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59" r:id="rId6"/>
    <p:sldId id="260" r:id="rId7"/>
    <p:sldId id="267" r:id="rId8"/>
    <p:sldId id="261" r:id="rId9"/>
    <p:sldId id="266" r:id="rId10"/>
    <p:sldId id="269" r:id="rId11"/>
    <p:sldId id="268" r:id="rId12"/>
    <p:sldId id="264" r:id="rId13"/>
  </p:sldIdLst>
  <p:sldSz cx="12192000" cy="6858000"/>
  <p:notesSz cx="6858000" cy="9144000"/>
  <p:defaultTextStyle>
    <a:defPPr>
      <a:defRPr lang="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66FF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5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799700-BD7A-D747-B8A0-6A0A1CA7E5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F3C42C-7ABB-504E-8AD1-E5BC7CF234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492BEC-87FC-F245-98A9-EA334DFC2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BEA26E-D34A-8147-B1AC-F508C75F3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D38F8A-23B2-E347-A1A2-04E0F57B5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013470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B731A-0E88-C642-8A2A-E0787662A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024946-A29B-C747-AAAA-3C90B6E171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682015-9F1C-DF4A-B4B4-E9E907F88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1AB580-6529-C849-BE7A-A93327E2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473D9D-3E44-B745-909F-B6E0E8993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655273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2FBCCAC-499E-3A4D-95DC-B3CFB446D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F30D188-97DA-4145-8875-039C7265A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7517B8-2857-224B-AA5D-656F7018D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92A0E63-AD76-5144-9B08-82DEF0BC8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A1C7C-79B7-AE4F-8FEF-310DD8EE4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563232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E55370-9454-4449-A6A5-6685E7811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1F9CAC-E91D-8541-B051-C5CF38F69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28432A-1CA6-8049-9562-8A5511EF7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E240CE-8426-834E-9B90-F36351A81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242930-DF1B-DE40-855F-CBE29BD45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644795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BED4C3-2968-8849-99E4-D3C072EEC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2F146F-D8C6-744F-B716-B5A5A6E86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96F643-30C4-FB4A-B6E0-949786843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1DEAD7-2298-0F44-A263-4377EF1DF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969E56-C9A3-D644-8CCD-4588C76EA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90009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F2E4D2-E345-4044-AAC7-BCB626712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EE5416-9C36-4A44-858C-E19B46885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C90A75A-DF2E-8748-94A4-09933920C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6B2108-F0F1-8545-BC81-89803D7FC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31B5BE-A691-5E44-9033-06EE8CD98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181987-0793-C042-815E-D24C184C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699164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61BA2-8218-684C-9F54-306F1D7D4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62BCD4-1D7B-4E42-9D28-825C5B45E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DC4085E-D12F-6542-9313-DF88242BB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1B5251-6C4D-1C48-99B5-7DFB6AA04B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9252073-340E-E248-B99E-8613AA4791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9C16791-BA43-4744-8D69-6A4EA3C72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43DCE7-E177-2941-B991-87716D897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A2A04D2-E3C9-734C-9452-3E9FD8E83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13604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DE26D-37DC-A845-AC75-DBD4663B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A05FE8-D44E-3647-8D9A-1F8723794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1D9454F-0A96-7246-A685-C281F1EA3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1F8977-59DD-5343-B800-960C3879C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373402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D3833C6-439B-DB44-800D-CE599A505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0BB3698-A43D-EC48-94D5-5021E0EA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AD93DA-3131-0B4B-A49B-CBA4CE04E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027787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4F725-5495-0047-A817-9DB419083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929C1E-79A3-B748-8B33-6C1A8E2C8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095B5B-4ABE-BE47-8098-CCA61BAF7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37414A-0AB0-C544-8E9D-78F6483C6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F55BCB-A20F-2B4E-A9FD-3BCA451C3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25D03A-775F-6447-A576-A2E399EA6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28782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B2670-3B21-B04F-A1F5-F513069C1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136D6BC-A4CF-1A40-819C-636FA204C5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CF3E669-C2D1-3843-AAC0-1AE681AB0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CE4AF3-C014-E842-81E6-2AA3C790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B65E96-FF8D-504F-BE06-5E1D4ABB3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A5BC6E-C2E3-EE43-AF33-2B214CFB5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92002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52840-8D26-7B47-83E2-2C706AB2D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7CF412-62D5-9E4C-8422-26BFCD76D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1DCC79-8DCF-F446-9AE8-41EE05705A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52035-070B-7C47-AF61-7976814F7F5A}" type="datetimeFigureOut">
              <a:rPr lang="" smtClean="0"/>
              <a:t>10/11/2021</a:t>
            </a:fld>
            <a:endParaRPr lang="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BE7723-E425-5747-B272-E5CE030AB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874A42-8439-BF45-9882-BF8453E249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B90D6-3FC3-6A41-9810-A29FD99927D1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241428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FB295-589A-5A42-8027-19476DF9A3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1B55E0-6A9C-EC44-AC90-6836D77E70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2990AA8-8E41-A448-BC3C-1FFBB990CD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7032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D05415-1D81-3049-A40D-BDD9FE774204}"/>
              </a:ext>
            </a:extLst>
          </p:cNvPr>
          <p:cNvSpPr txBox="1"/>
          <p:nvPr/>
        </p:nvSpPr>
        <p:spPr>
          <a:xfrm rot="10800000" flipV="1">
            <a:off x="2369127" y="1983518"/>
            <a:ext cx="8132618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8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egoe UI Symbol" panose="020B0502040204020203" pitchFamily="34" charset="0"/>
                <a:cs typeface="Times New Roman" panose="02020603050405020304" pitchFamily="18" charset="0"/>
              </a:rPr>
              <a:t>Mavzu: </a:t>
            </a:r>
            <a:r>
              <a:rPr lang="" sz="6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Segoe UI Symbol" panose="020B0502040204020203" pitchFamily="34" charset="0"/>
                <a:cs typeface="Times New Roman" panose="02020603050405020304" pitchFamily="18" charset="0"/>
              </a:rPr>
              <a:t>OʻRMON</a:t>
            </a:r>
            <a:endParaRPr lang="" sz="6600" b="1" dirty="0">
              <a:solidFill>
                <a:schemeClr val="bg1"/>
              </a:solidFill>
              <a:latin typeface="Times New Roman" panose="02020603050405020304" pitchFamily="18" charset="0"/>
              <a:ea typeface="Segoe UI Symbol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070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A066C-8F0C-B44F-8394-B165499E4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B8A34F7-853F-0E4D-9ADF-CF90F7F199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6CD299-2603-D84D-A425-841CD9C4A6B2}"/>
              </a:ext>
            </a:extLst>
          </p:cNvPr>
          <p:cNvSpPr txBox="1"/>
          <p:nvPr/>
        </p:nvSpPr>
        <p:spPr>
          <a:xfrm>
            <a:off x="3003584" y="1536174"/>
            <a:ext cx="6824994" cy="120032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7200" b="1" i="1" dirty="0" smtClean="0">
                <a:solidFill>
                  <a:srgbClr val="FF0000"/>
                </a:solidFill>
                <a:latin typeface="+mj-lt"/>
              </a:rPr>
              <a:t>Video</a:t>
            </a:r>
            <a:endParaRPr lang="" sz="7200" b="1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3262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A066C-8F0C-B44F-8394-B165499E4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B8A34F7-853F-0E4D-9ADF-CF90F7F199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126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510145" y="2122195"/>
            <a:ext cx="875607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b="1" dirty="0">
                <a:solidFill>
                  <a:srgbClr val="7030A0"/>
                </a:solidFill>
              </a:rPr>
              <a:t> </a:t>
            </a:r>
            <a:r>
              <a:rPr lang="" sz="4000" b="1" dirty="0">
                <a:solidFill>
                  <a:srgbClr val="FFFF00"/>
                </a:solidFill>
                <a:latin typeface="+mj-lt"/>
              </a:rPr>
              <a:t>1.Qaysi o‘rmon turiga yaqin joyda yashaysiz? </a:t>
            </a:r>
          </a:p>
          <a:p>
            <a:r>
              <a:rPr lang="" sz="4000" b="1" dirty="0">
                <a:solidFill>
                  <a:srgbClr val="FFFF00"/>
                </a:solidFill>
                <a:latin typeface="+mj-lt"/>
              </a:rPr>
              <a:t>    2.Cho‘l o‘rmonlari ko‘paytirilishining qanday  ijobiy tomonlari bor?</a:t>
            </a:r>
            <a:endParaRPr lang="ru-RU" sz="4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57961" y="889049"/>
            <a:ext cx="627607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" sz="6000" b="1" i="1" dirty="0">
                <a:solidFill>
                  <a:srgbClr val="FF0000"/>
                </a:solidFill>
                <a:latin typeface="+mj-lt"/>
              </a:rPr>
              <a:t>Mustaqil topshiriq:</a:t>
            </a:r>
          </a:p>
        </p:txBody>
      </p:sp>
    </p:spTree>
    <p:extLst>
      <p:ext uri="{BB962C8B-B14F-4D97-AF65-F5344CB8AC3E}">
        <p14:creationId xmlns:p14="http://schemas.microsoft.com/office/powerpoint/2010/main" val="3169778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A066C-8F0C-B44F-8394-B165499E4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B8A34F7-853F-0E4D-9ADF-CF90F7F199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6CD299-2603-D84D-A425-841CD9C4A6B2}"/>
              </a:ext>
            </a:extLst>
          </p:cNvPr>
          <p:cNvSpPr txBox="1"/>
          <p:nvPr/>
        </p:nvSpPr>
        <p:spPr>
          <a:xfrm>
            <a:off x="3003584" y="1536174"/>
            <a:ext cx="6824994" cy="341632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7200" b="1" i="1" dirty="0">
                <a:solidFill>
                  <a:srgbClr val="FF0000"/>
                </a:solidFill>
                <a:latin typeface="+mj-lt"/>
              </a:rPr>
              <a:t>EʼTIBORINGIZ UCHUN RAHMAT!!!</a:t>
            </a:r>
          </a:p>
        </p:txBody>
      </p:sp>
    </p:spTree>
    <p:extLst>
      <p:ext uri="{BB962C8B-B14F-4D97-AF65-F5344CB8AC3E}">
        <p14:creationId xmlns:p14="http://schemas.microsoft.com/office/powerpoint/2010/main" val="981643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" y="2448788"/>
            <a:ext cx="12231189" cy="47679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9" y="222069"/>
            <a:ext cx="1153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4949" y="1392701"/>
            <a:ext cx="1097126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+mj-lt"/>
              </a:rPr>
              <a:t>1.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Cho‘lda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juda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oz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miqdorda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yog‘in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bo‘ladi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Shuning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uchun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ham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bu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yerlar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qurg‘oqchil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issiq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+mj-lt"/>
              </a:rPr>
              <a:t>joydir</a:t>
            </a:r>
            <a:r>
              <a:rPr lang="en-US" sz="3200" b="1" dirty="0" smtClean="0">
                <a:solidFill>
                  <a:srgbClr val="0070C0"/>
                </a:solidFill>
                <a:latin typeface="+mj-lt"/>
              </a:rPr>
              <a:t>.</a:t>
            </a:r>
            <a:endParaRPr lang="en-US" sz="3200" b="1" dirty="0">
              <a:solidFill>
                <a:srgbClr val="0070C0"/>
              </a:solidFill>
              <a:latin typeface="+mj-lt"/>
            </a:endParaRPr>
          </a:p>
          <a:p>
            <a:r>
              <a:rPr lang="pt-BR" sz="3200" b="1" dirty="0">
                <a:solidFill>
                  <a:srgbClr val="0070C0"/>
                </a:solidFill>
                <a:latin typeface="+mj-lt"/>
              </a:rPr>
              <a:t>2. </a:t>
            </a:r>
            <a:r>
              <a:rPr lang="pt-BR" sz="3200" b="1" dirty="0" smtClean="0">
                <a:solidFill>
                  <a:srgbClr val="0070C0"/>
                </a:solidFill>
                <a:latin typeface="+mj-lt"/>
              </a:rPr>
              <a:t>Cho‘lda aloe, jojoba daraxti, isiriq, kaktus kabi  foydali o‘simliklar o‘sadi.</a:t>
            </a:r>
            <a:endParaRPr lang="ru-RU" sz="3200" b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6" name="Picture 2" descr="Desert Forest Landscape At Daytime Scene With Desert Animals And Plants  Illustration Royalty Free Cliparts, Vectors, And Stock Illustration. Image  169734405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487" y="3454804"/>
            <a:ext cx="3962400" cy="2293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099" y="3454804"/>
            <a:ext cx="3898901" cy="2293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127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1A172-C6FE-0F47-B783-5F3D14B1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7C19C8A-453C-DD49-9A56-E6055B6D3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9" y="0"/>
            <a:ext cx="12192001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3DE851-4F48-F540-B2FA-8D38688225D9}"/>
              </a:ext>
            </a:extLst>
          </p:cNvPr>
          <p:cNvSpPr txBox="1"/>
          <p:nvPr/>
        </p:nvSpPr>
        <p:spPr>
          <a:xfrm>
            <a:off x="3394771" y="367593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24802D-408E-844C-85C5-54CDCD105DCC}"/>
              </a:ext>
            </a:extLst>
          </p:cNvPr>
          <p:cNvSpPr txBox="1"/>
          <p:nvPr/>
        </p:nvSpPr>
        <p:spPr>
          <a:xfrm>
            <a:off x="5179562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9E0E9D-CAD1-014A-99D4-366E74B1C5EE}"/>
              </a:ext>
            </a:extLst>
          </p:cNvPr>
          <p:cNvSpPr txBox="1"/>
          <p:nvPr/>
        </p:nvSpPr>
        <p:spPr>
          <a:xfrm>
            <a:off x="5331962" y="26670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597462-4679-2A4F-851F-B5818FAA79A9}"/>
              </a:ext>
            </a:extLst>
          </p:cNvPr>
          <p:cNvSpPr txBox="1"/>
          <p:nvPr/>
        </p:nvSpPr>
        <p:spPr>
          <a:xfrm>
            <a:off x="293798" y="2067195"/>
            <a:ext cx="34933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" sz="4800" b="1" dirty="0">
                <a:solidFill>
                  <a:srgbClr val="00FFFF"/>
                </a:solidFill>
                <a:latin typeface="+mj-lt"/>
                <a:cs typeface="Arial Black" panose="020B0604020202020204" pitchFamily="34" charset="0"/>
              </a:rPr>
              <a:t>O‘rmonlar nega kerak?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630650-B785-904C-8F40-89471ADA8C64}"/>
              </a:ext>
            </a:extLst>
          </p:cNvPr>
          <p:cNvSpPr txBox="1"/>
          <p:nvPr/>
        </p:nvSpPr>
        <p:spPr>
          <a:xfrm>
            <a:off x="4058363" y="-259809"/>
            <a:ext cx="7860417" cy="674030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rtlCol="0">
            <a:spAutoFit/>
          </a:bodyPr>
          <a:lstStyle/>
          <a:p>
            <a:pPr algn="ctr"/>
            <a:endParaRPr lang="" sz="3600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  <a:p>
            <a:r>
              <a:rPr lang="" sz="4400" b="1" dirty="0" smtClean="0">
                <a:solidFill>
                  <a:srgbClr val="FFFF00"/>
                </a:solidFill>
                <a:latin typeface="+mj-lt"/>
                <a:cs typeface="Arial Black" panose="020B0604020202020204" pitchFamily="34" charset="0"/>
              </a:rPr>
              <a:t>     O‘rmon</a:t>
            </a:r>
            <a:r>
              <a:rPr lang="" sz="4400" b="1" dirty="0" smtClean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- o‘tlar</a:t>
            </a:r>
            <a:r>
              <a:rPr lang="" sz="4400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, butalar va </a:t>
            </a:r>
            <a:r>
              <a:rPr lang="" sz="4400" b="1" dirty="0" smtClean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daraxtlar </a:t>
            </a:r>
            <a:r>
              <a:rPr lang="" sz="4400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zich o‘sadigan, </a:t>
            </a:r>
            <a:r>
              <a:rPr lang="" sz="4400" b="1" dirty="0" smtClean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hay-vonot </a:t>
            </a:r>
            <a:r>
              <a:rPr lang="" sz="4400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dunyosiga boy joydir. O‘rmonlarda yog‘ingarchilik ko‘p bo‘ladi.</a:t>
            </a:r>
          </a:p>
          <a:p>
            <a:r>
              <a:rPr lang="" sz="4400" b="1" dirty="0" smtClean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   O‘rmonlar </a:t>
            </a:r>
            <a:r>
              <a:rPr lang="" sz="4400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biz nafas oladigan kislorod manbaidir. </a:t>
            </a:r>
            <a:r>
              <a:rPr lang="" sz="4400" b="1" dirty="0" smtClean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O‘rmonlar </a:t>
            </a:r>
            <a:r>
              <a:rPr lang="" sz="4400" b="1" dirty="0">
                <a:solidFill>
                  <a:schemeClr val="bg1"/>
                </a:solidFill>
                <a:latin typeface="+mj-lt"/>
                <a:cs typeface="Arial Black" panose="020B0604020202020204" pitchFamily="34" charset="0"/>
              </a:rPr>
              <a:t>ko‘p joyda havo musaffo bo‘ladi.</a:t>
            </a:r>
          </a:p>
        </p:txBody>
      </p:sp>
    </p:spTree>
    <p:extLst>
      <p:ext uri="{BB962C8B-B14F-4D97-AF65-F5344CB8AC3E}">
        <p14:creationId xmlns:p14="http://schemas.microsoft.com/office/powerpoint/2010/main" val="363901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587EB3-9D71-6C42-8872-21580855D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F6BDE36-052E-974B-822D-6BD874C931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C5458F-74D5-2644-A8F3-B2444ABB127F}"/>
              </a:ext>
            </a:extLst>
          </p:cNvPr>
          <p:cNvSpPr txBox="1"/>
          <p:nvPr/>
        </p:nvSpPr>
        <p:spPr>
          <a:xfrm>
            <a:off x="386908" y="709252"/>
            <a:ext cx="5625965" cy="15696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4800" b="1" i="1" dirty="0">
                <a:solidFill>
                  <a:srgbClr val="FF0000"/>
                </a:solidFill>
                <a:latin typeface="+mj-lt"/>
                <a:cs typeface="Arial Black" panose="020B0604020202020204" pitchFamily="34" charset="0"/>
              </a:rPr>
              <a:t>Tabiatda qanday o‘rmonlar uchraydi?</a:t>
            </a:r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A6FBE271-8C6B-4C45-BD90-23791A8CD627}"/>
              </a:ext>
            </a:extLst>
          </p:cNvPr>
          <p:cNvSpPr/>
          <p:nvPr/>
        </p:nvSpPr>
        <p:spPr>
          <a:xfrm>
            <a:off x="5324833" y="2753821"/>
            <a:ext cx="5329312" cy="2926543"/>
          </a:xfrm>
          <a:prstGeom prst="round2DiagRect">
            <a:avLst>
              <a:gd name="adj1" fmla="val 16667"/>
              <a:gd name="adj2" fmla="val 17714"/>
            </a:avLst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8786F3-3E44-9441-9A70-75B832DDFF6E}"/>
              </a:ext>
            </a:extLst>
          </p:cNvPr>
          <p:cNvSpPr txBox="1"/>
          <p:nvPr/>
        </p:nvSpPr>
        <p:spPr>
          <a:xfrm>
            <a:off x="5661925" y="2906264"/>
            <a:ext cx="5620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" sz="4400" b="1" dirty="0">
                <a:solidFill>
                  <a:schemeClr val="bg1"/>
                </a:solidFill>
                <a:latin typeface="+mj-lt"/>
              </a:rPr>
              <a:t>Toʻqay oʻrmonlar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7F3C33-F001-CB49-BEFE-213168E6D9FD}"/>
              </a:ext>
            </a:extLst>
          </p:cNvPr>
          <p:cNvSpPr txBox="1"/>
          <p:nvPr/>
        </p:nvSpPr>
        <p:spPr>
          <a:xfrm>
            <a:off x="5661925" y="3675705"/>
            <a:ext cx="70093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" sz="4400" b="1" dirty="0">
                <a:solidFill>
                  <a:schemeClr val="bg1"/>
                </a:solidFill>
                <a:latin typeface="+mj-lt"/>
              </a:rPr>
              <a:t>Togʻ oʻrmonlar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E34EB5-7D0C-DE42-BB31-8E0F7142C5E8}"/>
              </a:ext>
            </a:extLst>
          </p:cNvPr>
          <p:cNvSpPr txBox="1"/>
          <p:nvPr/>
        </p:nvSpPr>
        <p:spPr>
          <a:xfrm>
            <a:off x="5692231" y="4507864"/>
            <a:ext cx="6739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" sz="4400" b="1" dirty="0">
                <a:solidFill>
                  <a:schemeClr val="bg1"/>
                </a:solidFill>
                <a:latin typeface="+mj-lt"/>
              </a:rPr>
              <a:t>Choʻl oʻrmonlar</a:t>
            </a:r>
          </a:p>
        </p:txBody>
      </p:sp>
    </p:spTree>
    <p:extLst>
      <p:ext uri="{BB962C8B-B14F-4D97-AF65-F5344CB8AC3E}">
        <p14:creationId xmlns:p14="http://schemas.microsoft.com/office/powerpoint/2010/main" val="3764959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E5B53-A708-CD4A-ABD7-ADA5DC0A9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58C8F1D4-2B03-9647-A937-694C5996F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0903DB-301C-B241-AE27-20FB93D91CFA}"/>
              </a:ext>
            </a:extLst>
          </p:cNvPr>
          <p:cNvSpPr txBox="1"/>
          <p:nvPr/>
        </p:nvSpPr>
        <p:spPr>
          <a:xfrm>
            <a:off x="3006842" y="612407"/>
            <a:ext cx="5932599" cy="830997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4800" b="1" dirty="0">
                <a:solidFill>
                  <a:schemeClr val="bg1"/>
                </a:solidFill>
                <a:latin typeface="+mj-lt"/>
              </a:rPr>
              <a:t>Toʻqay oʻrmonlari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20D22B-C31C-AA48-92E3-C619678B6CC3}"/>
              </a:ext>
            </a:extLst>
          </p:cNvPr>
          <p:cNvSpPr txBox="1"/>
          <p:nvPr/>
        </p:nvSpPr>
        <p:spPr>
          <a:xfrm>
            <a:off x="733474" y="2038698"/>
            <a:ext cx="6584986" cy="25545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4000" b="1" dirty="0">
                <a:solidFill>
                  <a:srgbClr val="002060"/>
                </a:solidFill>
                <a:latin typeface="+mj-lt"/>
              </a:rPr>
              <a:t>To‘qay o‘rmonlari daryo bo‘ylarida uchraydi. U yerda </a:t>
            </a:r>
          </a:p>
          <a:p>
            <a:pPr algn="ctr"/>
            <a:r>
              <a:rPr lang="" sz="4000" b="1" dirty="0">
                <a:solidFill>
                  <a:srgbClr val="002060"/>
                </a:solidFill>
                <a:latin typeface="+mj-lt"/>
              </a:rPr>
              <a:t>asosan o‘tlar, butalar va daraxtlar o‘sadi.</a:t>
            </a:r>
          </a:p>
        </p:txBody>
      </p:sp>
    </p:spTree>
    <p:extLst>
      <p:ext uri="{BB962C8B-B14F-4D97-AF65-F5344CB8AC3E}">
        <p14:creationId xmlns:p14="http://schemas.microsoft.com/office/powerpoint/2010/main" val="402191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2C59D8-F279-7C4B-95EC-EEE4D5A48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FBD2C18B-856D-1C49-BAEF-D3A786BA0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D7F6C8-F7F7-6F43-9EE4-D531765282D6}"/>
              </a:ext>
            </a:extLst>
          </p:cNvPr>
          <p:cNvSpPr txBox="1"/>
          <p:nvPr/>
        </p:nvSpPr>
        <p:spPr>
          <a:xfrm>
            <a:off x="3599792" y="104576"/>
            <a:ext cx="4992416" cy="9233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5400" b="1" dirty="0">
                <a:solidFill>
                  <a:schemeClr val="bg1"/>
                </a:solidFill>
                <a:latin typeface="+mj-lt"/>
              </a:rPr>
              <a:t>Togʻ oʻrmonlari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319472-A8ED-F341-8613-77F89B86B7AF}"/>
              </a:ext>
            </a:extLst>
          </p:cNvPr>
          <p:cNvSpPr txBox="1"/>
          <p:nvPr/>
        </p:nvSpPr>
        <p:spPr>
          <a:xfrm>
            <a:off x="-228605" y="4330195"/>
            <a:ext cx="12669984" cy="1446550"/>
          </a:xfrm>
          <a:prstGeom prst="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4400" b="1" dirty="0">
                <a:solidFill>
                  <a:srgbClr val="FFFF00"/>
                </a:solidFill>
                <a:latin typeface="+mj-lt"/>
              </a:rPr>
              <a:t>Tog‘ o‘rmonlari turli daraxtlarning zich o‘sishi va </a:t>
            </a:r>
          </a:p>
          <a:p>
            <a:pPr algn="ctr"/>
            <a:r>
              <a:rPr lang="" sz="4400" b="1" dirty="0">
                <a:solidFill>
                  <a:srgbClr val="FFFF00"/>
                </a:solidFill>
                <a:latin typeface="+mj-lt"/>
              </a:rPr>
              <a:t>hayvonlarning ko‘pligi bilan ajralib turadi.</a:t>
            </a:r>
          </a:p>
        </p:txBody>
      </p:sp>
    </p:spTree>
    <p:extLst>
      <p:ext uri="{BB962C8B-B14F-4D97-AF65-F5344CB8AC3E}">
        <p14:creationId xmlns:p14="http://schemas.microsoft.com/office/powerpoint/2010/main" val="61430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2C59D8-F279-7C4B-95EC-EEE4D5A48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FBD2C18B-856D-1C49-BAEF-D3A786BA0C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D7F6C8-F7F7-6F43-9EE4-D531765282D6}"/>
              </a:ext>
            </a:extLst>
          </p:cNvPr>
          <p:cNvSpPr txBox="1"/>
          <p:nvPr/>
        </p:nvSpPr>
        <p:spPr>
          <a:xfrm>
            <a:off x="3599792" y="365123"/>
            <a:ext cx="4992416" cy="9233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5400" b="1" dirty="0">
                <a:solidFill>
                  <a:schemeClr val="bg1"/>
                </a:solidFill>
                <a:latin typeface="+mj-lt"/>
              </a:rPr>
              <a:t>Togʻ oʻrmonlari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319472-A8ED-F341-8613-77F89B86B7AF}"/>
              </a:ext>
            </a:extLst>
          </p:cNvPr>
          <p:cNvSpPr txBox="1"/>
          <p:nvPr/>
        </p:nvSpPr>
        <p:spPr>
          <a:xfrm>
            <a:off x="838200" y="1690688"/>
            <a:ext cx="8454126" cy="2123658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4400" b="1" dirty="0" smtClean="0">
                <a:solidFill>
                  <a:srgbClr val="7030A0"/>
                </a:solidFill>
                <a:latin typeface="+mj-lt"/>
              </a:rPr>
              <a:t>Surxondaryo viloyatida Boysun, Bobotog‘, Uzun va Qiziriq, Hisor davlat o‘rmonlari bor. </a:t>
            </a:r>
            <a:endParaRPr lang="" sz="44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9062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7BCEAD-F44F-904D-B28A-D135B0181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D2558C94-837D-0947-8D29-21F87E9F01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1434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C991B5-21CF-B64A-8E88-D63D60EE83C8}"/>
              </a:ext>
            </a:extLst>
          </p:cNvPr>
          <p:cNvSpPr txBox="1"/>
          <p:nvPr/>
        </p:nvSpPr>
        <p:spPr>
          <a:xfrm>
            <a:off x="-570889" y="304183"/>
            <a:ext cx="6794432" cy="9233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5400" b="1" dirty="0">
                <a:solidFill>
                  <a:srgbClr val="002060"/>
                </a:solidFill>
                <a:latin typeface="+mj-lt"/>
              </a:rPr>
              <a:t>Choʻl oʻrmonlari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D9D5EE-FB3E-1943-AEFE-3474596C7A21}"/>
              </a:ext>
            </a:extLst>
          </p:cNvPr>
          <p:cNvSpPr txBox="1"/>
          <p:nvPr/>
        </p:nvSpPr>
        <p:spPr>
          <a:xfrm>
            <a:off x="4738866" y="3085311"/>
            <a:ext cx="6511025" cy="3046988"/>
          </a:xfrm>
          <a:prstGeom prst="rect">
            <a:avLst/>
          </a:prstGeom>
          <a:solidFill>
            <a:srgbClr val="00206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4800" b="1" i="1" dirty="0">
                <a:solidFill>
                  <a:srgbClr val="66FFFF"/>
                </a:solidFill>
                <a:latin typeface="+mj-lt"/>
              </a:rPr>
              <a:t>Cho‘l o‘rmonlari saksovulzorlardan, yulg‘unzorlardan </a:t>
            </a:r>
          </a:p>
          <a:p>
            <a:pPr algn="ctr"/>
            <a:r>
              <a:rPr lang="" sz="4800" b="1" i="1" dirty="0">
                <a:solidFill>
                  <a:srgbClr val="66FFFF"/>
                </a:solidFill>
                <a:latin typeface="+mj-lt"/>
              </a:rPr>
              <a:t>iborat bo‘ladi.</a:t>
            </a:r>
          </a:p>
        </p:txBody>
      </p:sp>
    </p:spTree>
    <p:extLst>
      <p:ext uri="{BB962C8B-B14F-4D97-AF65-F5344CB8AC3E}">
        <p14:creationId xmlns:p14="http://schemas.microsoft.com/office/powerpoint/2010/main" val="88243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21A172-C6FE-0F47-B783-5F3D14B14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7C19C8A-453C-DD49-9A56-E6055B6D3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9" y="-88900"/>
            <a:ext cx="12192001" cy="68580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3DE851-4F48-F540-B2FA-8D38688225D9}"/>
              </a:ext>
            </a:extLst>
          </p:cNvPr>
          <p:cNvSpPr txBox="1"/>
          <p:nvPr/>
        </p:nvSpPr>
        <p:spPr>
          <a:xfrm>
            <a:off x="3990524" y="326029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24802D-408E-844C-85C5-54CDCD105DCC}"/>
              </a:ext>
            </a:extLst>
          </p:cNvPr>
          <p:cNvSpPr txBox="1"/>
          <p:nvPr/>
        </p:nvSpPr>
        <p:spPr>
          <a:xfrm>
            <a:off x="5775315" y="209896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9E0E9D-CAD1-014A-99D4-366E74B1C5EE}"/>
              </a:ext>
            </a:extLst>
          </p:cNvPr>
          <p:cNvSpPr txBox="1"/>
          <p:nvPr/>
        </p:nvSpPr>
        <p:spPr>
          <a:xfrm>
            <a:off x="5927715" y="225136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597462-4679-2A4F-851F-B5818FAA79A9}"/>
              </a:ext>
            </a:extLst>
          </p:cNvPr>
          <p:cNvSpPr txBox="1"/>
          <p:nvPr/>
        </p:nvSpPr>
        <p:spPr>
          <a:xfrm>
            <a:off x="595753" y="992626"/>
            <a:ext cx="4400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" sz="5400" b="1" dirty="0">
              <a:solidFill>
                <a:srgbClr val="FFFF00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643" y="701353"/>
            <a:ext cx="2526328" cy="22651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754" y="783665"/>
            <a:ext cx="2730499" cy="21828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506" y="663860"/>
            <a:ext cx="2789247" cy="23280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553" y="3413122"/>
            <a:ext cx="3632200" cy="268633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353" y="3544850"/>
            <a:ext cx="4152900" cy="245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4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179</Words>
  <Application>Microsoft Office PowerPoint</Application>
  <PresentationFormat>Широкоэкранный</PresentationFormat>
  <Paragraphs>28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Segoe UI 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Sh. Abdulaziz</cp:lastModifiedBy>
  <cp:revision>20</cp:revision>
  <dcterms:created xsi:type="dcterms:W3CDTF">2021-10-08T05:33:41Z</dcterms:created>
  <dcterms:modified xsi:type="dcterms:W3CDTF">2021-10-12T06:02:18Z</dcterms:modified>
</cp:coreProperties>
</file>