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1" r:id="rId5"/>
    <p:sldId id="272" r:id="rId6"/>
    <p:sldId id="273" r:id="rId7"/>
    <p:sldId id="262" r:id="rId8"/>
    <p:sldId id="263" r:id="rId9"/>
    <p:sldId id="271" r:id="rId10"/>
    <p:sldId id="264" r:id="rId11"/>
    <p:sldId id="265" r:id="rId12"/>
    <p:sldId id="260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FF0066"/>
    <a:srgbClr val="009900"/>
    <a:srgbClr val="663300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0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EC49-57BE-4182-9632-1C4BE0BE8D4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BBBD-9A39-4FFB-B284-0BDE318F6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810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EC49-57BE-4182-9632-1C4BE0BE8D4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BBBD-9A39-4FFB-B284-0BDE318F6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285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EC49-57BE-4182-9632-1C4BE0BE8D4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BBBD-9A39-4FFB-B284-0BDE318F6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977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EC49-57BE-4182-9632-1C4BE0BE8D4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BBBD-9A39-4FFB-B284-0BDE318F6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967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EC49-57BE-4182-9632-1C4BE0BE8D4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BBBD-9A39-4FFB-B284-0BDE318F6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193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EC49-57BE-4182-9632-1C4BE0BE8D4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BBBD-9A39-4FFB-B284-0BDE318F6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094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EC49-57BE-4182-9632-1C4BE0BE8D4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BBBD-9A39-4FFB-B284-0BDE318F6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331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EC49-57BE-4182-9632-1C4BE0BE8D4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BBBD-9A39-4FFB-B284-0BDE318F6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572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EC49-57BE-4182-9632-1C4BE0BE8D4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BBBD-9A39-4FFB-B284-0BDE318F6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4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EC49-57BE-4182-9632-1C4BE0BE8D4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BBBD-9A39-4FFB-B284-0BDE318F6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167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EC49-57BE-4182-9632-1C4BE0BE8D4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BBBD-9A39-4FFB-B284-0BDE318F6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854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3EC49-57BE-4182-9632-1C4BE0BE8D4D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4BBBD-9A39-4FFB-B284-0BDE318F6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415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Noli Me Tangere Background - 800x600 Wallpaper - teahub.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52697"/>
            <a:ext cx="12192001" cy="764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23412" y="2241080"/>
            <a:ext cx="59516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16958" y="3611879"/>
            <a:ext cx="3304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17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90" y="2090057"/>
            <a:ext cx="12231189" cy="4767943"/>
          </a:xfrm>
          <a:prstGeom prst="rect">
            <a:avLst/>
          </a:prstGeom>
        </p:spPr>
      </p:pic>
      <p:sp>
        <p:nvSpPr>
          <p:cNvPr id="3" name="Блок-схема: знак завершения 2"/>
          <p:cNvSpPr/>
          <p:nvPr/>
        </p:nvSpPr>
        <p:spPr>
          <a:xfrm>
            <a:off x="3762103" y="312501"/>
            <a:ext cx="9888582" cy="2939143"/>
          </a:xfrm>
          <a:prstGeom prst="flowChartTerminator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132217" y="504799"/>
            <a:ext cx="805978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   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Yurtimizdagi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+mj-lt"/>
              </a:rPr>
              <a:t>cho‘llarning</a:t>
            </a:r>
            <a:r>
              <a:rPr lang="en-US" sz="32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+mj-lt"/>
              </a:rPr>
              <a:t>sug‘orib</a:t>
            </a:r>
            <a:r>
              <a:rPr lang="en-US" sz="3200" dirty="0">
                <a:solidFill>
                  <a:srgbClr val="FF0066"/>
                </a:solidFill>
                <a:latin typeface="+mj-lt"/>
              </a:rPr>
              <a:t>, </a:t>
            </a:r>
            <a:r>
              <a:rPr lang="en-US" sz="3200" dirty="0" err="1">
                <a:solidFill>
                  <a:srgbClr val="FF0066"/>
                </a:solidFill>
                <a:latin typeface="+mj-lt"/>
              </a:rPr>
              <a:t>obod</a:t>
            </a:r>
            <a:r>
              <a:rPr lang="en-US" sz="32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+mj-lt"/>
              </a:rPr>
              <a:t>qilingan</a:t>
            </a:r>
            <a:r>
              <a:rPr lang="en-US" sz="32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qismlarida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odamlar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+mj-lt"/>
              </a:rPr>
              <a:t>yashaydi</a:t>
            </a:r>
            <a:r>
              <a:rPr lang="en-US" sz="3200" dirty="0">
                <a:solidFill>
                  <a:srgbClr val="FF0066"/>
                </a:solidFill>
                <a:latin typeface="+mj-lt"/>
              </a:rPr>
              <a:t>.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Cho‘llar-dan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+mj-lt"/>
              </a:rPr>
              <a:t>ko‘pincha</a:t>
            </a:r>
            <a:r>
              <a:rPr lang="en-US" sz="32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+mj-lt"/>
              </a:rPr>
              <a:t>chorva</a:t>
            </a:r>
            <a:r>
              <a:rPr lang="en-US" sz="32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mollarini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boqishda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foyda-laniladi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.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Tibbiyotda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+mj-lt"/>
              </a:rPr>
              <a:t>cho‘l</a:t>
            </a:r>
            <a:r>
              <a:rPr lang="en-US" sz="32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+mj-lt"/>
              </a:rPr>
              <a:t>o‘simliklari</a:t>
            </a:r>
            <a:r>
              <a:rPr lang="en-US" sz="32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0066"/>
                </a:solidFill>
                <a:latin typeface="+mj-lt"/>
              </a:rPr>
              <a:t>isiriq</a:t>
            </a:r>
            <a:r>
              <a:rPr lang="en-US" sz="32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va</a:t>
            </a:r>
            <a:endParaRPr lang="en-US" sz="3200" dirty="0" smtClean="0">
              <a:solidFill>
                <a:srgbClr val="FF0066"/>
              </a:solidFill>
              <a:latin typeface="+mj-lt"/>
            </a:endParaRPr>
          </a:p>
          <a:p>
            <a:r>
              <a:rPr lang="en-US" sz="32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  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yantoqdan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keng</a:t>
            </a:r>
            <a:r>
              <a:rPr lang="en-US" sz="3200" dirty="0" smtClean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66"/>
                </a:solidFill>
                <a:latin typeface="+mj-lt"/>
              </a:rPr>
              <a:t>foydalaniladi</a:t>
            </a:r>
            <a:r>
              <a:rPr lang="en-US" sz="3200" dirty="0">
                <a:solidFill>
                  <a:srgbClr val="FF0066"/>
                </a:solidFill>
                <a:latin typeface="+mj-lt"/>
              </a:rPr>
              <a:t>.</a:t>
            </a:r>
            <a:endParaRPr lang="ru-RU" sz="3200" dirty="0">
              <a:solidFill>
                <a:srgbClr val="FF0066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80" y="4193178"/>
            <a:ext cx="5277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949" y="312501"/>
            <a:ext cx="1919576" cy="1933901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7175" y="2246402"/>
            <a:ext cx="2039985" cy="2039985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23" y="4642674"/>
            <a:ext cx="2535354" cy="172274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5997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5" y="2448788"/>
            <a:ext cx="12231189" cy="47679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4949" y="222069"/>
            <a:ext cx="1153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4949" y="1392701"/>
            <a:ext cx="109712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1. </a:t>
            </a:r>
            <a:r>
              <a:rPr lang="en-US" sz="3200" b="1" dirty="0" err="1">
                <a:solidFill>
                  <a:srgbClr val="0070C0"/>
                </a:solidFill>
                <a:latin typeface="+mj-lt"/>
              </a:rPr>
              <a:t>Cho‘llarda</a:t>
            </a:r>
            <a:r>
              <a:rPr lang="en-US" sz="32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+mj-lt"/>
              </a:rPr>
              <a:t>yozda</a:t>
            </a:r>
            <a:r>
              <a:rPr lang="en-US" sz="32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+mj-lt"/>
              </a:rPr>
              <a:t>nega</a:t>
            </a:r>
            <a:r>
              <a:rPr lang="en-US" sz="32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+mj-lt"/>
              </a:rPr>
              <a:t>harorat</a:t>
            </a:r>
            <a:r>
              <a:rPr lang="en-US" sz="32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+mj-lt"/>
              </a:rPr>
              <a:t>juda</a:t>
            </a:r>
            <a:r>
              <a:rPr lang="en-US" sz="32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+mj-lt"/>
              </a:rPr>
              <a:t>issiq</a:t>
            </a:r>
            <a:r>
              <a:rPr lang="en-US" sz="32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+mj-lt"/>
              </a:rPr>
              <a:t>bo‘ladi</a:t>
            </a:r>
            <a:r>
              <a:rPr lang="en-US" sz="3200" b="1" dirty="0">
                <a:solidFill>
                  <a:srgbClr val="0070C0"/>
                </a:solidFill>
                <a:latin typeface="+mj-lt"/>
              </a:rPr>
              <a:t>?</a:t>
            </a:r>
          </a:p>
          <a:p>
            <a:r>
              <a:rPr lang="pt-BR" sz="3200" b="1" dirty="0">
                <a:solidFill>
                  <a:srgbClr val="0070C0"/>
                </a:solidFill>
                <a:latin typeface="+mj-lt"/>
              </a:rPr>
              <a:t>2. Qaysi cho‘l o‘simliklari odam </a:t>
            </a:r>
            <a:r>
              <a:rPr lang="pt-BR" sz="3200" b="1" dirty="0" smtClean="0">
                <a:solidFill>
                  <a:srgbClr val="0070C0"/>
                </a:solidFill>
                <a:latin typeface="+mj-lt"/>
              </a:rPr>
              <a:t>salomatligi </a:t>
            </a:r>
            <a:r>
              <a:rPr lang="en-US" sz="3200" b="1" dirty="0" err="1" smtClean="0">
                <a:solidFill>
                  <a:srgbClr val="0070C0"/>
                </a:solidFill>
                <a:latin typeface="+mj-lt"/>
              </a:rPr>
              <a:t>uchun</a:t>
            </a:r>
            <a:r>
              <a:rPr lang="en-US" sz="32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+mj-lt"/>
              </a:rPr>
              <a:t>foydali</a:t>
            </a:r>
            <a:r>
              <a:rPr lang="en-US" sz="3200" b="1" dirty="0">
                <a:solidFill>
                  <a:srgbClr val="0070C0"/>
                </a:solidFill>
                <a:latin typeface="+mj-lt"/>
              </a:rPr>
              <a:t>?</a:t>
            </a:r>
            <a:endParaRPr lang="ru-RU" sz="3200" b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6" name="Picture 2" descr="Desert Forest Landscape At Daytime Scene With Desert Animals And Plants  Illustration Royalty Free Cliparts, Vectors, And Stock Illustration. Image  169734405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96" y="3125017"/>
            <a:ext cx="4722338" cy="26235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893" y="3167275"/>
            <a:ext cx="4617720" cy="25390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9266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Noli Me Tangere Background - 800x600 Wallpaper - teahub.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52697"/>
            <a:ext cx="12192001" cy="764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32270" y="2241080"/>
            <a:ext cx="595162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85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90" y="2148113"/>
            <a:ext cx="12231189" cy="47679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4949" y="222069"/>
            <a:ext cx="1153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64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7631"/>
            <a:ext cx="5577840" cy="31403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504" y="-215093"/>
            <a:ext cx="4310888" cy="45258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075" y="-992777"/>
            <a:ext cx="4804926" cy="78535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12571" y="888763"/>
            <a:ext cx="550500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 bob</a:t>
            </a:r>
          </a:p>
          <a:p>
            <a:pPr algn="ctr"/>
            <a:r>
              <a:rPr lang="en-US" sz="8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Yashash</a:t>
            </a:r>
            <a:r>
              <a:rPr lang="en-US" sz="8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joyi</a:t>
            </a:r>
            <a:endParaRPr lang="ru-RU" sz="8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116" y="3526577"/>
            <a:ext cx="2848260" cy="3269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39565" flipH="1">
            <a:off x="4606770" y="4835611"/>
            <a:ext cx="2353796" cy="179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95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gh Desert Landscape Photograph by John Barte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48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97280" y="633138"/>
            <a:ext cx="88827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66FF33"/>
                </a:solidFill>
                <a:latin typeface="+mj-lt"/>
              </a:rPr>
              <a:t> </a:t>
            </a:r>
            <a:r>
              <a:rPr lang="en-US" sz="9600" b="1" dirty="0" err="1" smtClean="0">
                <a:solidFill>
                  <a:srgbClr val="66FF33"/>
                </a:solidFill>
                <a:latin typeface="+mj-lt"/>
              </a:rPr>
              <a:t>Mavzu</a:t>
            </a:r>
            <a:r>
              <a:rPr lang="en-US" sz="9600" b="1" dirty="0" smtClean="0">
                <a:solidFill>
                  <a:srgbClr val="66FF33"/>
                </a:solidFill>
                <a:latin typeface="+mj-lt"/>
              </a:rPr>
              <a:t>: </a:t>
            </a:r>
            <a:r>
              <a:rPr lang="en-US" sz="9600" b="1" dirty="0" err="1" smtClean="0">
                <a:solidFill>
                  <a:srgbClr val="FFC000"/>
                </a:solidFill>
                <a:latin typeface="+mj-lt"/>
              </a:rPr>
              <a:t>Cho‘l</a:t>
            </a:r>
            <a:endParaRPr lang="ru-RU" sz="9600" b="1" dirty="0">
              <a:solidFill>
                <a:srgbClr val="FFC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1278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90" y="2090057"/>
            <a:ext cx="12231189" cy="47679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4949" y="222069"/>
            <a:ext cx="115345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7030A0"/>
                </a:solidFill>
                <a:latin typeface="+mj-lt"/>
              </a:rPr>
              <a:t>Cho‘l</a:t>
            </a:r>
            <a:r>
              <a:rPr lang="en-US" sz="40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+mj-lt"/>
              </a:rPr>
              <a:t>tabiatida</a:t>
            </a:r>
            <a:r>
              <a:rPr lang="en-US" sz="40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+mj-lt"/>
              </a:rPr>
              <a:t>qanday</a:t>
            </a:r>
            <a:r>
              <a:rPr lang="en-US" sz="40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+mj-lt"/>
              </a:rPr>
              <a:t>o‘zgarishlar</a:t>
            </a:r>
            <a:r>
              <a:rPr lang="en-US" sz="40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+mj-lt"/>
              </a:rPr>
              <a:t>kuzatiladi</a:t>
            </a:r>
            <a:r>
              <a:rPr lang="en-US" sz="4000" b="1" dirty="0">
                <a:solidFill>
                  <a:srgbClr val="7030A0"/>
                </a:solidFill>
                <a:latin typeface="+mj-lt"/>
              </a:rPr>
              <a:t>?</a:t>
            </a:r>
          </a:p>
          <a:p>
            <a:pPr algn="ctr"/>
            <a:endParaRPr lang="ru-RU" sz="4000" b="1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175" y="1432721"/>
            <a:ext cx="5672921" cy="2677656"/>
          </a:xfrm>
          <a:prstGeom prst="rect">
            <a:avLst/>
          </a:prstGeom>
          <a:solidFill>
            <a:schemeClr val="accent3">
              <a:alpha val="50000"/>
            </a:schemeClr>
          </a:solidFill>
          <a:ln w="38100">
            <a:solidFill>
              <a:srgbClr val="FF006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66"/>
                </a:solidFill>
                <a:latin typeface="+mj-lt"/>
              </a:rPr>
              <a:t>Cho‘llar</a:t>
            </a:r>
            <a:r>
              <a:rPr lang="en-US" sz="2800" b="1" dirty="0" smtClean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2800" b="1" dirty="0">
                <a:solidFill>
                  <a:srgbClr val="FF0066"/>
                </a:solidFill>
                <a:latin typeface="+mj-lt"/>
              </a:rPr>
              <a:t>– </a:t>
            </a:r>
            <a:r>
              <a:rPr lang="en-US" sz="2800" dirty="0" err="1">
                <a:solidFill>
                  <a:srgbClr val="FF0066"/>
                </a:solidFill>
                <a:latin typeface="+mj-lt"/>
              </a:rPr>
              <a:t>havo</a:t>
            </a:r>
            <a:r>
              <a:rPr lang="en-US" sz="28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+mj-lt"/>
              </a:rPr>
              <a:t>harorati</a:t>
            </a:r>
            <a:r>
              <a:rPr lang="en-US" sz="28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+mj-lt"/>
              </a:rPr>
              <a:t>yozda</a:t>
            </a:r>
            <a:r>
              <a:rPr lang="en-US" sz="28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+mj-lt"/>
              </a:rPr>
              <a:t>juda</a:t>
            </a:r>
            <a:r>
              <a:rPr lang="en-US" sz="28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+mj-lt"/>
              </a:rPr>
              <a:t>issiq</a:t>
            </a:r>
            <a:r>
              <a:rPr lang="en-US" sz="2800" dirty="0">
                <a:solidFill>
                  <a:srgbClr val="FF0066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FF0066"/>
                </a:solidFill>
                <a:latin typeface="+mj-lt"/>
              </a:rPr>
              <a:t>qishda</a:t>
            </a:r>
            <a:r>
              <a:rPr lang="en-US" sz="28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+mj-lt"/>
              </a:rPr>
              <a:t>juda</a:t>
            </a:r>
            <a:r>
              <a:rPr lang="en-US" sz="28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+mj-lt"/>
              </a:rPr>
              <a:t>sovuq</a:t>
            </a:r>
            <a:endParaRPr lang="en-US" sz="2800" dirty="0">
              <a:solidFill>
                <a:srgbClr val="FF0066"/>
              </a:solidFill>
              <a:latin typeface="+mj-lt"/>
            </a:endParaRPr>
          </a:p>
          <a:p>
            <a:pPr algn="ctr"/>
            <a:r>
              <a:rPr lang="en-US" sz="2800" dirty="0" err="1">
                <a:solidFill>
                  <a:srgbClr val="FF0066"/>
                </a:solidFill>
                <a:latin typeface="+mj-lt"/>
              </a:rPr>
              <a:t>bo‘ladigan</a:t>
            </a:r>
            <a:r>
              <a:rPr lang="en-US" sz="2800" dirty="0">
                <a:solidFill>
                  <a:srgbClr val="FF0066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FF0066"/>
                </a:solidFill>
                <a:latin typeface="+mj-lt"/>
              </a:rPr>
              <a:t>yog‘in</a:t>
            </a:r>
            <a:r>
              <a:rPr lang="en-US" sz="28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+mj-lt"/>
              </a:rPr>
              <a:t>kam</a:t>
            </a:r>
            <a:r>
              <a:rPr lang="en-US" sz="28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+mj-lt"/>
              </a:rPr>
              <a:t>yog‘adigan</a:t>
            </a:r>
            <a:r>
              <a:rPr lang="en-US" sz="2800" dirty="0">
                <a:solidFill>
                  <a:srgbClr val="FF0066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FF0066"/>
                </a:solidFill>
                <a:latin typeface="+mj-lt"/>
              </a:rPr>
              <a:t>o‘ziga</a:t>
            </a:r>
            <a:r>
              <a:rPr lang="en-US" sz="28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+mj-lt"/>
              </a:rPr>
              <a:t>xos</a:t>
            </a:r>
            <a:r>
              <a:rPr lang="en-US" sz="28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+mj-lt"/>
              </a:rPr>
              <a:t>o‘simliklar</a:t>
            </a:r>
            <a:r>
              <a:rPr lang="en-US" sz="28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+mj-lt"/>
              </a:rPr>
              <a:t>va</a:t>
            </a:r>
            <a:endParaRPr lang="en-US" sz="2800" dirty="0">
              <a:solidFill>
                <a:srgbClr val="FF0066"/>
              </a:solidFill>
              <a:latin typeface="+mj-lt"/>
            </a:endParaRPr>
          </a:p>
          <a:p>
            <a:pPr algn="ctr"/>
            <a:r>
              <a:rPr lang="en-US" sz="2800" dirty="0" err="1">
                <a:solidFill>
                  <a:srgbClr val="FF0066"/>
                </a:solidFill>
                <a:latin typeface="+mj-lt"/>
              </a:rPr>
              <a:t>hayvonot</a:t>
            </a:r>
            <a:r>
              <a:rPr lang="en-US" sz="28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+mj-lt"/>
              </a:rPr>
              <a:t>dunyosiga</a:t>
            </a:r>
            <a:r>
              <a:rPr lang="en-US" sz="28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+mj-lt"/>
              </a:rPr>
              <a:t>ega</a:t>
            </a:r>
            <a:r>
              <a:rPr lang="en-US" sz="28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+mj-lt"/>
              </a:rPr>
              <a:t>qurg‘oqchil</a:t>
            </a:r>
            <a:r>
              <a:rPr lang="en-US" sz="2800" dirty="0">
                <a:solidFill>
                  <a:srgbClr val="FF0066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+mj-lt"/>
              </a:rPr>
              <a:t>joylar</a:t>
            </a:r>
            <a:r>
              <a:rPr lang="en-US" sz="2800" dirty="0">
                <a:solidFill>
                  <a:srgbClr val="FF0066"/>
                </a:solidFill>
                <a:latin typeface="+mj-lt"/>
              </a:rPr>
              <a:t>.</a:t>
            </a:r>
            <a:endParaRPr lang="ru-RU" sz="2800" dirty="0">
              <a:solidFill>
                <a:srgbClr val="FF0066"/>
              </a:solidFill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540" y="2446230"/>
            <a:ext cx="5899460" cy="441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72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gh Desert Landscape Photograph by John Barte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48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37027" y="4460564"/>
            <a:ext cx="101884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+mj-lt"/>
              </a:rPr>
              <a:t>O‘zbekiston</a:t>
            </a:r>
            <a:r>
              <a:rPr lang="en-US" sz="54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+mj-lt"/>
              </a:rPr>
              <a:t>hududida</a:t>
            </a:r>
            <a:r>
              <a:rPr lang="en-US" sz="54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+mj-lt"/>
              </a:rPr>
              <a:t>Qizilqum</a:t>
            </a:r>
            <a:r>
              <a:rPr lang="en-US" sz="5400" b="1" dirty="0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5400" b="1" dirty="0" err="1" smtClean="0">
                <a:solidFill>
                  <a:schemeClr val="bg1"/>
                </a:solidFill>
                <a:latin typeface="+mj-lt"/>
              </a:rPr>
              <a:t>Qoraqum,Mirzacho‘l</a:t>
            </a:r>
            <a:r>
              <a:rPr lang="en-US" sz="54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+mj-lt"/>
              </a:rPr>
              <a:t>cho‘llari</a:t>
            </a:r>
            <a:r>
              <a:rPr lang="en-US" sz="5400" b="1" dirty="0" smtClean="0">
                <a:solidFill>
                  <a:schemeClr val="bg1"/>
                </a:solidFill>
                <a:latin typeface="+mj-lt"/>
              </a:rPr>
              <a:t> bor.</a:t>
            </a:r>
            <a:endParaRPr lang="ru-RU" sz="54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134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werpoint Noli Me Tangere Background - 800x600 Wallpaper - teahub.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52697"/>
            <a:ext cx="12192001" cy="764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07623" y="582093"/>
            <a:ext cx="80989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cho‘llari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834" y="2039711"/>
            <a:ext cx="5593977" cy="41593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" y="1985923"/>
            <a:ext cx="5029910" cy="43207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39565" flipH="1">
            <a:off x="10228290" y="5299409"/>
            <a:ext cx="2353796" cy="179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75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90" y="2090057"/>
            <a:ext cx="12231189" cy="47679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4949" y="222069"/>
            <a:ext cx="1153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61" y="222069"/>
            <a:ext cx="7927596" cy="359182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Прямоугольник 1"/>
          <p:cNvSpPr/>
          <p:nvPr/>
        </p:nvSpPr>
        <p:spPr>
          <a:xfrm>
            <a:off x="629071" y="812784"/>
            <a:ext cx="71915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9900"/>
                </a:solidFill>
                <a:latin typeface="+mj-lt"/>
              </a:rPr>
              <a:t>Cho‘llarning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ayrim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joylari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bahorda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endParaRPr lang="en-US" sz="3200" dirty="0" smtClean="0">
              <a:solidFill>
                <a:srgbClr val="009900"/>
              </a:solidFill>
              <a:latin typeface="+mj-lt"/>
            </a:endParaRPr>
          </a:p>
          <a:p>
            <a:pPr algn="ctr"/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yashil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tusga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kiradi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.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Yomg‘irli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mavsumda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chuqurliklarda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suv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to‘planib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,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ko‘lmaklar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hosil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bo‘ladi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.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Ko‘lmaklar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atrofida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o‘simliklar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qalin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o‘sadi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.</a:t>
            </a:r>
            <a:endParaRPr lang="ru-RU" sz="3200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793" y="3842765"/>
            <a:ext cx="2687807" cy="27851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115" y="2721033"/>
            <a:ext cx="2684246" cy="26136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779" y="409807"/>
            <a:ext cx="2510221" cy="24989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98" y="4237668"/>
            <a:ext cx="2878404" cy="223572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857394" y="4237668"/>
            <a:ext cx="2610335" cy="1938992"/>
          </a:xfrm>
          <a:prstGeom prst="rect">
            <a:avLst/>
          </a:prstGeom>
          <a:solidFill>
            <a:schemeClr val="accent1">
              <a:alpha val="50000"/>
            </a:schemeClr>
          </a:solidFill>
          <a:ln w="38100"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+mj-lt"/>
              </a:rPr>
              <a:t>Yozning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jazirama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kunlarida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ko‘lmaklar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qurib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+mj-lt"/>
              </a:rPr>
              <a:t>taqirlar</a:t>
            </a:r>
            <a:r>
              <a:rPr lang="en-US" sz="24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</a:rPr>
              <a:t>hosil</a:t>
            </a:r>
            <a:endParaRPr lang="en-US" sz="2400" dirty="0">
              <a:solidFill>
                <a:srgbClr val="002060"/>
              </a:solidFill>
              <a:latin typeface="+mj-lt"/>
            </a:endParaRPr>
          </a:p>
          <a:p>
            <a:pPr algn="ctr"/>
            <a:r>
              <a:rPr lang="en-US" sz="2400" dirty="0" err="1">
                <a:solidFill>
                  <a:srgbClr val="002060"/>
                </a:solidFill>
                <a:latin typeface="+mj-lt"/>
              </a:rPr>
              <a:t>bo‘ladi</a:t>
            </a:r>
            <a:r>
              <a:rPr lang="en-US" sz="2400" dirty="0">
                <a:solidFill>
                  <a:srgbClr val="002060"/>
                </a:solidFill>
                <a:latin typeface="+mj-lt"/>
              </a:rPr>
              <a:t>.</a:t>
            </a:r>
            <a:endParaRPr lang="ru-RU" sz="24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979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90" y="1802675"/>
            <a:ext cx="12231189" cy="50553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1074" y="483326"/>
            <a:ext cx="115345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      </a:t>
            </a:r>
            <a:r>
              <a:rPr lang="en-US" sz="4000" b="1" dirty="0" err="1" smtClean="0">
                <a:solidFill>
                  <a:srgbClr val="7030A0"/>
                </a:solidFill>
                <a:latin typeface="+mj-lt"/>
              </a:rPr>
              <a:t>Cho‘llar</a:t>
            </a:r>
            <a:r>
              <a:rPr lang="en-US" sz="40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+mj-lt"/>
              </a:rPr>
              <a:t>qanday</a:t>
            </a:r>
            <a:r>
              <a:rPr lang="en-US" sz="40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+mj-lt"/>
              </a:rPr>
              <a:t>ahamiyatga</a:t>
            </a:r>
            <a:r>
              <a:rPr lang="en-US" sz="40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+mj-lt"/>
              </a:rPr>
              <a:t>ega</a:t>
            </a:r>
            <a:r>
              <a:rPr lang="en-US" sz="4000" b="1" dirty="0">
                <a:solidFill>
                  <a:srgbClr val="7030A0"/>
                </a:solidFill>
                <a:latin typeface="+mj-lt"/>
              </a:rPr>
              <a:t>?</a:t>
            </a:r>
            <a:endParaRPr lang="ru-RU" sz="8800" b="1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0" y="1802676"/>
            <a:ext cx="6662058" cy="2756262"/>
          </a:xfrm>
          <a:prstGeom prst="homePlate">
            <a:avLst/>
          </a:prstGeom>
          <a:solidFill>
            <a:srgbClr val="66FF66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37306" y="2085659"/>
            <a:ext cx="59806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 smtClean="0">
                <a:latin typeface="+mj-lt"/>
              </a:rPr>
              <a:t>    </a:t>
            </a:r>
            <a:r>
              <a:rPr lang="es-ES" sz="2800" b="1" dirty="0" smtClean="0">
                <a:solidFill>
                  <a:srgbClr val="663300"/>
                </a:solidFill>
                <a:latin typeface="+mj-lt"/>
              </a:rPr>
              <a:t>Cho‘llar </a:t>
            </a:r>
            <a:r>
              <a:rPr lang="es-ES" sz="2800" b="1" dirty="0">
                <a:solidFill>
                  <a:srgbClr val="663300"/>
                </a:solidFill>
                <a:latin typeface="+mj-lt"/>
              </a:rPr>
              <a:t>ba’zi tirik organizmlar </a:t>
            </a:r>
            <a:r>
              <a:rPr lang="es-ES" sz="2800" b="1" dirty="0" smtClean="0">
                <a:solidFill>
                  <a:srgbClr val="663300"/>
                </a:solidFill>
                <a:latin typeface="+mj-lt"/>
              </a:rPr>
              <a:t>uchun </a:t>
            </a:r>
            <a:r>
              <a:rPr lang="en-US" sz="2800" b="1" dirty="0" err="1" smtClean="0">
                <a:solidFill>
                  <a:srgbClr val="663300"/>
                </a:solidFill>
                <a:latin typeface="+mj-lt"/>
              </a:rPr>
              <a:t>yashash</a:t>
            </a:r>
            <a:r>
              <a:rPr lang="en-US" sz="2800" b="1" dirty="0" smtClean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  <a:latin typeface="+mj-lt"/>
              </a:rPr>
              <a:t>joyidir</a:t>
            </a:r>
            <a:r>
              <a:rPr lang="en-US" sz="2800" b="1" dirty="0" smtClean="0">
                <a:solidFill>
                  <a:srgbClr val="663300"/>
                </a:solidFill>
                <a:latin typeface="+mj-lt"/>
              </a:rPr>
              <a:t>. </a:t>
            </a:r>
            <a:r>
              <a:rPr lang="es-ES" sz="2800" b="1" dirty="0" smtClean="0">
                <a:solidFill>
                  <a:srgbClr val="663300"/>
                </a:solidFill>
                <a:latin typeface="+mj-lt"/>
              </a:rPr>
              <a:t>Cho‘llarda </a:t>
            </a:r>
            <a:r>
              <a:rPr lang="es-ES" sz="2800" b="1" dirty="0">
                <a:solidFill>
                  <a:srgbClr val="663300"/>
                </a:solidFill>
                <a:latin typeface="+mj-lt"/>
              </a:rPr>
              <a:t>saksovul, isiriq, yantoq </a:t>
            </a:r>
            <a:r>
              <a:rPr lang="es-ES" sz="2800" b="1" dirty="0" smtClean="0">
                <a:solidFill>
                  <a:srgbClr val="663300"/>
                </a:solidFill>
                <a:latin typeface="+mj-lt"/>
              </a:rPr>
              <a:t>va </a:t>
            </a:r>
            <a:r>
              <a:rPr lang="en-US" sz="2800" b="1" dirty="0" err="1" smtClean="0">
                <a:solidFill>
                  <a:srgbClr val="663300"/>
                </a:solidFill>
                <a:latin typeface="+mj-lt"/>
              </a:rPr>
              <a:t>yulg‘un</a:t>
            </a:r>
            <a:r>
              <a:rPr lang="en-US" sz="2800" b="1" dirty="0" smtClean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663300"/>
                </a:solidFill>
                <a:latin typeface="+mj-lt"/>
              </a:rPr>
              <a:t>o‘sadi</a:t>
            </a:r>
            <a:r>
              <a:rPr lang="en-US" sz="2800" b="1" dirty="0">
                <a:solidFill>
                  <a:srgbClr val="663300"/>
                </a:solidFill>
                <a:latin typeface="+mj-lt"/>
              </a:rPr>
              <a:t>. </a:t>
            </a:r>
            <a:r>
              <a:rPr lang="en-US" sz="2800" b="1" dirty="0" err="1">
                <a:solidFill>
                  <a:srgbClr val="663300"/>
                </a:solidFill>
                <a:latin typeface="+mj-lt"/>
              </a:rPr>
              <a:t>Sudralib</a:t>
            </a:r>
            <a:r>
              <a:rPr lang="en-US" sz="2800" b="1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663300"/>
                </a:solidFill>
                <a:latin typeface="+mj-lt"/>
              </a:rPr>
              <a:t>yuruvchilar</a:t>
            </a:r>
            <a:r>
              <a:rPr lang="en-US" sz="2800" b="1" dirty="0">
                <a:solidFill>
                  <a:srgbClr val="663300"/>
                </a:solidFill>
                <a:latin typeface="+mj-lt"/>
              </a:rPr>
              <a:t>, </a:t>
            </a:r>
            <a:r>
              <a:rPr lang="en-US" sz="2800" b="1" dirty="0" err="1" smtClean="0">
                <a:solidFill>
                  <a:srgbClr val="663300"/>
                </a:solidFill>
                <a:latin typeface="+mj-lt"/>
              </a:rPr>
              <a:t>sut</a:t>
            </a:r>
            <a:r>
              <a:rPr lang="en-US" sz="2800" b="1" dirty="0" smtClean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2800" b="1" dirty="0" err="1" smtClean="0">
                <a:solidFill>
                  <a:srgbClr val="663300"/>
                </a:solidFill>
                <a:latin typeface="+mj-lt"/>
              </a:rPr>
              <a:t>emizuvchilar</a:t>
            </a:r>
            <a:r>
              <a:rPr lang="en-US" sz="2800" b="1" dirty="0" smtClean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663300"/>
                </a:solidFill>
                <a:latin typeface="+mj-lt"/>
              </a:rPr>
              <a:t>va</a:t>
            </a:r>
            <a:r>
              <a:rPr lang="en-US" sz="2800" b="1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663300"/>
                </a:solidFill>
                <a:latin typeface="+mj-lt"/>
              </a:rPr>
              <a:t>qushlar</a:t>
            </a:r>
            <a:r>
              <a:rPr lang="en-US" sz="2800" b="1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663300"/>
                </a:solidFill>
                <a:latin typeface="+mj-lt"/>
              </a:rPr>
              <a:t>yashaydi</a:t>
            </a:r>
            <a:r>
              <a:rPr lang="en-US" sz="2800" b="1" dirty="0">
                <a:solidFill>
                  <a:srgbClr val="663300"/>
                </a:solidFill>
                <a:latin typeface="+mj-lt"/>
              </a:rPr>
              <a:t>.</a:t>
            </a:r>
            <a:endParaRPr lang="ru-RU" sz="2800" b="1" dirty="0">
              <a:solidFill>
                <a:srgbClr val="663300"/>
              </a:solidFill>
              <a:latin typeface="+mj-lt"/>
            </a:endParaRPr>
          </a:p>
        </p:txBody>
      </p:sp>
      <p:sp>
        <p:nvSpPr>
          <p:cNvPr id="7" name="Шеврон 6"/>
          <p:cNvSpPr/>
          <p:nvPr/>
        </p:nvSpPr>
        <p:spPr>
          <a:xfrm>
            <a:off x="7565570" y="1802675"/>
            <a:ext cx="2061754" cy="2756264"/>
          </a:xfrm>
          <a:prstGeom prst="chevron">
            <a:avLst>
              <a:gd name="adj" fmla="val 65163"/>
            </a:avLst>
          </a:prstGeom>
          <a:solidFill>
            <a:srgbClr val="66FF66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145" y="1554389"/>
            <a:ext cx="3206695" cy="325283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06" y="4677509"/>
            <a:ext cx="4680851" cy="20619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677" y="4807225"/>
            <a:ext cx="3709293" cy="16257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982" y="243091"/>
            <a:ext cx="1522161" cy="131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13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90" y="2090057"/>
            <a:ext cx="12231189" cy="47679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4949" y="222069"/>
            <a:ext cx="1153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Cho‘l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hayvonlari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435" y="1465728"/>
            <a:ext cx="9762564" cy="509643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3110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182</Words>
  <Application>Microsoft Office PowerPoint</Application>
  <PresentationFormat>Широкоэкранный</PresentationFormat>
  <Paragraphs>26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26</cp:revision>
  <dcterms:created xsi:type="dcterms:W3CDTF">2021-09-23T08:56:44Z</dcterms:created>
  <dcterms:modified xsi:type="dcterms:W3CDTF">2021-10-02T04:20:31Z</dcterms:modified>
</cp:coreProperties>
</file>