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>
      <p:cViewPr>
        <p:scale>
          <a:sx n="60" d="100"/>
          <a:sy n="60" d="100"/>
        </p:scale>
        <p:origin x="121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8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0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3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8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1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9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3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1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5B73-1210-4B66-9634-C2BAA315578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C37F-FEFD-4FFC-8325-D20D0E70F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0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7307"/>
            <a:ext cx="12192000" cy="8657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883" y="2603798"/>
            <a:ext cx="5103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2937" y="3643951"/>
            <a:ext cx="2565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7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47650"/>
            <a:ext cx="12915900" cy="733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5" y="709684"/>
            <a:ext cx="997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smtClean="0">
                <a:solidFill>
                  <a:srgbClr val="FF0066"/>
                </a:solidFill>
                <a:latin typeface="+mj-lt"/>
              </a:rPr>
              <a:t>Meduzalar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39" y="2893324"/>
            <a:ext cx="6209722" cy="34788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612" y="184981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3200" b="1" dirty="0" err="1">
                <a:solidFill>
                  <a:srgbClr val="FF0066"/>
                </a:solidFill>
                <a:latin typeface="+mj-lt"/>
              </a:rPr>
              <a:t>Meduza</a:t>
            </a:r>
            <a:r>
              <a:rPr lang="en-AU" sz="32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–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suv</a:t>
            </a:r>
            <a:endParaRPr lang="en-AU" sz="3200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en-AU" sz="3200" dirty="0" err="1">
                <a:solidFill>
                  <a:srgbClr val="FF0066"/>
                </a:solidFill>
                <a:latin typeface="+mj-lt"/>
              </a:rPr>
              <a:t>hayvoni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.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Uning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uzun</a:t>
            </a:r>
            <a:endParaRPr lang="en-AU" sz="3200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en-AU" sz="3200" dirty="0" err="1">
                <a:solidFill>
                  <a:srgbClr val="FF0066"/>
                </a:solidFill>
                <a:latin typeface="+mj-lt"/>
              </a:rPr>
              <a:t>paypaslagichlari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 bor.</a:t>
            </a:r>
            <a:endParaRPr lang="ru-RU" sz="3200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0020" y="3721768"/>
            <a:ext cx="19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paypastlagichlari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7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47650"/>
            <a:ext cx="12915900" cy="733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5" y="709684"/>
            <a:ext cx="997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+mj-lt"/>
              </a:rPr>
              <a:t>Mustaqil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</a:rPr>
              <a:t>topshiriq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2757" y="1790128"/>
            <a:ext cx="8053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+mj-lt"/>
              </a:rPr>
              <a:t>Umurtqali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+mj-lt"/>
              </a:rPr>
              <a:t>va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+mj-lt"/>
              </a:rPr>
              <a:t>umrtqasiz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+mj-lt"/>
              </a:rPr>
              <a:t>hayvonlarga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+mj-lt"/>
              </a:rPr>
              <a:t>bir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+mj-lt"/>
              </a:rPr>
              <a:t>qancha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+mj-lt"/>
              </a:rPr>
              <a:t>misollar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</a:rPr>
              <a:t>  </a:t>
            </a:r>
            <a:r>
              <a:rPr lang="en-US" sz="3600" b="1" dirty="0" err="1" smtClean="0">
                <a:solidFill>
                  <a:srgbClr val="009900"/>
                </a:solidFill>
                <a:latin typeface="+mj-lt"/>
              </a:rPr>
              <a:t>yozing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</a:rPr>
              <a:t>.</a:t>
            </a:r>
            <a:endParaRPr lang="ru-RU" sz="3600" b="1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01459"/>
            <a:ext cx="6368716" cy="29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7307"/>
            <a:ext cx="12192000" cy="8657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0663" y="2770495"/>
            <a:ext cx="62506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0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960" y="-2662960"/>
            <a:ext cx="6866080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9867" y="1127690"/>
            <a:ext cx="77792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FF0000"/>
                </a:solidFill>
                <a:latin typeface="+mj-lt"/>
              </a:rPr>
              <a:t>Mavzu</a:t>
            </a:r>
            <a:r>
              <a:rPr lang="en-US" sz="55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AU" sz="5500" b="1" dirty="0" err="1" smtClean="0">
                <a:solidFill>
                  <a:srgbClr val="002060"/>
                </a:solidFill>
                <a:latin typeface="+mj-lt"/>
              </a:rPr>
              <a:t>Hayvonlarning</a:t>
            </a:r>
            <a:r>
              <a:rPr lang="en-AU" sz="55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AU" sz="5500" b="1" dirty="0" err="1" smtClean="0">
                <a:solidFill>
                  <a:srgbClr val="002060"/>
                </a:solidFill>
                <a:latin typeface="+mj-lt"/>
              </a:rPr>
              <a:t>xilma-xilligi</a:t>
            </a:r>
            <a:r>
              <a:rPr lang="en-AU" sz="5500" b="1" dirty="0" smtClean="0">
                <a:solidFill>
                  <a:srgbClr val="002060"/>
                </a:solidFill>
                <a:latin typeface="+mj-lt"/>
              </a:rPr>
              <a:t> (26-bet)</a:t>
            </a:r>
            <a:endParaRPr lang="ru-RU" sz="55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874" y="2926076"/>
            <a:ext cx="7539218" cy="30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47650"/>
            <a:ext cx="12915900" cy="733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0498" y="1558770"/>
            <a:ext cx="4037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III bob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+mj-lt"/>
              </a:rPr>
              <a:t>Hayvonlar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83" y="1317427"/>
            <a:ext cx="8433439" cy="48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47650"/>
            <a:ext cx="12915900" cy="733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5" y="1179948"/>
            <a:ext cx="997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+mj-lt"/>
              </a:rPr>
              <a:t>Hayvonlar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</a:rPr>
              <a:t>ikki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</a:rPr>
              <a:t>guruhga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</a:rPr>
              <a:t>bo‘linadi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99" y="2117809"/>
            <a:ext cx="9496425" cy="416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6105" y="3421982"/>
            <a:ext cx="256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+mj-lt"/>
              </a:rPr>
              <a:t>Umurtqali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j-lt"/>
              </a:rPr>
              <a:t>hayvonlar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8841" y="3376987"/>
            <a:ext cx="256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+mj-lt"/>
              </a:rPr>
              <a:t>Umrtqasiz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j-lt"/>
              </a:rPr>
              <a:t>hayvonlar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4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47650"/>
            <a:ext cx="12915900" cy="733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4523" y="668740"/>
            <a:ext cx="1027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>
                <a:solidFill>
                  <a:srgbClr val="7030A0"/>
                </a:solidFill>
                <a:latin typeface="+mj-lt"/>
              </a:rPr>
              <a:t>Hayvonlarni</a:t>
            </a:r>
            <a:r>
              <a:rPr lang="en-AU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b="1" dirty="0" err="1">
                <a:solidFill>
                  <a:srgbClr val="7030A0"/>
                </a:solidFill>
                <a:latin typeface="+mj-lt"/>
              </a:rPr>
              <a:t>qanday</a:t>
            </a:r>
            <a:r>
              <a:rPr lang="en-AU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b="1" dirty="0" err="1">
                <a:solidFill>
                  <a:srgbClr val="7030A0"/>
                </a:solidFill>
                <a:latin typeface="+mj-lt"/>
              </a:rPr>
              <a:t>guruhlarga</a:t>
            </a:r>
            <a:r>
              <a:rPr lang="en-AU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b="1" dirty="0" err="1">
                <a:solidFill>
                  <a:srgbClr val="7030A0"/>
                </a:solidFill>
                <a:latin typeface="+mj-lt"/>
              </a:rPr>
              <a:t>ajratish</a:t>
            </a:r>
            <a:r>
              <a:rPr lang="en-AU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600" b="1" dirty="0" err="1">
                <a:solidFill>
                  <a:srgbClr val="7030A0"/>
                </a:solidFill>
                <a:latin typeface="+mj-lt"/>
              </a:rPr>
              <a:t>mumkin</a:t>
            </a:r>
            <a:r>
              <a:rPr lang="en-AU" sz="3600" b="1" dirty="0">
                <a:solidFill>
                  <a:srgbClr val="7030A0"/>
                </a:solidFill>
                <a:latin typeface="+mj-lt"/>
              </a:rPr>
              <a:t>?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569" y="135737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3200" b="1" dirty="0" err="1" smtClean="0">
                <a:solidFill>
                  <a:srgbClr val="FF0000"/>
                </a:solidFill>
                <a:latin typeface="+mj-lt"/>
              </a:rPr>
              <a:t>Umurtqali</a:t>
            </a:r>
            <a:r>
              <a:rPr lang="en-A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AU" sz="3200" b="1" dirty="0" err="1" smtClean="0">
                <a:solidFill>
                  <a:srgbClr val="FF0000"/>
                </a:solidFill>
                <a:latin typeface="+mj-lt"/>
              </a:rPr>
              <a:t>hayvonlar</a:t>
            </a:r>
            <a:endParaRPr lang="en-AU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AU" sz="3200" dirty="0" err="1">
                <a:solidFill>
                  <a:srgbClr val="009900"/>
                </a:solidFill>
                <a:latin typeface="+mj-lt"/>
              </a:rPr>
              <a:t>Umurtqali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hayvonlar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tayanch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vazifasini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bajaruvchi</a:t>
            </a:r>
            <a:endParaRPr lang="en-AU" sz="3200" dirty="0">
              <a:solidFill>
                <a:srgbClr val="009900"/>
              </a:solidFill>
              <a:latin typeface="+mj-lt"/>
            </a:endParaRPr>
          </a:p>
          <a:p>
            <a:pPr algn="ctr"/>
            <a:r>
              <a:rPr lang="en-AU" sz="3200" dirty="0" err="1">
                <a:solidFill>
                  <a:srgbClr val="009900"/>
                </a:solidFill>
                <a:latin typeface="+mj-lt"/>
              </a:rPr>
              <a:t>umurtqaga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ega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.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8119" y="258696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3200" b="1" dirty="0" err="1">
                <a:solidFill>
                  <a:srgbClr val="009900"/>
                </a:solidFill>
                <a:latin typeface="+mj-lt"/>
              </a:rPr>
              <a:t>Yo‘lbars</a:t>
            </a:r>
            <a:r>
              <a:rPr lang="en-AU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200" b="1" dirty="0">
                <a:solidFill>
                  <a:schemeClr val="accent2"/>
                </a:solidFill>
                <a:latin typeface="+mj-lt"/>
              </a:rPr>
              <a:t>– </a:t>
            </a:r>
            <a:r>
              <a:rPr lang="en-AU" sz="3200" b="1" dirty="0" err="1">
                <a:solidFill>
                  <a:schemeClr val="accent2"/>
                </a:solidFill>
                <a:latin typeface="+mj-lt"/>
              </a:rPr>
              <a:t>sut</a:t>
            </a:r>
            <a:r>
              <a:rPr lang="en-AU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AU" sz="3200" b="1" dirty="0" err="1">
                <a:solidFill>
                  <a:schemeClr val="accent2"/>
                </a:solidFill>
                <a:latin typeface="+mj-lt"/>
              </a:rPr>
              <a:t>emizuvchi</a:t>
            </a:r>
            <a:endParaRPr lang="en-AU" sz="3200" b="1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AU" sz="3200" b="1" dirty="0" err="1">
                <a:solidFill>
                  <a:schemeClr val="accent2"/>
                </a:solidFill>
                <a:latin typeface="+mj-lt"/>
              </a:rPr>
              <a:t>hayvon</a:t>
            </a:r>
            <a:r>
              <a:rPr lang="en-AU" sz="3200" b="1" dirty="0">
                <a:solidFill>
                  <a:schemeClr val="accent2"/>
                </a:solidFill>
                <a:latin typeface="+mj-lt"/>
              </a:rPr>
              <a:t>. </a:t>
            </a:r>
            <a:r>
              <a:rPr lang="en-AU" sz="3200" b="1" dirty="0" err="1">
                <a:solidFill>
                  <a:schemeClr val="accent2"/>
                </a:solidFill>
                <a:latin typeface="+mj-lt"/>
              </a:rPr>
              <a:t>Sut</a:t>
            </a:r>
            <a:r>
              <a:rPr lang="en-AU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AU" sz="3200" b="1" dirty="0" err="1">
                <a:solidFill>
                  <a:schemeClr val="accent2"/>
                </a:solidFill>
                <a:latin typeface="+mj-lt"/>
              </a:rPr>
              <a:t>emizuvchilar</a:t>
            </a:r>
            <a:endParaRPr lang="en-AU" sz="3200" b="1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it-IT" sz="3200" b="1" dirty="0">
                <a:solidFill>
                  <a:schemeClr val="accent2"/>
                </a:solidFill>
                <a:latin typeface="+mj-lt"/>
              </a:rPr>
              <a:t>bolasini sut bilan boqadi. Ular</a:t>
            </a:r>
          </a:p>
          <a:p>
            <a:pPr algn="ctr"/>
            <a:r>
              <a:rPr lang="en-AU" sz="3200" b="1" dirty="0" err="1">
                <a:solidFill>
                  <a:schemeClr val="accent2"/>
                </a:solidFill>
                <a:latin typeface="+mj-lt"/>
              </a:rPr>
              <a:t>o‘pka</a:t>
            </a:r>
            <a:r>
              <a:rPr lang="en-AU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AU" sz="3200" b="1" dirty="0" err="1">
                <a:solidFill>
                  <a:schemeClr val="accent2"/>
                </a:solidFill>
                <a:latin typeface="+mj-lt"/>
              </a:rPr>
              <a:t>bilan</a:t>
            </a:r>
            <a:r>
              <a:rPr lang="en-AU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AU" sz="3200" b="1" dirty="0" err="1">
                <a:solidFill>
                  <a:schemeClr val="accent2"/>
                </a:solidFill>
                <a:latin typeface="+mj-lt"/>
              </a:rPr>
              <a:t>nafas</a:t>
            </a:r>
            <a:r>
              <a:rPr lang="en-AU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AU" sz="3200" b="1" dirty="0" err="1">
                <a:solidFill>
                  <a:schemeClr val="accent2"/>
                </a:solidFill>
                <a:latin typeface="+mj-lt"/>
              </a:rPr>
              <a:t>oladi</a:t>
            </a:r>
            <a:r>
              <a:rPr lang="en-AU" sz="3200" b="1" dirty="0">
                <a:solidFill>
                  <a:schemeClr val="accent2"/>
                </a:solidFill>
                <a:latin typeface="+mj-lt"/>
              </a:rPr>
              <a:t>.</a:t>
            </a:r>
            <a:endParaRPr lang="ru-RU" sz="3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1" y="3681425"/>
            <a:ext cx="4313616" cy="21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47650"/>
            <a:ext cx="12915900" cy="733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5" y="650818"/>
            <a:ext cx="997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355" y="708750"/>
            <a:ext cx="5536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 err="1">
                <a:solidFill>
                  <a:srgbClr val="7030A0"/>
                </a:solidFill>
                <a:latin typeface="+mj-lt"/>
              </a:rPr>
              <a:t>Delfin</a:t>
            </a:r>
            <a:r>
              <a:rPr lang="en-AU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200" dirty="0">
                <a:solidFill>
                  <a:srgbClr val="7030A0"/>
                </a:solidFill>
                <a:latin typeface="+mj-lt"/>
              </a:rPr>
              <a:t>– </a:t>
            </a:r>
            <a:r>
              <a:rPr lang="en-AU" sz="3200" dirty="0" err="1">
                <a:solidFill>
                  <a:srgbClr val="7030A0"/>
                </a:solidFill>
                <a:latin typeface="+mj-lt"/>
              </a:rPr>
              <a:t>sut</a:t>
            </a:r>
            <a:r>
              <a:rPr lang="en-AU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7030A0"/>
                </a:solidFill>
                <a:latin typeface="+mj-lt"/>
              </a:rPr>
              <a:t>emizuvchi</a:t>
            </a:r>
            <a:r>
              <a:rPr lang="en-AU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7030A0"/>
                </a:solidFill>
                <a:latin typeface="+mj-lt"/>
              </a:rPr>
              <a:t>hayvon</a:t>
            </a:r>
            <a:r>
              <a:rPr lang="en-AU" sz="3200" dirty="0">
                <a:solidFill>
                  <a:srgbClr val="7030A0"/>
                </a:solidFill>
                <a:latin typeface="+mj-lt"/>
              </a:rPr>
              <a:t>. </a:t>
            </a:r>
            <a:r>
              <a:rPr lang="en-AU" sz="3200" dirty="0" err="1">
                <a:solidFill>
                  <a:srgbClr val="7030A0"/>
                </a:solidFill>
                <a:latin typeface="+mj-lt"/>
              </a:rPr>
              <a:t>Delfinning</a:t>
            </a:r>
            <a:r>
              <a:rPr lang="en-AU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7030A0"/>
                </a:solidFill>
                <a:latin typeface="+mj-lt"/>
              </a:rPr>
              <a:t>oyoqlari</a:t>
            </a:r>
            <a:endParaRPr lang="en-AU" sz="3200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AU" sz="3200" dirty="0" err="1">
                <a:solidFill>
                  <a:srgbClr val="7030A0"/>
                </a:solidFill>
                <a:latin typeface="+mj-lt"/>
              </a:rPr>
              <a:t>suzgichga</a:t>
            </a:r>
            <a:r>
              <a:rPr lang="en-AU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7030A0"/>
                </a:solidFill>
                <a:latin typeface="+mj-lt"/>
              </a:rPr>
              <a:t>aylangan</a:t>
            </a:r>
            <a:r>
              <a:rPr lang="en-AU" sz="3200" dirty="0">
                <a:solidFill>
                  <a:srgbClr val="7030A0"/>
                </a:solidFill>
                <a:latin typeface="+mj-lt"/>
              </a:rPr>
              <a:t>.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4140" y="3984299"/>
            <a:ext cx="81158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 err="1">
                <a:solidFill>
                  <a:srgbClr val="009900"/>
                </a:solidFill>
                <a:latin typeface="+mj-lt"/>
              </a:rPr>
              <a:t>Laylak</a:t>
            </a:r>
            <a:r>
              <a:rPr lang="en-AU" sz="3200" b="1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–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qush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.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Qushlarning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tanasi</a:t>
            </a:r>
            <a:endParaRPr lang="en-AU" sz="3200" dirty="0">
              <a:solidFill>
                <a:srgbClr val="009900"/>
              </a:solidFill>
              <a:latin typeface="+mj-lt"/>
            </a:endParaRPr>
          </a:p>
          <a:p>
            <a:pPr algn="ctr"/>
            <a:r>
              <a:rPr lang="en-AU" sz="3200" dirty="0">
                <a:solidFill>
                  <a:srgbClr val="009900"/>
                </a:solidFill>
                <a:latin typeface="+mj-lt"/>
              </a:rPr>
              <a:t>pat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bilan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qoplangan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bo‘ladi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.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Ular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qanotlari</a:t>
            </a:r>
            <a:endParaRPr lang="en-AU" sz="3200" dirty="0">
              <a:solidFill>
                <a:srgbClr val="009900"/>
              </a:solidFill>
              <a:latin typeface="+mj-lt"/>
            </a:endParaRPr>
          </a:p>
          <a:p>
            <a:pPr algn="ctr"/>
            <a:r>
              <a:rPr lang="en-AU" sz="3200" dirty="0">
                <a:solidFill>
                  <a:srgbClr val="009900"/>
                </a:solidFill>
                <a:latin typeface="+mj-lt"/>
              </a:rPr>
              <a:t>va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oyoqlari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yordamida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harakat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qiladi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.</a:t>
            </a:r>
          </a:p>
          <a:p>
            <a:pPr algn="ctr"/>
            <a:r>
              <a:rPr lang="en-AU" sz="3200" dirty="0" err="1">
                <a:solidFill>
                  <a:srgbClr val="009900"/>
                </a:solidFill>
                <a:latin typeface="+mj-lt"/>
              </a:rPr>
              <a:t>Qushlar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tumshug‘i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yordamida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+mj-lt"/>
              </a:rPr>
              <a:t>oziqlanadi</a:t>
            </a:r>
            <a:r>
              <a:rPr lang="en-AU" sz="3200" dirty="0">
                <a:solidFill>
                  <a:srgbClr val="009900"/>
                </a:solidFill>
                <a:latin typeface="+mj-lt"/>
              </a:rPr>
              <a:t>.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97" y="785579"/>
            <a:ext cx="4118899" cy="2458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59" y="3132195"/>
            <a:ext cx="2274827" cy="3100620"/>
          </a:xfrm>
          <a:prstGeom prst="rect">
            <a:avLst/>
          </a:prstGeom>
        </p:spPr>
      </p:pic>
      <p:sp>
        <p:nvSpPr>
          <p:cNvPr id="9" name="Облако 8"/>
          <p:cNvSpPr/>
          <p:nvPr/>
        </p:nvSpPr>
        <p:spPr>
          <a:xfrm rot="302628">
            <a:off x="3477843" y="2262628"/>
            <a:ext cx="3467439" cy="175272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35601" y="2446494"/>
            <a:ext cx="3853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Delfin</a:t>
            </a:r>
            <a:r>
              <a:rPr lang="en-US" sz="2800" b="1" dirty="0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yo‘lbars</a:t>
            </a:r>
            <a:r>
              <a:rPr lang="en-US" sz="2800" b="1" dirty="0" smtClean="0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-</a:t>
            </a:r>
          </a:p>
          <a:p>
            <a:pPr algn="ctr"/>
            <a:r>
              <a:rPr lang="en-US" sz="2800" b="1" dirty="0" err="1" smtClean="0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dan</a:t>
            </a:r>
            <a:r>
              <a:rPr lang="en-US" sz="2800" b="1" dirty="0" smtClean="0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nimasi</a:t>
            </a:r>
            <a:r>
              <a:rPr lang="en-US" sz="2800" b="1" dirty="0" smtClean="0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bilan</a:t>
            </a:r>
            <a:r>
              <a:rPr lang="en-US" sz="2800" b="1" dirty="0" smtClean="0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farqlanadi</a:t>
            </a:r>
            <a:r>
              <a:rPr lang="en-US" sz="2800" b="1" dirty="0">
                <a:ln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?</a:t>
            </a:r>
            <a:endParaRPr lang="ru-RU" sz="2800" b="1" dirty="0">
              <a:ln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46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47650"/>
            <a:ext cx="12915900" cy="7334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9116" y="810385"/>
            <a:ext cx="5745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000" b="1" dirty="0" err="1">
                <a:solidFill>
                  <a:srgbClr val="663300"/>
                </a:solidFill>
                <a:latin typeface="+mj-lt"/>
              </a:rPr>
              <a:t>Timsoh</a:t>
            </a:r>
            <a:r>
              <a:rPr lang="en-AU" sz="30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3000" dirty="0">
                <a:solidFill>
                  <a:srgbClr val="663300"/>
                </a:solidFill>
                <a:latin typeface="+mj-lt"/>
              </a:rPr>
              <a:t>– </a:t>
            </a:r>
            <a:r>
              <a:rPr lang="en-AU" sz="3000" dirty="0" err="1">
                <a:solidFill>
                  <a:srgbClr val="663300"/>
                </a:solidFill>
                <a:latin typeface="+mj-lt"/>
              </a:rPr>
              <a:t>sudralib</a:t>
            </a:r>
            <a:r>
              <a:rPr lang="en-AU" sz="30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3000" dirty="0" err="1">
                <a:solidFill>
                  <a:srgbClr val="663300"/>
                </a:solidFill>
                <a:latin typeface="+mj-lt"/>
              </a:rPr>
              <a:t>yuruvchi</a:t>
            </a:r>
            <a:endParaRPr lang="en-AU" sz="3000" dirty="0">
              <a:solidFill>
                <a:srgbClr val="663300"/>
              </a:solidFill>
              <a:latin typeface="+mj-lt"/>
            </a:endParaRPr>
          </a:p>
          <a:p>
            <a:pPr algn="ctr"/>
            <a:r>
              <a:rPr lang="en-AU" sz="3000" dirty="0" err="1">
                <a:solidFill>
                  <a:srgbClr val="663300"/>
                </a:solidFill>
                <a:latin typeface="+mj-lt"/>
              </a:rPr>
              <a:t>hayvon</a:t>
            </a:r>
            <a:r>
              <a:rPr lang="en-AU" sz="3000" dirty="0">
                <a:solidFill>
                  <a:srgbClr val="663300"/>
                </a:solidFill>
                <a:latin typeface="+mj-lt"/>
              </a:rPr>
              <a:t>. </a:t>
            </a:r>
            <a:r>
              <a:rPr lang="en-AU" sz="3000" dirty="0" err="1">
                <a:solidFill>
                  <a:srgbClr val="663300"/>
                </a:solidFill>
                <a:latin typeface="+mj-lt"/>
              </a:rPr>
              <a:t>Timsohning</a:t>
            </a:r>
            <a:r>
              <a:rPr lang="en-AU" sz="30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663300"/>
                </a:solidFill>
                <a:latin typeface="+mj-lt"/>
              </a:rPr>
              <a:t>terisi</a:t>
            </a:r>
            <a:r>
              <a:rPr lang="en-AU" sz="3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663300"/>
                </a:solidFill>
                <a:latin typeface="+mj-lt"/>
              </a:rPr>
              <a:t>qalin</a:t>
            </a:r>
            <a:r>
              <a:rPr lang="en-AU" sz="3000" dirty="0" smtClean="0">
                <a:solidFill>
                  <a:srgbClr val="663300"/>
                </a:solidFill>
                <a:latin typeface="+mj-lt"/>
              </a:rPr>
              <a:t> </a:t>
            </a:r>
          </a:p>
          <a:p>
            <a:pPr algn="ctr"/>
            <a:r>
              <a:rPr lang="en-AU" sz="3000" dirty="0" err="1" smtClean="0">
                <a:solidFill>
                  <a:srgbClr val="663300"/>
                </a:solidFill>
                <a:latin typeface="+mj-lt"/>
              </a:rPr>
              <a:t>tangachalar</a:t>
            </a:r>
            <a:r>
              <a:rPr lang="en-AU" sz="3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663300"/>
                </a:solidFill>
                <a:latin typeface="+mj-lt"/>
              </a:rPr>
              <a:t>bilan</a:t>
            </a:r>
            <a:r>
              <a:rPr lang="en-AU" sz="3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663300"/>
                </a:solidFill>
                <a:latin typeface="+mj-lt"/>
              </a:rPr>
              <a:t>himoyalangan</a:t>
            </a:r>
            <a:r>
              <a:rPr lang="en-AU" sz="3000" dirty="0">
                <a:solidFill>
                  <a:srgbClr val="663300"/>
                </a:solidFill>
                <a:latin typeface="+mj-lt"/>
              </a:rPr>
              <a:t>. U </a:t>
            </a:r>
            <a:r>
              <a:rPr lang="en-AU" sz="3000" dirty="0" err="1">
                <a:solidFill>
                  <a:srgbClr val="663300"/>
                </a:solidFill>
                <a:latin typeface="+mj-lt"/>
              </a:rPr>
              <a:t>o‘tkir</a:t>
            </a:r>
            <a:r>
              <a:rPr lang="en-AU" sz="30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3000" dirty="0" err="1">
                <a:solidFill>
                  <a:srgbClr val="663300"/>
                </a:solidFill>
                <a:latin typeface="+mj-lt"/>
              </a:rPr>
              <a:t>tishlari</a:t>
            </a:r>
            <a:r>
              <a:rPr lang="en-AU" sz="30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663300"/>
                </a:solidFill>
                <a:latin typeface="+mj-lt"/>
              </a:rPr>
              <a:t>bilan</a:t>
            </a:r>
            <a:r>
              <a:rPr lang="en-AU" sz="3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663300"/>
                </a:solidFill>
                <a:latin typeface="+mj-lt"/>
              </a:rPr>
              <a:t>o‘ljasini</a:t>
            </a:r>
            <a:r>
              <a:rPr lang="en-AU" sz="3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3000" dirty="0" err="1">
                <a:solidFill>
                  <a:srgbClr val="663300"/>
                </a:solidFill>
                <a:latin typeface="+mj-lt"/>
              </a:rPr>
              <a:t>tutadi</a:t>
            </a:r>
            <a:r>
              <a:rPr lang="en-AU" sz="3000" dirty="0">
                <a:solidFill>
                  <a:srgbClr val="663300"/>
                </a:solidFill>
                <a:latin typeface="+mj-lt"/>
              </a:rPr>
              <a:t>.</a:t>
            </a:r>
            <a:endParaRPr lang="ru-RU" sz="30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1970" y="2978996"/>
            <a:ext cx="7261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000" b="1" dirty="0" err="1">
                <a:solidFill>
                  <a:srgbClr val="009900"/>
                </a:solidFill>
                <a:latin typeface="+mj-lt"/>
              </a:rPr>
              <a:t>Baqa</a:t>
            </a:r>
            <a:r>
              <a:rPr lang="en-AU" sz="3000" b="1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– </a:t>
            </a:r>
            <a:r>
              <a:rPr lang="en-AU" sz="3000" dirty="0" err="1">
                <a:solidFill>
                  <a:srgbClr val="009900"/>
                </a:solidFill>
                <a:latin typeface="+mj-lt"/>
              </a:rPr>
              <a:t>suvda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>
                <a:solidFill>
                  <a:srgbClr val="009900"/>
                </a:solidFill>
                <a:latin typeface="+mj-lt"/>
              </a:rPr>
              <a:t>va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009900"/>
                </a:solidFill>
                <a:latin typeface="+mj-lt"/>
              </a:rPr>
              <a:t>quruqlikda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009900"/>
                </a:solidFill>
                <a:latin typeface="+mj-lt"/>
              </a:rPr>
              <a:t>yashovchi</a:t>
            </a:r>
            <a:r>
              <a:rPr lang="en-AU" sz="3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>
                <a:solidFill>
                  <a:srgbClr val="009900"/>
                </a:solidFill>
                <a:latin typeface="+mj-lt"/>
              </a:rPr>
              <a:t>hayvon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. </a:t>
            </a:r>
            <a:r>
              <a:rPr lang="en-AU" sz="3000" dirty="0" err="1">
                <a:solidFill>
                  <a:srgbClr val="009900"/>
                </a:solidFill>
                <a:latin typeface="+mj-lt"/>
              </a:rPr>
              <a:t>Baqaning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009900"/>
                </a:solidFill>
                <a:latin typeface="+mj-lt"/>
              </a:rPr>
              <a:t>terisi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009900"/>
                </a:solidFill>
                <a:latin typeface="+mj-lt"/>
              </a:rPr>
              <a:t>yupqa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, </a:t>
            </a:r>
            <a:r>
              <a:rPr lang="en-AU" sz="3000" dirty="0" err="1">
                <a:solidFill>
                  <a:srgbClr val="009900"/>
                </a:solidFill>
                <a:latin typeface="+mj-lt"/>
              </a:rPr>
              <a:t>orqa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009900"/>
                </a:solidFill>
                <a:latin typeface="+mj-lt"/>
              </a:rPr>
              <a:t>oyoq</a:t>
            </a:r>
            <a:r>
              <a:rPr lang="en-AU" sz="3000" dirty="0" smtClean="0">
                <a:solidFill>
                  <a:srgbClr val="009900"/>
                </a:solidFill>
                <a:latin typeface="+mj-lt"/>
              </a:rPr>
              <a:t>-</a:t>
            </a:r>
          </a:p>
          <a:p>
            <a:pPr algn="ctr"/>
            <a:r>
              <a:rPr lang="en-AU" sz="3000" dirty="0" err="1" smtClean="0">
                <a:solidFill>
                  <a:srgbClr val="009900"/>
                </a:solidFill>
                <a:latin typeface="+mj-lt"/>
              </a:rPr>
              <a:t>lari</a:t>
            </a:r>
            <a:r>
              <a:rPr lang="en-AU" sz="3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>
                <a:solidFill>
                  <a:srgbClr val="009900"/>
                </a:solidFill>
                <a:latin typeface="+mj-lt"/>
              </a:rPr>
              <a:t>uzuni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. </a:t>
            </a:r>
            <a:r>
              <a:rPr lang="en-AU" sz="3000" dirty="0" smtClean="0">
                <a:solidFill>
                  <a:srgbClr val="009900"/>
                </a:solidFill>
                <a:latin typeface="+mj-lt"/>
              </a:rPr>
              <a:t>U </a:t>
            </a:r>
            <a:r>
              <a:rPr lang="en-AU" sz="3000" dirty="0" err="1" smtClean="0">
                <a:solidFill>
                  <a:srgbClr val="009900"/>
                </a:solidFill>
                <a:latin typeface="+mj-lt"/>
              </a:rPr>
              <a:t>sakrab</a:t>
            </a:r>
            <a:r>
              <a:rPr lang="en-AU" sz="3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>
                <a:solidFill>
                  <a:srgbClr val="009900"/>
                </a:solidFill>
                <a:latin typeface="+mj-lt"/>
              </a:rPr>
              <a:t>harakatlanadi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. </a:t>
            </a:r>
            <a:r>
              <a:rPr lang="en-AU" sz="3000" dirty="0" err="1">
                <a:solidFill>
                  <a:srgbClr val="009900"/>
                </a:solidFill>
                <a:latin typeface="+mj-lt"/>
              </a:rPr>
              <a:t>Baqa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 </a:t>
            </a:r>
            <a:endParaRPr lang="en-AU" sz="3000" dirty="0" smtClean="0">
              <a:solidFill>
                <a:srgbClr val="009900"/>
              </a:solidFill>
              <a:latin typeface="+mj-lt"/>
            </a:endParaRPr>
          </a:p>
          <a:p>
            <a:pPr algn="ctr"/>
            <a:r>
              <a:rPr lang="en-AU" sz="3000" dirty="0" err="1" smtClean="0">
                <a:solidFill>
                  <a:srgbClr val="009900"/>
                </a:solidFill>
                <a:latin typeface="+mj-lt"/>
              </a:rPr>
              <a:t>uzun</a:t>
            </a:r>
            <a:r>
              <a:rPr lang="en-AU" sz="3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009900"/>
                </a:solidFill>
                <a:latin typeface="+mj-lt"/>
              </a:rPr>
              <a:t>tili</a:t>
            </a:r>
            <a:r>
              <a:rPr lang="en-AU" sz="3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 smtClean="0">
                <a:solidFill>
                  <a:srgbClr val="009900"/>
                </a:solidFill>
                <a:latin typeface="+mj-lt"/>
              </a:rPr>
              <a:t>yordamida</a:t>
            </a:r>
            <a:r>
              <a:rPr lang="en-AU" sz="3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>
                <a:solidFill>
                  <a:srgbClr val="009900"/>
                </a:solidFill>
                <a:latin typeface="+mj-lt"/>
              </a:rPr>
              <a:t>hasharotlarni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3000" dirty="0" err="1">
                <a:solidFill>
                  <a:srgbClr val="009900"/>
                </a:solidFill>
                <a:latin typeface="+mj-lt"/>
              </a:rPr>
              <a:t>tutadi</a:t>
            </a:r>
            <a:r>
              <a:rPr lang="en-AU" sz="3000" dirty="0">
                <a:solidFill>
                  <a:srgbClr val="009900"/>
                </a:solidFill>
                <a:latin typeface="+mj-lt"/>
              </a:rPr>
              <a:t>.</a:t>
            </a:r>
            <a:endParaRPr lang="ru-RU" sz="30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03" y="3001464"/>
            <a:ext cx="2554546" cy="2554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64" y="575254"/>
            <a:ext cx="3585462" cy="2686654"/>
          </a:xfrm>
          <a:prstGeom prst="rect">
            <a:avLst/>
          </a:prstGeom>
        </p:spPr>
      </p:pic>
      <p:sp>
        <p:nvSpPr>
          <p:cNvPr id="7" name="Блок-схема: сохраненные данные 6"/>
          <p:cNvSpPr/>
          <p:nvPr/>
        </p:nvSpPr>
        <p:spPr>
          <a:xfrm>
            <a:off x="4781298" y="4937494"/>
            <a:ext cx="4349931" cy="1288927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10743" y="5031347"/>
            <a:ext cx="1240972" cy="109513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812496" y="4887745"/>
            <a:ext cx="4318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 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Timsoh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qaysi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xususi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-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yati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bilan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sz="2800" dirty="0" smtClean="0">
                <a:solidFill>
                  <a:srgbClr val="7030A0"/>
                </a:solidFill>
                <a:latin typeface="+mj-lt"/>
              </a:rPr>
              <a:t>baqaga o‘x-</a:t>
            </a:r>
          </a:p>
          <a:p>
            <a:r>
              <a:rPr lang="it-IT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it-IT" sz="2800" dirty="0" smtClean="0">
                <a:solidFill>
                  <a:srgbClr val="7030A0"/>
                </a:solidFill>
                <a:latin typeface="+mj-lt"/>
              </a:rPr>
              <a:t>   shaydi va </a:t>
            </a:r>
            <a:r>
              <a:rPr lang="it-IT" sz="2800" dirty="0">
                <a:solidFill>
                  <a:srgbClr val="7030A0"/>
                </a:solidFill>
                <a:latin typeface="+mj-lt"/>
              </a:rPr>
              <a:t>farq qiladi?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9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47650"/>
            <a:ext cx="12915900" cy="7334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355" y="115828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3200" b="1" dirty="0" err="1">
                <a:solidFill>
                  <a:srgbClr val="FF0066"/>
                </a:solidFill>
                <a:latin typeface="+mj-lt"/>
              </a:rPr>
              <a:t>Losos</a:t>
            </a:r>
            <a:r>
              <a:rPr lang="en-AU" sz="32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–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baliq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.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Baliqlar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jabralari</a:t>
            </a:r>
            <a:endParaRPr lang="en-AU" sz="3200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en-AU" sz="3200" dirty="0" err="1">
                <a:solidFill>
                  <a:srgbClr val="FF0066"/>
                </a:solidFill>
                <a:latin typeface="+mj-lt"/>
              </a:rPr>
              <a:t>yordamida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nafas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oladi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,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suzgichlari</a:t>
            </a:r>
            <a:endParaRPr lang="en-AU" sz="3200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en-AU" sz="3200" dirty="0" err="1">
                <a:solidFill>
                  <a:srgbClr val="FF0066"/>
                </a:solidFill>
                <a:latin typeface="+mj-lt"/>
              </a:rPr>
              <a:t>yordamida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harakatlanadi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.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Baliqlar</a:t>
            </a:r>
            <a:endParaRPr lang="en-AU" sz="3200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en-AU" sz="3200" dirty="0" err="1">
                <a:solidFill>
                  <a:srgbClr val="FF0066"/>
                </a:solidFill>
                <a:latin typeface="+mj-lt"/>
              </a:rPr>
              <a:t>tanasi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tangachalar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bilan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AU" sz="3200" dirty="0" err="1">
                <a:solidFill>
                  <a:srgbClr val="FF0066"/>
                </a:solidFill>
                <a:latin typeface="+mj-lt"/>
              </a:rPr>
              <a:t>qoplangan</a:t>
            </a:r>
            <a:r>
              <a:rPr lang="en-AU" sz="3200" dirty="0">
                <a:solidFill>
                  <a:srgbClr val="FF0066"/>
                </a:solidFill>
                <a:latin typeface="+mj-lt"/>
              </a:rPr>
              <a:t>.</a:t>
            </a:r>
            <a:endParaRPr lang="ru-RU" sz="3200" dirty="0">
              <a:solidFill>
                <a:srgbClr val="FF0066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07" y="984305"/>
            <a:ext cx="3773448" cy="2435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9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77" y="3220386"/>
            <a:ext cx="6828446" cy="36083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71687" y="4270561"/>
            <a:ext cx="40105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+mj-lt"/>
              </a:rPr>
              <a:t>Baliqlarning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tanga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-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+mj-lt"/>
              </a:rPr>
              <a:t>chalari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qanday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+mj-lt"/>
              </a:rPr>
              <a:t>vazifani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bajaradi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?</a:t>
            </a:r>
            <a:endParaRPr lang="ru-RU" sz="28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0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47650"/>
            <a:ext cx="12915900" cy="733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5" y="709684"/>
            <a:ext cx="997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err="1" smtClean="0">
                <a:solidFill>
                  <a:srgbClr val="7030A0"/>
                </a:solidFill>
                <a:latin typeface="+mj-lt"/>
              </a:rPr>
              <a:t>Umurtqasiz</a:t>
            </a:r>
            <a:r>
              <a:rPr lang="en-AU" sz="40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AU" sz="4000" b="1" dirty="0" err="1" smtClean="0">
                <a:solidFill>
                  <a:srgbClr val="7030A0"/>
                </a:solidFill>
                <a:latin typeface="+mj-lt"/>
              </a:rPr>
              <a:t>hayvonlar</a:t>
            </a:r>
            <a:endParaRPr lang="ru-RU" sz="8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5803" y="151662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2800" dirty="0" err="1">
                <a:solidFill>
                  <a:srgbClr val="009900"/>
                </a:solidFill>
                <a:latin typeface="+mj-lt"/>
              </a:rPr>
              <a:t>Umurtqasiz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hayvonlarda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tayanch</a:t>
            </a:r>
            <a:endParaRPr lang="en-AU" sz="2800" dirty="0">
              <a:solidFill>
                <a:srgbClr val="009900"/>
              </a:solidFill>
              <a:latin typeface="+mj-lt"/>
            </a:endParaRPr>
          </a:p>
          <a:p>
            <a:pPr algn="ctr"/>
            <a:r>
              <a:rPr lang="en-AU" sz="2800" dirty="0" err="1">
                <a:solidFill>
                  <a:srgbClr val="009900"/>
                </a:solidFill>
                <a:latin typeface="+mj-lt"/>
              </a:rPr>
              <a:t>vazifasini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bajaruvchi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umurtqa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bo‘lmaydi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.</a:t>
            </a:r>
          </a:p>
          <a:p>
            <a:pPr algn="ctr"/>
            <a:r>
              <a:rPr lang="en-AU" sz="2800" b="1" dirty="0" err="1">
                <a:solidFill>
                  <a:srgbClr val="009900"/>
                </a:solidFill>
                <a:latin typeface="+mj-lt"/>
              </a:rPr>
              <a:t>Bronza</a:t>
            </a:r>
            <a:r>
              <a:rPr lang="en-AU" sz="2800" b="1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2800" b="1" dirty="0" err="1">
                <a:solidFill>
                  <a:srgbClr val="009900"/>
                </a:solidFill>
                <a:latin typeface="+mj-lt"/>
              </a:rPr>
              <a:t>qo‘ng‘iz</a:t>
            </a:r>
            <a:r>
              <a:rPr lang="en-AU" sz="2800" b="1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–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hasharot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.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Ularning</a:t>
            </a:r>
            <a:endParaRPr lang="en-AU" sz="2800" dirty="0">
              <a:solidFill>
                <a:srgbClr val="009900"/>
              </a:solidFill>
              <a:latin typeface="+mj-lt"/>
            </a:endParaRPr>
          </a:p>
          <a:p>
            <a:pPr algn="ctr"/>
            <a:r>
              <a:rPr lang="en-AU" sz="2800" dirty="0" err="1">
                <a:solidFill>
                  <a:srgbClr val="009900"/>
                </a:solidFill>
                <a:latin typeface="+mj-lt"/>
              </a:rPr>
              <a:t>tanasi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qattiq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qobiq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bilan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qoplangan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, </a:t>
            </a:r>
            <a:r>
              <a:rPr lang="en-AU" sz="2800" dirty="0" err="1">
                <a:solidFill>
                  <a:srgbClr val="009900"/>
                </a:solidFill>
                <a:latin typeface="+mj-lt"/>
              </a:rPr>
              <a:t>oltita</a:t>
            </a:r>
            <a:endParaRPr lang="en-AU" sz="2800" dirty="0">
              <a:solidFill>
                <a:srgbClr val="009900"/>
              </a:solidFill>
              <a:latin typeface="+mj-lt"/>
            </a:endParaRPr>
          </a:p>
          <a:p>
            <a:pPr algn="ctr"/>
            <a:r>
              <a:rPr lang="en-AU" sz="2800" dirty="0" err="1">
                <a:solidFill>
                  <a:srgbClr val="009900"/>
                </a:solidFill>
                <a:latin typeface="+mj-lt"/>
              </a:rPr>
              <a:t>oyog‘i</a:t>
            </a:r>
            <a:r>
              <a:rPr lang="en-AU" sz="2800" dirty="0">
                <a:solidFill>
                  <a:srgbClr val="009900"/>
                </a:solidFill>
                <a:latin typeface="+mj-lt"/>
              </a:rPr>
              <a:t> bor.</a:t>
            </a:r>
            <a:endParaRPr lang="ru-RU" sz="28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68" y="1516628"/>
            <a:ext cx="3115110" cy="19338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26653" y="3536573"/>
            <a:ext cx="74380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 err="1">
                <a:solidFill>
                  <a:srgbClr val="663300"/>
                </a:solidFill>
                <a:latin typeface="+mj-lt"/>
              </a:rPr>
              <a:t>O‘rgimchakning</a:t>
            </a:r>
            <a:r>
              <a:rPr lang="en-AU" sz="28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663300"/>
                </a:solidFill>
                <a:latin typeface="+mj-lt"/>
              </a:rPr>
              <a:t>tanasi</a:t>
            </a:r>
            <a:r>
              <a:rPr lang="en-AU" sz="2800" dirty="0">
                <a:solidFill>
                  <a:srgbClr val="663300"/>
                </a:solidFill>
                <a:latin typeface="+mj-lt"/>
              </a:rPr>
              <a:t> ham </a:t>
            </a:r>
            <a:r>
              <a:rPr lang="en-AU" sz="2800" dirty="0" err="1">
                <a:solidFill>
                  <a:srgbClr val="663300"/>
                </a:solidFill>
                <a:latin typeface="+mj-lt"/>
              </a:rPr>
              <a:t>qattiq</a:t>
            </a:r>
            <a:endParaRPr lang="en-AU" sz="2800" dirty="0">
              <a:solidFill>
                <a:srgbClr val="663300"/>
              </a:solidFill>
              <a:latin typeface="+mj-lt"/>
            </a:endParaRPr>
          </a:p>
          <a:p>
            <a:pPr algn="ctr"/>
            <a:r>
              <a:rPr lang="en-AU" sz="2800" dirty="0" err="1">
                <a:solidFill>
                  <a:srgbClr val="663300"/>
                </a:solidFill>
                <a:latin typeface="+mj-lt"/>
              </a:rPr>
              <a:t>qobiq</a:t>
            </a:r>
            <a:r>
              <a:rPr lang="en-AU" sz="28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663300"/>
                </a:solidFill>
                <a:latin typeface="+mj-lt"/>
              </a:rPr>
              <a:t>bilan</a:t>
            </a:r>
            <a:r>
              <a:rPr lang="en-AU" sz="28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663300"/>
                </a:solidFill>
                <a:latin typeface="+mj-lt"/>
              </a:rPr>
              <a:t>qoplangan</a:t>
            </a:r>
            <a:r>
              <a:rPr lang="en-AU" sz="2800" dirty="0">
                <a:solidFill>
                  <a:srgbClr val="663300"/>
                </a:solidFill>
                <a:latin typeface="+mj-lt"/>
              </a:rPr>
              <a:t>. </a:t>
            </a:r>
            <a:r>
              <a:rPr lang="en-AU" sz="2800" dirty="0" err="1">
                <a:solidFill>
                  <a:srgbClr val="663300"/>
                </a:solidFill>
                <a:latin typeface="+mj-lt"/>
              </a:rPr>
              <a:t>Uning</a:t>
            </a:r>
            <a:r>
              <a:rPr lang="en-AU" sz="28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663300"/>
                </a:solidFill>
                <a:latin typeface="+mj-lt"/>
              </a:rPr>
              <a:t>sakkizta</a:t>
            </a:r>
            <a:endParaRPr lang="en-AU" sz="2800" dirty="0">
              <a:solidFill>
                <a:srgbClr val="663300"/>
              </a:solidFill>
              <a:latin typeface="+mj-lt"/>
            </a:endParaRPr>
          </a:p>
          <a:p>
            <a:pPr algn="ctr"/>
            <a:r>
              <a:rPr lang="en-AU" sz="2800" dirty="0" err="1">
                <a:solidFill>
                  <a:srgbClr val="663300"/>
                </a:solidFill>
                <a:latin typeface="+mj-lt"/>
              </a:rPr>
              <a:t>oyog‘i</a:t>
            </a:r>
            <a:r>
              <a:rPr lang="en-AU" sz="2800" dirty="0">
                <a:solidFill>
                  <a:srgbClr val="663300"/>
                </a:solidFill>
                <a:latin typeface="+mj-lt"/>
              </a:rPr>
              <a:t> bor. </a:t>
            </a:r>
            <a:r>
              <a:rPr lang="en-AU" sz="2800" dirty="0" err="1">
                <a:solidFill>
                  <a:srgbClr val="663300"/>
                </a:solidFill>
                <a:latin typeface="+mj-lt"/>
              </a:rPr>
              <a:t>O‘rgimchak</a:t>
            </a:r>
            <a:r>
              <a:rPr lang="en-AU" sz="28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663300"/>
                </a:solidFill>
                <a:latin typeface="+mj-lt"/>
              </a:rPr>
              <a:t>to‘ri</a:t>
            </a:r>
            <a:r>
              <a:rPr lang="en-AU" sz="28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663300"/>
                </a:solidFill>
                <a:latin typeface="+mj-lt"/>
              </a:rPr>
              <a:t>yordamida</a:t>
            </a:r>
            <a:endParaRPr lang="en-AU" sz="2800" dirty="0">
              <a:solidFill>
                <a:srgbClr val="663300"/>
              </a:solidFill>
              <a:latin typeface="+mj-lt"/>
            </a:endParaRPr>
          </a:p>
          <a:p>
            <a:pPr algn="ctr"/>
            <a:r>
              <a:rPr lang="en-AU" sz="2800" dirty="0" err="1">
                <a:solidFill>
                  <a:srgbClr val="663300"/>
                </a:solidFill>
                <a:latin typeface="+mj-lt"/>
              </a:rPr>
              <a:t>hasharotlarni</a:t>
            </a:r>
            <a:r>
              <a:rPr lang="en-AU" sz="28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rgbClr val="663300"/>
                </a:solidFill>
                <a:latin typeface="+mj-lt"/>
              </a:rPr>
              <a:t>tutadi</a:t>
            </a:r>
            <a:r>
              <a:rPr lang="en-AU" sz="2800" dirty="0" smtClean="0">
                <a:solidFill>
                  <a:srgbClr val="663300"/>
                </a:solidFill>
                <a:latin typeface="+mj-lt"/>
              </a:rPr>
              <a:t>.</a:t>
            </a:r>
            <a:endParaRPr lang="en-AU" sz="2800" dirty="0">
              <a:solidFill>
                <a:srgbClr val="663300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3370113"/>
            <a:ext cx="3692806" cy="29364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988" y="5403016"/>
            <a:ext cx="5900001" cy="13122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28170" y="5545751"/>
            <a:ext cx="5736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err="1" smtClean="0">
                <a:solidFill>
                  <a:srgbClr val="C00000"/>
                </a:solidFill>
                <a:latin typeface="+mj-lt"/>
              </a:rPr>
              <a:t>O‘rgimchak</a:t>
            </a:r>
            <a:r>
              <a:rPr lang="en-AU" sz="2800" dirty="0" smtClean="0">
                <a:solidFill>
                  <a:srgbClr val="C00000"/>
                </a:solidFill>
                <a:latin typeface="+mj-lt"/>
              </a:rPr>
              <a:t> va </a:t>
            </a:r>
            <a:r>
              <a:rPr lang="en-AU" sz="2800" dirty="0" err="1" smtClean="0">
                <a:solidFill>
                  <a:srgbClr val="C00000"/>
                </a:solidFill>
                <a:latin typeface="+mj-lt"/>
              </a:rPr>
              <a:t>bronza</a:t>
            </a:r>
            <a:r>
              <a:rPr lang="en-AU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AU" sz="2800" dirty="0" err="1" smtClean="0">
                <a:solidFill>
                  <a:srgbClr val="C00000"/>
                </a:solidFill>
                <a:latin typeface="+mj-lt"/>
              </a:rPr>
              <a:t>qo‘ng‘izning</a:t>
            </a:r>
            <a:endParaRPr lang="en-AU" sz="2800" dirty="0" smtClean="0">
              <a:solidFill>
                <a:srgbClr val="C00000"/>
              </a:solidFill>
              <a:latin typeface="+mj-lt"/>
            </a:endParaRPr>
          </a:p>
          <a:p>
            <a:r>
              <a:rPr lang="en-AU" sz="2800" dirty="0" err="1" smtClean="0">
                <a:solidFill>
                  <a:srgbClr val="C00000"/>
                </a:solidFill>
                <a:latin typeface="+mj-lt"/>
              </a:rPr>
              <a:t>o‘xshash</a:t>
            </a:r>
            <a:r>
              <a:rPr lang="en-AU" sz="2800" dirty="0" smtClean="0">
                <a:solidFill>
                  <a:srgbClr val="C00000"/>
                </a:solidFill>
                <a:latin typeface="+mj-lt"/>
              </a:rPr>
              <a:t> va </a:t>
            </a:r>
            <a:r>
              <a:rPr lang="en-AU" sz="2800" dirty="0" err="1" smtClean="0">
                <a:solidFill>
                  <a:srgbClr val="C00000"/>
                </a:solidFill>
                <a:latin typeface="+mj-lt"/>
              </a:rPr>
              <a:t>farqli</a:t>
            </a:r>
            <a:r>
              <a:rPr lang="en-AU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AU" sz="2800" dirty="0" err="1" smtClean="0">
                <a:solidFill>
                  <a:srgbClr val="C00000"/>
                </a:solidFill>
                <a:latin typeface="+mj-lt"/>
              </a:rPr>
              <a:t>jihatlarini</a:t>
            </a:r>
            <a:r>
              <a:rPr lang="en-AU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AU" sz="2800" dirty="0" err="1" smtClean="0">
                <a:solidFill>
                  <a:srgbClr val="C00000"/>
                </a:solidFill>
                <a:latin typeface="+mj-lt"/>
              </a:rPr>
              <a:t>ayting</a:t>
            </a:r>
            <a:r>
              <a:rPr lang="en-AU" sz="2800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8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271</Words>
  <Application>Microsoft Office PowerPoint</Application>
  <PresentationFormat>Широкоэкранный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Sh. Abdulaziz</cp:lastModifiedBy>
  <cp:revision>13</cp:revision>
  <dcterms:created xsi:type="dcterms:W3CDTF">2021-08-26T05:29:10Z</dcterms:created>
  <dcterms:modified xsi:type="dcterms:W3CDTF">2021-08-27T02:50:22Z</dcterms:modified>
</cp:coreProperties>
</file>