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7" r:id="rId4"/>
    <p:sldId id="290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9" r:id="rId13"/>
    <p:sldId id="280" r:id="rId14"/>
    <p:sldId id="288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8E3E8"/>
    <a:srgbClr val="F3F7F9"/>
    <a:srgbClr val="996600"/>
    <a:srgbClr val="0066FF"/>
    <a:srgbClr val="FF3399"/>
    <a:srgbClr val="FFFF99"/>
    <a:srgbClr val="FDF9F6"/>
    <a:srgbClr val="DA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1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1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0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7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4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7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3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7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3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F6E1-76FE-48F4-B1B8-53CED31BB4A3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3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7.jp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14.png"/><Relationship Id="rId4" Type="http://schemas.openxmlformats.org/officeDocument/2006/relationships/image" Target="../media/image28.jpg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950"/>
            <a:ext cx="12192000" cy="744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1825" y="1586984"/>
            <a:ext cx="5848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Tabiiy</a:t>
            </a:r>
            <a:r>
              <a:rPr lang="en-US" sz="6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fanlar</a:t>
            </a:r>
            <a:endParaRPr lang="ru-RU" sz="6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1325" y="2900660"/>
            <a:ext cx="222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9900"/>
                </a:solidFill>
                <a:latin typeface="+mj-lt"/>
              </a:rPr>
              <a:t>2-sinf</a:t>
            </a:r>
            <a:endParaRPr lang="ru-RU" sz="54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533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69" y="3038313"/>
            <a:ext cx="2197848" cy="297006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965377" y="920672"/>
            <a:ext cx="389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+mj-lt"/>
              </a:rPr>
              <a:t>O‘simlik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oziqlanishi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uchun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yorug‘lik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suv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havo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tuproq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zarur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.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" y="-152697"/>
            <a:ext cx="7475621" cy="715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7978" y="320842"/>
            <a:ext cx="131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Quyosh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nuri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779" y="3042077"/>
            <a:ext cx="154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FF"/>
                </a:solidFill>
                <a:latin typeface="+mj-lt"/>
              </a:rPr>
              <a:t>Karbonat</a:t>
            </a:r>
            <a:r>
              <a:rPr lang="en-US" sz="2400" b="1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+mj-lt"/>
              </a:rPr>
              <a:t>angidrid</a:t>
            </a:r>
            <a:endParaRPr lang="ru-RU" sz="24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3284" y="689839"/>
            <a:ext cx="157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96600"/>
                </a:solidFill>
                <a:latin typeface="+mj-lt"/>
              </a:rPr>
              <a:t>kislorod</a:t>
            </a:r>
            <a:endParaRPr lang="ru-RU" sz="2400" b="1" dirty="0">
              <a:solidFill>
                <a:srgbClr val="9966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8686" y="2647951"/>
            <a:ext cx="157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96600"/>
                </a:solidFill>
                <a:latin typeface="+mj-lt"/>
              </a:rPr>
              <a:t>kislorod</a:t>
            </a:r>
            <a:endParaRPr lang="ru-RU" sz="2400" b="1" dirty="0">
              <a:solidFill>
                <a:srgbClr val="99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5937" y="6334780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Suv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83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3" grpId="0"/>
      <p:bldP spid="4" grpId="0"/>
      <p:bldP spid="5" grpId="0"/>
      <p:bldP spid="1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0750" y="723900"/>
            <a:ext cx="9030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4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074"/>
            <a:ext cx="12228184" cy="7347693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 rot="378775">
            <a:off x="1233300" y="41403"/>
            <a:ext cx="4716334" cy="2261543"/>
          </a:xfrm>
          <a:prstGeom prst="cloud">
            <a:avLst/>
          </a:prstGeom>
          <a:solidFill>
            <a:srgbClr val="F3F7F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8587" y="352608"/>
            <a:ext cx="4718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7030A0"/>
                </a:solidFill>
                <a:latin typeface="+mj-lt"/>
              </a:rPr>
              <a:t>    </a:t>
            </a:r>
            <a:r>
              <a:rPr lang="en-US" sz="3000" dirty="0" err="1" smtClean="0">
                <a:solidFill>
                  <a:srgbClr val="7030A0"/>
                </a:solidFill>
                <a:latin typeface="+mj-lt"/>
              </a:rPr>
              <a:t>Tirik</a:t>
            </a:r>
            <a:r>
              <a:rPr lang="en-US" sz="30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+mj-lt"/>
              </a:rPr>
              <a:t>organizmlar</a:t>
            </a:r>
            <a:r>
              <a:rPr lang="en-US" sz="3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+mj-lt"/>
              </a:rPr>
              <a:t>o‘simliklar</a:t>
            </a:r>
            <a:r>
              <a:rPr lang="en-US" sz="3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+mj-lt"/>
              </a:rPr>
              <a:t>ajratgan</a:t>
            </a:r>
            <a:r>
              <a:rPr lang="en-US" sz="3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+mj-lt"/>
              </a:rPr>
              <a:t>kislorod</a:t>
            </a:r>
            <a:r>
              <a:rPr lang="en-US" sz="3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+mj-lt"/>
              </a:rPr>
              <a:t>bilan</a:t>
            </a:r>
            <a:r>
              <a:rPr lang="en-US" sz="3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+mj-lt"/>
              </a:rPr>
              <a:t>nafas</a:t>
            </a:r>
            <a:r>
              <a:rPr lang="en-US" sz="30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+mj-lt"/>
              </a:rPr>
              <a:t>oladilar</a:t>
            </a:r>
            <a:r>
              <a:rPr lang="en-US" sz="3000" dirty="0">
                <a:solidFill>
                  <a:srgbClr val="7030A0"/>
                </a:solidFill>
                <a:latin typeface="+mj-lt"/>
              </a:rPr>
              <a:t>.</a:t>
            </a:r>
            <a:endParaRPr lang="ru-RU" sz="30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86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099"/>
            <a:ext cx="12192000" cy="842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35"/>
            <a:ext cx="12134850" cy="27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2737" y="723900"/>
            <a:ext cx="1017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Mustaqil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topshiriq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5242" y="1598406"/>
            <a:ext cx="9985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  <a:latin typeface="+mj-lt"/>
              </a:rPr>
              <a:t>     </a:t>
            </a:r>
            <a:r>
              <a:rPr lang="en-US" sz="3600" dirty="0" err="1" smtClean="0">
                <a:solidFill>
                  <a:srgbClr val="009900"/>
                </a:solidFill>
                <a:latin typeface="+mj-lt"/>
              </a:rPr>
              <a:t>Maktab</a:t>
            </a:r>
            <a:r>
              <a:rPr lang="en-US" sz="36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+mj-lt"/>
              </a:rPr>
              <a:t>hovlisidagi</a:t>
            </a:r>
            <a:r>
              <a:rPr lang="en-US" sz="36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+mj-lt"/>
              </a:rPr>
              <a:t>o‘simliklarni</a:t>
            </a:r>
            <a:r>
              <a:rPr lang="en-US" sz="36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+mj-lt"/>
              </a:rPr>
              <a:t>parvarish</a:t>
            </a:r>
            <a:r>
              <a:rPr lang="en-US" sz="36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+mj-lt"/>
              </a:rPr>
              <a:t>qilishga</a:t>
            </a:r>
            <a:r>
              <a:rPr lang="en-US" sz="36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+mj-lt"/>
              </a:rPr>
              <a:t>qanday</a:t>
            </a:r>
            <a:r>
              <a:rPr lang="en-US" sz="36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+mj-lt"/>
              </a:rPr>
              <a:t>hissa</a:t>
            </a:r>
            <a:r>
              <a:rPr lang="en-US" sz="36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+mj-lt"/>
              </a:rPr>
              <a:t>qo‘shdingiz</a:t>
            </a:r>
            <a:r>
              <a:rPr lang="en-US" sz="3600" dirty="0">
                <a:solidFill>
                  <a:srgbClr val="009900"/>
                </a:solidFill>
                <a:latin typeface="+mj-lt"/>
              </a:rPr>
              <a:t>?</a:t>
            </a:r>
            <a:endParaRPr lang="ru-RU" sz="36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72" y="3027368"/>
            <a:ext cx="2863228" cy="2799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4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950"/>
            <a:ext cx="12192000" cy="744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1825" y="1586984"/>
            <a:ext cx="5848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E’tiboringiz</a:t>
            </a:r>
            <a:r>
              <a:rPr lang="en-US" sz="6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uchun</a:t>
            </a:r>
            <a:r>
              <a:rPr lang="en-US" sz="6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rahmat</a:t>
            </a:r>
            <a:r>
              <a:rPr lang="en-US" sz="6600" b="1" dirty="0" smtClean="0">
                <a:solidFill>
                  <a:srgbClr val="7030A0"/>
                </a:solidFill>
                <a:latin typeface="+mj-lt"/>
              </a:rPr>
              <a:t>!</a:t>
            </a:r>
            <a:endParaRPr lang="ru-RU" sz="66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32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099"/>
            <a:ext cx="12192000" cy="842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35"/>
            <a:ext cx="12134850" cy="27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0750" y="723900"/>
            <a:ext cx="9030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4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8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" y="285500"/>
            <a:ext cx="2357192" cy="2249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71" y="1772902"/>
            <a:ext cx="2863228" cy="2799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17" y="3028467"/>
            <a:ext cx="2399143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12" y="149140"/>
            <a:ext cx="1820999" cy="3247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54" y="0"/>
            <a:ext cx="2026115" cy="2689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8" y="4221707"/>
            <a:ext cx="4827170" cy="2308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9" y="4534050"/>
            <a:ext cx="1951622" cy="1951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35" y="1972553"/>
            <a:ext cx="2400300" cy="2400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7" y="-140267"/>
            <a:ext cx="2197848" cy="29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0"/>
            <a:ext cx="12192000" cy="7905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8159" y="1624132"/>
            <a:ext cx="60567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 err="1" smtClean="0">
                <a:solidFill>
                  <a:srgbClr val="FF0000"/>
                </a:solidFill>
                <a:latin typeface="+mj-lt"/>
              </a:rPr>
              <a:t>Mavzu</a:t>
            </a:r>
            <a:r>
              <a:rPr lang="en-AU" sz="54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AU" sz="4800" b="1" dirty="0" err="1" smtClean="0">
                <a:solidFill>
                  <a:srgbClr val="009900"/>
                </a:solidFill>
                <a:latin typeface="+mj-lt"/>
              </a:rPr>
              <a:t>O‘simlik</a:t>
            </a:r>
            <a:r>
              <a:rPr lang="en-AU" sz="48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AU" sz="4800" b="1" dirty="0" err="1" smtClean="0">
                <a:solidFill>
                  <a:srgbClr val="009900"/>
                </a:solidFill>
                <a:latin typeface="+mj-lt"/>
              </a:rPr>
              <a:t>organlari</a:t>
            </a:r>
            <a:endParaRPr lang="ru-RU" sz="4800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33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099"/>
            <a:ext cx="12192000" cy="842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35"/>
            <a:ext cx="12134850" cy="27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0750" y="723900"/>
            <a:ext cx="9030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Mustaqil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topshiriqni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tekshirish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603" y="1602559"/>
            <a:ext cx="9836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Daraxt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nomlari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olcha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qarag‘ay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o‘rik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;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Buta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nomlari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saksovul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yantoq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juzg‘un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;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O‘t-o‘simliklar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yalpiz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ajriq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sachratqi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; 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29" y="1640375"/>
            <a:ext cx="2792292" cy="2792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87248" y="3304444"/>
            <a:ext cx="180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+mj-lt"/>
              </a:rPr>
              <a:t>Barakalla</a:t>
            </a:r>
            <a:endParaRPr lang="ru-RU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ow to draw Apple Tree step by step ||very easy||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79" y="3588149"/>
            <a:ext cx="3753107" cy="2111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08" y="3269087"/>
            <a:ext cx="1970199" cy="2606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36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099"/>
            <a:ext cx="12192000" cy="842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35"/>
            <a:ext cx="12134850" cy="27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03" y="919528"/>
            <a:ext cx="3536037" cy="4804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6299" y="968926"/>
            <a:ext cx="4118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   </a:t>
            </a:r>
            <a:r>
              <a:rPr lang="en-US" sz="3000" b="1" dirty="0" smtClean="0">
                <a:solidFill>
                  <a:srgbClr val="7030A0"/>
                </a:solidFill>
                <a:latin typeface="+mj-lt"/>
              </a:rPr>
              <a:t>Gul- </a:t>
            </a:r>
            <a:r>
              <a:rPr lang="en-US" sz="3000" dirty="0" err="1">
                <a:solidFill>
                  <a:srgbClr val="7030A0"/>
                </a:solidFill>
                <a:latin typeface="+mj-lt"/>
              </a:rPr>
              <a:t>o‘simlikning</a:t>
            </a:r>
            <a:endParaRPr lang="en-US" sz="3000" dirty="0">
              <a:solidFill>
                <a:srgbClr val="7030A0"/>
              </a:solidFill>
              <a:latin typeface="+mj-lt"/>
            </a:endParaRPr>
          </a:p>
          <a:p>
            <a:r>
              <a:rPr lang="en-US" sz="3000" dirty="0" err="1">
                <a:solidFill>
                  <a:srgbClr val="7030A0"/>
                </a:solidFill>
                <a:latin typeface="+mj-lt"/>
              </a:rPr>
              <a:t>ko‘payishi</a:t>
            </a:r>
            <a:r>
              <a:rPr lang="en-US" sz="3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+mj-lt"/>
              </a:rPr>
              <a:t>uchun</a:t>
            </a:r>
            <a:endParaRPr lang="en-US" sz="3000" dirty="0">
              <a:solidFill>
                <a:srgbClr val="7030A0"/>
              </a:solidFill>
              <a:latin typeface="+mj-lt"/>
            </a:endParaRPr>
          </a:p>
          <a:p>
            <a:r>
              <a:rPr lang="en-US" sz="3000" dirty="0" err="1">
                <a:solidFill>
                  <a:srgbClr val="7030A0"/>
                </a:solidFill>
                <a:latin typeface="+mj-lt"/>
              </a:rPr>
              <a:t>xizmat</a:t>
            </a:r>
            <a:r>
              <a:rPr lang="en-US" sz="3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+mj-lt"/>
              </a:rPr>
              <a:t>qiladi</a:t>
            </a:r>
            <a:r>
              <a:rPr lang="en-US" sz="3000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US" sz="3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230" y="24462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+mj-lt"/>
              </a:rPr>
              <a:t>Meva</a:t>
            </a:r>
            <a:r>
              <a:rPr lang="en-US" sz="3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–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</a:rPr>
              <a:t>urug‘ni</a:t>
            </a:r>
            <a:r>
              <a:rPr lang="en-US" sz="3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</a:rPr>
              <a:t>himo</a:t>
            </a:r>
            <a:r>
              <a:rPr lang="en-US" sz="3000" dirty="0" smtClean="0">
                <a:solidFill>
                  <a:srgbClr val="FF0000"/>
                </a:solidFill>
                <a:latin typeface="+mj-lt"/>
              </a:rPr>
              <a:t>-</a:t>
            </a:r>
          </a:p>
          <a:p>
            <a:r>
              <a:rPr lang="en-US" sz="3000" dirty="0" err="1" smtClean="0">
                <a:solidFill>
                  <a:srgbClr val="FF0000"/>
                </a:solidFill>
                <a:latin typeface="+mj-lt"/>
              </a:rPr>
              <a:t>ya</a:t>
            </a:r>
            <a:r>
              <a:rPr lang="en-US" sz="3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qiladi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</a:rPr>
              <a:t>va</a:t>
            </a:r>
            <a:r>
              <a:rPr lang="en-US" sz="3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j-lt"/>
              </a:rPr>
              <a:t>tarqalishiga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  <a:p>
            <a:r>
              <a:rPr lang="en-US" sz="3000" dirty="0" err="1">
                <a:solidFill>
                  <a:srgbClr val="FF0000"/>
                </a:solidFill>
                <a:latin typeface="+mj-lt"/>
              </a:rPr>
              <a:t>yordam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beradi</a:t>
            </a:r>
            <a:r>
              <a:rPr lang="en-US" sz="3000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6804" y="391788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b="1" dirty="0" err="1" smtClean="0">
                <a:solidFill>
                  <a:srgbClr val="009900"/>
                </a:solidFill>
                <a:latin typeface="+mj-lt"/>
              </a:rPr>
              <a:t>Urug‘</a:t>
            </a:r>
            <a:r>
              <a:rPr lang="en-US" sz="3000" dirty="0" err="1" smtClean="0">
                <a:solidFill>
                  <a:srgbClr val="009900"/>
                </a:solidFill>
                <a:latin typeface="+mj-lt"/>
              </a:rPr>
              <a:t>dan</a:t>
            </a:r>
            <a:r>
              <a:rPr lang="en-US" sz="3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latin typeface="+mj-lt"/>
              </a:rPr>
              <a:t>yangi</a:t>
            </a:r>
            <a:r>
              <a:rPr lang="en-US" sz="3000" dirty="0" smtClean="0">
                <a:solidFill>
                  <a:srgbClr val="009900"/>
                </a:solidFill>
                <a:latin typeface="+mj-lt"/>
              </a:rPr>
              <a:t> </a:t>
            </a:r>
          </a:p>
          <a:p>
            <a:r>
              <a:rPr lang="en-US" sz="3000" dirty="0" err="1" smtClean="0">
                <a:solidFill>
                  <a:srgbClr val="009900"/>
                </a:solidFill>
                <a:latin typeface="+mj-lt"/>
              </a:rPr>
              <a:t>o‘simlik</a:t>
            </a:r>
            <a:r>
              <a:rPr lang="en-US" sz="3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9900"/>
                </a:solidFill>
                <a:latin typeface="+mj-lt"/>
              </a:rPr>
              <a:t>o‘sib</a:t>
            </a:r>
            <a:r>
              <a:rPr lang="en-US" sz="30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+mj-lt"/>
              </a:rPr>
              <a:t>chiqadi</a:t>
            </a:r>
            <a:r>
              <a:rPr lang="en-US" sz="3000" dirty="0">
                <a:solidFill>
                  <a:srgbClr val="009900"/>
                </a:solidFill>
                <a:latin typeface="+mj-lt"/>
              </a:rPr>
              <a:t>.</a:t>
            </a:r>
            <a:endParaRPr lang="ru-RU" sz="3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38598" y="83853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+mj-lt"/>
              </a:rPr>
              <a:t>Barg</a:t>
            </a:r>
            <a:r>
              <a:rPr lang="en-US" sz="3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+mj-lt"/>
              </a:rPr>
              <a:t>– </a:t>
            </a:r>
            <a:r>
              <a:rPr lang="en-US" sz="3000" dirty="0" err="1" smtClean="0">
                <a:solidFill>
                  <a:srgbClr val="0070C0"/>
                </a:solidFill>
                <a:latin typeface="+mj-lt"/>
              </a:rPr>
              <a:t>yorug‘lik</a:t>
            </a:r>
            <a:r>
              <a:rPr lang="en-US" sz="3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+mj-lt"/>
              </a:rPr>
              <a:t>va</a:t>
            </a:r>
            <a:r>
              <a:rPr lang="en-US" sz="30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en-US" sz="3000" dirty="0" err="1" smtClean="0">
                <a:solidFill>
                  <a:srgbClr val="0070C0"/>
                </a:solidFill>
                <a:latin typeface="+mj-lt"/>
              </a:rPr>
              <a:t>havo</a:t>
            </a:r>
            <a:r>
              <a:rPr lang="en-US" sz="3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+mj-lt"/>
              </a:rPr>
              <a:t>yordamida</a:t>
            </a:r>
            <a:r>
              <a:rPr lang="en-US" sz="3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+mj-lt"/>
              </a:rPr>
              <a:t>oziq</a:t>
            </a:r>
            <a:r>
              <a:rPr lang="en-US" sz="30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en-US" sz="3000" dirty="0" err="1" smtClean="0">
                <a:solidFill>
                  <a:srgbClr val="0070C0"/>
                </a:solidFill>
                <a:latin typeface="+mj-lt"/>
              </a:rPr>
              <a:t>moddalar</a:t>
            </a:r>
            <a:r>
              <a:rPr lang="en-US" sz="3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+mj-lt"/>
              </a:rPr>
              <a:t>hosil</a:t>
            </a:r>
            <a:r>
              <a:rPr lang="en-US" sz="3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+mj-lt"/>
              </a:rPr>
              <a:t>qiladi</a:t>
            </a:r>
            <a:r>
              <a:rPr lang="en-US" sz="30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3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7238" y="244625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b="1" dirty="0" err="1">
                <a:solidFill>
                  <a:srgbClr val="996600"/>
                </a:solidFill>
                <a:latin typeface="+mj-lt"/>
              </a:rPr>
              <a:t>Poya</a:t>
            </a:r>
            <a:r>
              <a:rPr lang="en-US" sz="3000" b="1" dirty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996600"/>
                </a:solidFill>
                <a:latin typeface="+mj-lt"/>
              </a:rPr>
              <a:t>– </a:t>
            </a:r>
            <a:r>
              <a:rPr lang="en-US" sz="3000" dirty="0" err="1">
                <a:solidFill>
                  <a:srgbClr val="996600"/>
                </a:solidFill>
                <a:latin typeface="+mj-lt"/>
              </a:rPr>
              <a:t>suv</a:t>
            </a:r>
            <a:r>
              <a:rPr lang="en-US" sz="3000" dirty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996600"/>
                </a:solidFill>
                <a:latin typeface="+mj-lt"/>
              </a:rPr>
              <a:t>va</a:t>
            </a:r>
            <a:r>
              <a:rPr lang="en-US" sz="3000" dirty="0" smtClean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996600"/>
                </a:solidFill>
                <a:latin typeface="+mj-lt"/>
              </a:rPr>
              <a:t>oziq</a:t>
            </a:r>
            <a:r>
              <a:rPr lang="en-US" sz="3000" dirty="0" smtClean="0">
                <a:solidFill>
                  <a:srgbClr val="996600"/>
                </a:solidFill>
                <a:latin typeface="+mj-lt"/>
              </a:rPr>
              <a:t> </a:t>
            </a:r>
          </a:p>
          <a:p>
            <a:r>
              <a:rPr lang="en-US" sz="3000" dirty="0" err="1" smtClean="0">
                <a:solidFill>
                  <a:srgbClr val="996600"/>
                </a:solidFill>
                <a:latin typeface="+mj-lt"/>
              </a:rPr>
              <a:t>moddalarni</a:t>
            </a:r>
            <a:r>
              <a:rPr lang="en-US" sz="3000" dirty="0" smtClean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996600"/>
                </a:solidFill>
                <a:latin typeface="+mj-lt"/>
              </a:rPr>
              <a:t>o‘tkazadi</a:t>
            </a:r>
            <a:r>
              <a:rPr lang="en-US" sz="3000" dirty="0" smtClean="0">
                <a:solidFill>
                  <a:srgbClr val="996600"/>
                </a:solidFill>
                <a:latin typeface="+mj-lt"/>
              </a:rPr>
              <a:t>.</a:t>
            </a:r>
            <a:endParaRPr lang="en-US" sz="3000" dirty="0">
              <a:solidFill>
                <a:srgbClr val="9966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9634" y="3552915"/>
            <a:ext cx="37474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3399"/>
                </a:solidFill>
                <a:latin typeface="+mj-lt"/>
              </a:rPr>
              <a:t>Ildiz</a:t>
            </a:r>
            <a:r>
              <a:rPr lang="en-US" sz="3000" b="1" dirty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3000" dirty="0">
                <a:solidFill>
                  <a:srgbClr val="FF3399"/>
                </a:solidFill>
                <a:latin typeface="+mj-lt"/>
              </a:rPr>
              <a:t>– </a:t>
            </a:r>
            <a:r>
              <a:rPr lang="en-US" sz="3000" dirty="0" err="1" smtClean="0">
                <a:solidFill>
                  <a:srgbClr val="FF3399"/>
                </a:solidFill>
                <a:latin typeface="+mj-lt"/>
              </a:rPr>
              <a:t>tuproqdan</a:t>
            </a:r>
            <a:r>
              <a:rPr lang="en-US" sz="3000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FF3399"/>
                </a:solidFill>
                <a:latin typeface="+mj-lt"/>
              </a:rPr>
              <a:t>suv</a:t>
            </a:r>
            <a:r>
              <a:rPr lang="en-US" sz="3000" dirty="0" smtClean="0">
                <a:solidFill>
                  <a:srgbClr val="FF3399"/>
                </a:solidFill>
                <a:latin typeface="+mj-lt"/>
              </a:rPr>
              <a:t> </a:t>
            </a:r>
          </a:p>
          <a:p>
            <a:r>
              <a:rPr lang="en-US" sz="3000" dirty="0" err="1" smtClean="0">
                <a:solidFill>
                  <a:srgbClr val="FF3399"/>
                </a:solidFill>
                <a:latin typeface="+mj-lt"/>
              </a:rPr>
              <a:t>va</a:t>
            </a:r>
            <a:r>
              <a:rPr lang="en-US" sz="3000" dirty="0" smtClean="0">
                <a:solidFill>
                  <a:srgbClr val="FF3399"/>
                </a:solidFill>
                <a:latin typeface="+mj-lt"/>
              </a:rPr>
              <a:t> mineral </a:t>
            </a:r>
            <a:r>
              <a:rPr lang="en-US" sz="3000" dirty="0" err="1" smtClean="0">
                <a:solidFill>
                  <a:srgbClr val="FF3399"/>
                </a:solidFill>
                <a:latin typeface="+mj-lt"/>
              </a:rPr>
              <a:t>tuzlarni</a:t>
            </a:r>
            <a:r>
              <a:rPr lang="en-US" sz="3000" dirty="0" smtClean="0">
                <a:solidFill>
                  <a:srgbClr val="FF3399"/>
                </a:solidFill>
                <a:latin typeface="+mj-lt"/>
              </a:rPr>
              <a:t> </a:t>
            </a:r>
          </a:p>
          <a:p>
            <a:r>
              <a:rPr lang="en-US" sz="3000" dirty="0" err="1" smtClean="0">
                <a:solidFill>
                  <a:srgbClr val="FF3399"/>
                </a:solidFill>
                <a:latin typeface="+mj-lt"/>
              </a:rPr>
              <a:t>shimib</a:t>
            </a:r>
            <a:r>
              <a:rPr lang="en-US" sz="3000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FF3399"/>
                </a:solidFill>
                <a:latin typeface="+mj-lt"/>
              </a:rPr>
              <a:t>oladi</a:t>
            </a:r>
            <a:r>
              <a:rPr lang="en-US" sz="3000" dirty="0">
                <a:solidFill>
                  <a:srgbClr val="FF3399"/>
                </a:solidFill>
                <a:latin typeface="+mj-lt"/>
              </a:rPr>
              <a:t>.</a:t>
            </a:r>
            <a:endParaRPr lang="ru-RU" sz="3000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099"/>
            <a:ext cx="12192000" cy="842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35"/>
            <a:ext cx="12134850" cy="27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7825" y="1121186"/>
            <a:ext cx="375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+mj-lt"/>
              </a:rPr>
              <a:t>Gul </a:t>
            </a:r>
            <a:r>
              <a:rPr lang="en-US" sz="3600" b="1" dirty="0" smtClean="0">
                <a:solidFill>
                  <a:srgbClr val="009900"/>
                </a:solidFill>
                <a:latin typeface="+mj-lt"/>
              </a:rPr>
              <a:t>- </a:t>
            </a:r>
            <a:r>
              <a:rPr lang="en-US" sz="3600" b="1" dirty="0" err="1" smtClean="0">
                <a:solidFill>
                  <a:srgbClr val="009900"/>
                </a:solidFill>
                <a:latin typeface="+mj-lt"/>
              </a:rPr>
              <a:t>o‘simlikning</a:t>
            </a:r>
            <a:endParaRPr lang="en-US" sz="3600" b="1" dirty="0">
              <a:solidFill>
                <a:srgbClr val="009900"/>
              </a:solidFill>
              <a:latin typeface="+mj-lt"/>
            </a:endParaRPr>
          </a:p>
          <a:p>
            <a:r>
              <a:rPr lang="en-US" sz="3600" b="1" dirty="0" err="1">
                <a:solidFill>
                  <a:srgbClr val="009900"/>
                </a:solidFill>
                <a:latin typeface="+mj-lt"/>
              </a:rPr>
              <a:t>ko‘payishi</a:t>
            </a:r>
            <a:r>
              <a:rPr lang="en-US" sz="3600" b="1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+mj-lt"/>
              </a:rPr>
              <a:t>uchun</a:t>
            </a:r>
            <a:endParaRPr lang="en-US" sz="3600" b="1" dirty="0">
              <a:solidFill>
                <a:srgbClr val="009900"/>
              </a:solidFill>
              <a:latin typeface="+mj-lt"/>
            </a:endParaRPr>
          </a:p>
          <a:p>
            <a:r>
              <a:rPr lang="en-US" sz="3600" b="1" dirty="0" err="1">
                <a:solidFill>
                  <a:srgbClr val="009900"/>
                </a:solidFill>
                <a:latin typeface="+mj-lt"/>
              </a:rPr>
              <a:t>xizmat</a:t>
            </a:r>
            <a:r>
              <a:rPr lang="en-US" sz="3600" b="1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+mj-lt"/>
              </a:rPr>
              <a:t>qiladi</a:t>
            </a:r>
            <a:r>
              <a:rPr lang="en-US" sz="3600" b="1" dirty="0">
                <a:solidFill>
                  <a:srgbClr val="009900"/>
                </a:solidFill>
                <a:latin typeface="+mj-lt"/>
              </a:rPr>
              <a:t>.</a:t>
            </a:r>
            <a:endParaRPr lang="ru-RU" sz="3600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58" y="912373"/>
            <a:ext cx="2662849" cy="2349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339719" y="357976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Meva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–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urug‘ni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himo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-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ya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qiladi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va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tarqali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-</a:t>
            </a:r>
          </a:p>
          <a:p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s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higa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yordam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beradi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.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10" y="1143399"/>
            <a:ext cx="2545242" cy="3637813"/>
          </a:xfrm>
          <a:prstGeom prst="rect">
            <a:avLst/>
          </a:prstGeom>
        </p:spPr>
      </p:pic>
      <p:pic>
        <p:nvPicPr>
          <p:cNvPr id="1026" name="Picture 2" descr="photo of variety of bell peppers in bask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51" y="3579761"/>
            <a:ext cx="2944226" cy="1962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099"/>
            <a:ext cx="12192000" cy="842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35"/>
            <a:ext cx="12134850" cy="27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0750" y="723900"/>
            <a:ext cx="903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3600" y="79075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  </a:t>
            </a:r>
            <a:r>
              <a:rPr lang="en-US" sz="3600" b="1" dirty="0" err="1" smtClean="0">
                <a:solidFill>
                  <a:srgbClr val="FF3399"/>
                </a:solidFill>
                <a:latin typeface="+mj-lt"/>
              </a:rPr>
              <a:t>Barg</a:t>
            </a:r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FF3399"/>
                </a:solidFill>
                <a:latin typeface="+mj-lt"/>
              </a:rPr>
              <a:t>– </a:t>
            </a:r>
            <a:r>
              <a:rPr lang="en-US" sz="3600" b="1" dirty="0" err="1" smtClean="0">
                <a:solidFill>
                  <a:srgbClr val="FF3399"/>
                </a:solidFill>
                <a:latin typeface="+mj-lt"/>
              </a:rPr>
              <a:t>yorug‘lik</a:t>
            </a:r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+mj-lt"/>
              </a:rPr>
              <a:t>va</a:t>
            </a:r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 </a:t>
            </a:r>
          </a:p>
          <a:p>
            <a:r>
              <a:rPr lang="en-US" sz="3600" b="1" dirty="0" err="1" smtClean="0">
                <a:solidFill>
                  <a:srgbClr val="FF3399"/>
                </a:solidFill>
                <a:latin typeface="+mj-lt"/>
              </a:rPr>
              <a:t>havo</a:t>
            </a:r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+mj-lt"/>
              </a:rPr>
              <a:t>yordamida</a:t>
            </a:r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+mj-lt"/>
              </a:rPr>
              <a:t>oziq</a:t>
            </a:r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 </a:t>
            </a:r>
          </a:p>
          <a:p>
            <a:r>
              <a:rPr lang="en-US" sz="3600" b="1" dirty="0" err="1">
                <a:solidFill>
                  <a:srgbClr val="FF3399"/>
                </a:solidFill>
                <a:latin typeface="+mj-lt"/>
              </a:rPr>
              <a:t>m</a:t>
            </a:r>
            <a:r>
              <a:rPr lang="en-US" sz="3600" b="1" dirty="0" err="1" smtClean="0">
                <a:solidFill>
                  <a:srgbClr val="FF3399"/>
                </a:solidFill>
                <a:latin typeface="+mj-lt"/>
              </a:rPr>
              <a:t>oddalar</a:t>
            </a:r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+mj-lt"/>
              </a:rPr>
              <a:t>hosil</a:t>
            </a:r>
            <a:r>
              <a:rPr lang="en-US" sz="3600" b="1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+mj-lt"/>
              </a:rPr>
              <a:t>qiladi</a:t>
            </a:r>
            <a:r>
              <a:rPr lang="en-US" sz="3600" b="1" dirty="0">
                <a:solidFill>
                  <a:srgbClr val="FF3399"/>
                </a:solidFill>
                <a:latin typeface="+mj-lt"/>
              </a:rPr>
              <a:t>.</a:t>
            </a:r>
            <a:endParaRPr lang="ru-RU" sz="36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5536" y="32403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Urug‘dan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yangi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o‘simlik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o‘sib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chiqadi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.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77" y="2865585"/>
            <a:ext cx="1600990" cy="22314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72" y="844576"/>
            <a:ext cx="2171618" cy="1824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06" y="2107397"/>
            <a:ext cx="1932510" cy="2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099"/>
            <a:ext cx="12192000" cy="842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35"/>
            <a:ext cx="12134850" cy="27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69142" y="3560003"/>
            <a:ext cx="6389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err="1">
                <a:solidFill>
                  <a:srgbClr val="0066FF"/>
                </a:solidFill>
                <a:latin typeface="+mj-lt"/>
              </a:rPr>
              <a:t>Ildiz</a:t>
            </a:r>
            <a:r>
              <a:rPr lang="en-AU" sz="3600" b="1" dirty="0">
                <a:solidFill>
                  <a:srgbClr val="0066FF"/>
                </a:solidFill>
                <a:latin typeface="+mj-lt"/>
              </a:rPr>
              <a:t> – </a:t>
            </a:r>
            <a:r>
              <a:rPr lang="en-AU" sz="3600" b="1" dirty="0" err="1" smtClean="0">
                <a:solidFill>
                  <a:srgbClr val="0066FF"/>
                </a:solidFill>
                <a:latin typeface="+mj-lt"/>
              </a:rPr>
              <a:t>tuproqdan</a:t>
            </a:r>
            <a:r>
              <a:rPr lang="en-AU" sz="3600" b="1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en-AU" sz="3600" b="1" dirty="0" err="1" smtClean="0">
                <a:solidFill>
                  <a:srgbClr val="0066FF"/>
                </a:solidFill>
                <a:latin typeface="+mj-lt"/>
              </a:rPr>
              <a:t>suv</a:t>
            </a:r>
            <a:r>
              <a:rPr lang="en-AU" sz="3600" b="1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AU" sz="3600" b="1" dirty="0" err="1" smtClean="0">
                <a:solidFill>
                  <a:srgbClr val="0066FF"/>
                </a:solidFill>
                <a:latin typeface="+mj-lt"/>
              </a:rPr>
              <a:t>va</a:t>
            </a:r>
            <a:r>
              <a:rPr lang="en-AU" sz="3600" b="1" dirty="0" smtClean="0">
                <a:solidFill>
                  <a:srgbClr val="0066FF"/>
                </a:solidFill>
                <a:latin typeface="+mj-lt"/>
              </a:rPr>
              <a:t> mine-</a:t>
            </a:r>
          </a:p>
          <a:p>
            <a:r>
              <a:rPr lang="en-AU" sz="3600" b="1" dirty="0" err="1" smtClean="0">
                <a:solidFill>
                  <a:srgbClr val="0066FF"/>
                </a:solidFill>
                <a:latin typeface="+mj-lt"/>
              </a:rPr>
              <a:t>ral</a:t>
            </a:r>
            <a:r>
              <a:rPr lang="en-AU" sz="3600" b="1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en-AU" sz="3600" b="1" dirty="0" err="1" smtClean="0">
                <a:solidFill>
                  <a:srgbClr val="0066FF"/>
                </a:solidFill>
                <a:latin typeface="+mj-lt"/>
              </a:rPr>
              <a:t>tuzlarni</a:t>
            </a:r>
            <a:r>
              <a:rPr lang="en-AU" sz="3600" b="1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en-AU" sz="3600" b="1" dirty="0" err="1" smtClean="0">
                <a:solidFill>
                  <a:srgbClr val="0066FF"/>
                </a:solidFill>
                <a:latin typeface="+mj-lt"/>
              </a:rPr>
              <a:t>shimib</a:t>
            </a:r>
            <a:r>
              <a:rPr lang="en-AU" sz="3600" b="1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en-AU" sz="3600" b="1" dirty="0" err="1" smtClean="0">
                <a:solidFill>
                  <a:srgbClr val="0066FF"/>
                </a:solidFill>
                <a:latin typeface="+mj-lt"/>
              </a:rPr>
              <a:t>oladi</a:t>
            </a:r>
            <a:r>
              <a:rPr lang="en-AU" sz="3600" b="1" dirty="0">
                <a:solidFill>
                  <a:srgbClr val="0066FF"/>
                </a:solidFill>
                <a:latin typeface="+mj-lt"/>
              </a:rPr>
              <a:t>.</a:t>
            </a:r>
            <a:endParaRPr lang="ru-RU" sz="3600" b="1" dirty="0">
              <a:solidFill>
                <a:srgbClr val="0066FF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36" y="3676033"/>
            <a:ext cx="1886020" cy="17910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383" y="1136067"/>
            <a:ext cx="479879" cy="15265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17780" y="13011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 smtClean="0">
                <a:solidFill>
                  <a:srgbClr val="996600"/>
                </a:solidFill>
                <a:latin typeface="+mj-lt"/>
              </a:rPr>
              <a:t>Poya</a:t>
            </a:r>
            <a:r>
              <a:rPr lang="en-US" sz="3600" b="1" dirty="0" smtClean="0">
                <a:solidFill>
                  <a:srgbClr val="996600"/>
                </a:solidFill>
                <a:latin typeface="+mj-lt"/>
              </a:rPr>
              <a:t> – </a:t>
            </a:r>
            <a:r>
              <a:rPr lang="en-US" sz="3600" b="1" dirty="0" err="1" smtClean="0">
                <a:solidFill>
                  <a:srgbClr val="996600"/>
                </a:solidFill>
                <a:latin typeface="+mj-lt"/>
              </a:rPr>
              <a:t>suv</a:t>
            </a:r>
            <a:r>
              <a:rPr lang="en-US" sz="3600" b="1" dirty="0" smtClean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996600"/>
                </a:solidFill>
                <a:latin typeface="+mj-lt"/>
              </a:rPr>
              <a:t>va</a:t>
            </a:r>
            <a:r>
              <a:rPr lang="en-US" sz="3600" b="1" dirty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996600"/>
                </a:solidFill>
                <a:latin typeface="+mj-lt"/>
              </a:rPr>
              <a:t>oziq</a:t>
            </a:r>
            <a:r>
              <a:rPr lang="en-US" sz="3600" b="1" dirty="0" smtClean="0">
                <a:solidFill>
                  <a:srgbClr val="996600"/>
                </a:solidFill>
                <a:latin typeface="+mj-lt"/>
              </a:rPr>
              <a:t> </a:t>
            </a:r>
          </a:p>
          <a:p>
            <a:r>
              <a:rPr lang="en-US" sz="3600" b="1" dirty="0" err="1" smtClean="0">
                <a:solidFill>
                  <a:srgbClr val="996600"/>
                </a:solidFill>
                <a:latin typeface="+mj-lt"/>
              </a:rPr>
              <a:t>moddalarni</a:t>
            </a:r>
            <a:r>
              <a:rPr lang="en-US" sz="3600" b="1" dirty="0" smtClean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996600"/>
                </a:solidFill>
                <a:latin typeface="+mj-lt"/>
              </a:rPr>
              <a:t>o‘tkazadi</a:t>
            </a:r>
            <a:r>
              <a:rPr lang="en-US" sz="3600" b="1" dirty="0" smtClean="0">
                <a:solidFill>
                  <a:srgbClr val="996600"/>
                </a:solidFill>
                <a:latin typeface="+mj-lt"/>
              </a:rPr>
              <a:t>.</a:t>
            </a:r>
            <a:endParaRPr lang="ru-RU" sz="3600" b="1" dirty="0">
              <a:solidFill>
                <a:srgbClr val="996600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83" y="760402"/>
            <a:ext cx="2863228" cy="27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7" y="-1547386"/>
            <a:ext cx="12192000" cy="842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37"/>
            <a:ext cx="12134850" cy="27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23" y="1295714"/>
            <a:ext cx="5215804" cy="43016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28" y="1537242"/>
            <a:ext cx="702800" cy="806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1116" y="858547"/>
            <a:ext cx="383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Changchi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0111" y="4075296"/>
            <a:ext cx="3092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996600"/>
                </a:solidFill>
                <a:latin typeface="+mj-lt"/>
              </a:rPr>
              <a:t>Kosachabarg</a:t>
            </a:r>
            <a:endParaRPr lang="ru-RU" sz="4000" b="1" dirty="0">
              <a:solidFill>
                <a:srgbClr val="996600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32" y="2014610"/>
            <a:ext cx="1152426" cy="300052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34832" y="3318562"/>
            <a:ext cx="2075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66FF"/>
                </a:solidFill>
                <a:latin typeface="+mj-lt"/>
              </a:rPr>
              <a:t>Tojibarg</a:t>
            </a:r>
            <a:endParaRPr lang="ru-RU" sz="40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7665" y="4687316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9900"/>
                </a:solidFill>
                <a:latin typeface="+mj-lt"/>
              </a:rPr>
              <a:t>Urug‘chi</a:t>
            </a:r>
            <a:endParaRPr lang="ru-RU" sz="4000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7093" y="2585393"/>
            <a:ext cx="2120070" cy="1472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5900" y="3641531"/>
            <a:ext cx="1717018" cy="9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7829"/>
            <a:ext cx="1030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099"/>
            <a:ext cx="12192000" cy="842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235"/>
            <a:ext cx="12134850" cy="27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647951"/>
            <a:ext cx="1066800" cy="1619250"/>
          </a:xfrm>
          <a:prstGeom prst="rect">
            <a:avLst/>
          </a:prstGeom>
          <a:solidFill>
            <a:srgbClr val="FDF9F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83" y="1690968"/>
            <a:ext cx="3862137" cy="3605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8652" y="5078764"/>
            <a:ext cx="174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996600"/>
                </a:solidFill>
                <a:latin typeface="+mj-lt"/>
              </a:rPr>
              <a:t>Urug</a:t>
            </a:r>
            <a:r>
              <a:rPr lang="en-US" sz="4000" b="1" dirty="0" smtClean="0">
                <a:solidFill>
                  <a:srgbClr val="996600"/>
                </a:solidFill>
                <a:latin typeface="+mj-lt"/>
              </a:rPr>
              <a:t>‘</a:t>
            </a:r>
            <a:endParaRPr lang="ru-RU" sz="4000" b="1" dirty="0">
              <a:solidFill>
                <a:srgbClr val="9966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9453" y="983082"/>
            <a:ext cx="192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Meva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7" y="941772"/>
            <a:ext cx="4887134" cy="4528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736299" y="1105325"/>
            <a:ext cx="41179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66FF"/>
                </a:solidFill>
                <a:latin typeface="+mj-lt"/>
              </a:rPr>
              <a:t>Gulning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66FF"/>
                </a:solidFill>
                <a:latin typeface="+mj-lt"/>
              </a:rPr>
              <a:t>changchi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66FF"/>
                </a:solidFill>
                <a:latin typeface="+mj-lt"/>
              </a:rPr>
              <a:t>va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66FF"/>
                </a:solidFill>
                <a:latin typeface="+mj-lt"/>
              </a:rPr>
              <a:t>urug‘chisi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66FF"/>
                </a:solidFill>
                <a:latin typeface="+mj-lt"/>
              </a:rPr>
              <a:t>meva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66FF"/>
                </a:solidFill>
                <a:latin typeface="+mj-lt"/>
              </a:rPr>
              <a:t>va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66FF"/>
                </a:solidFill>
                <a:latin typeface="+mj-lt"/>
              </a:rPr>
              <a:t>urug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‘ </a:t>
            </a:r>
            <a:r>
              <a:rPr lang="en-US" sz="4000" dirty="0" err="1">
                <a:solidFill>
                  <a:srgbClr val="0066FF"/>
                </a:solidFill>
                <a:latin typeface="+mj-lt"/>
              </a:rPr>
              <a:t>hosil</a:t>
            </a:r>
            <a:endParaRPr lang="en-US" sz="4000" dirty="0">
              <a:solidFill>
                <a:srgbClr val="0066FF"/>
              </a:solidFill>
              <a:latin typeface="+mj-lt"/>
            </a:endParaRPr>
          </a:p>
          <a:p>
            <a:r>
              <a:rPr lang="en-US" sz="4000" dirty="0" err="1">
                <a:solidFill>
                  <a:srgbClr val="0066FF"/>
                </a:solidFill>
                <a:latin typeface="+mj-lt"/>
              </a:rPr>
              <a:t>bo‘lishida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66FF"/>
                </a:solidFill>
                <a:latin typeface="+mj-lt"/>
              </a:rPr>
              <a:t>ishtirok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66FF"/>
                </a:solidFill>
                <a:latin typeface="+mj-lt"/>
              </a:rPr>
              <a:t>etadi</a:t>
            </a:r>
            <a:r>
              <a:rPr lang="en-US" sz="4000" dirty="0">
                <a:solidFill>
                  <a:srgbClr val="0066FF"/>
                </a:solidFill>
                <a:latin typeface="+mj-lt"/>
              </a:rPr>
              <a:t>.</a:t>
            </a:r>
            <a:endParaRPr lang="ru-RU" sz="4000" dirty="0">
              <a:solidFill>
                <a:srgbClr val="0066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1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1032</TotalTime>
  <Words>230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Sh. Abdulaziz</cp:lastModifiedBy>
  <cp:revision>39</cp:revision>
  <dcterms:created xsi:type="dcterms:W3CDTF">2021-08-19T16:55:35Z</dcterms:created>
  <dcterms:modified xsi:type="dcterms:W3CDTF">2021-08-23T05:18:21Z</dcterms:modified>
</cp:coreProperties>
</file>