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7" r:id="rId4"/>
    <p:sldId id="290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89" r:id="rId13"/>
    <p:sldId id="280" r:id="rId14"/>
    <p:sldId id="288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D8E3E8"/>
    <a:srgbClr val="F3F7F9"/>
    <a:srgbClr val="996600"/>
    <a:srgbClr val="0066FF"/>
    <a:srgbClr val="FF3399"/>
    <a:srgbClr val="FFFF99"/>
    <a:srgbClr val="FDF9F6"/>
    <a:srgbClr val="DA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1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81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0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67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7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7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3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7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58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3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17.jpg"/><Relationship Id="rId7" Type="http://schemas.openxmlformats.org/officeDocument/2006/relationships/image" Target="../media/image31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10" Type="http://schemas.openxmlformats.org/officeDocument/2006/relationships/image" Target="../media/image14.png"/><Relationship Id="rId4" Type="http://schemas.openxmlformats.org/officeDocument/2006/relationships/image" Target="../media/image28.jpg"/><Relationship Id="rId9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950"/>
            <a:ext cx="12192000" cy="7448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1825" y="1586984"/>
            <a:ext cx="5848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Tabiiy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fanlar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1325" y="2900660"/>
            <a:ext cx="2228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9900"/>
                </a:solidFill>
                <a:latin typeface="+mj-lt"/>
              </a:rPr>
              <a:t>2-sinf</a:t>
            </a:r>
            <a:endParaRPr lang="ru-RU" sz="5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5330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569" y="3038313"/>
            <a:ext cx="2197848" cy="297006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965377" y="920672"/>
            <a:ext cx="3898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oziqlanishi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yorug‘lik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suv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havo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tuproq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zarur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2" y="-152697"/>
            <a:ext cx="7475621" cy="7155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7978" y="320842"/>
            <a:ext cx="1315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Quyosh</a:t>
            </a:r>
            <a:r>
              <a:rPr lang="en-US" sz="2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nuri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779" y="3042077"/>
            <a:ext cx="1540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66FF"/>
                </a:solidFill>
                <a:latin typeface="+mj-lt"/>
              </a:rPr>
              <a:t>Karbonat</a:t>
            </a:r>
            <a:r>
              <a:rPr lang="en-US" sz="2400" b="1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0066FF"/>
                </a:solidFill>
                <a:latin typeface="+mj-lt"/>
              </a:rPr>
              <a:t>angidrid</a:t>
            </a:r>
            <a:endParaRPr lang="ru-RU" sz="2400" b="1" dirty="0">
              <a:solidFill>
                <a:srgbClr val="0066FF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3284" y="689839"/>
            <a:ext cx="1572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996600"/>
                </a:solidFill>
                <a:latin typeface="+mj-lt"/>
              </a:rPr>
              <a:t>kislorod</a:t>
            </a:r>
            <a:endParaRPr lang="ru-RU" sz="2400" b="1" dirty="0">
              <a:solidFill>
                <a:srgbClr val="9966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8686" y="2647951"/>
            <a:ext cx="1572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996600"/>
                </a:solidFill>
                <a:latin typeface="+mj-lt"/>
              </a:rPr>
              <a:t>kislorod</a:t>
            </a:r>
            <a:endParaRPr lang="ru-RU" sz="2400" b="1" dirty="0">
              <a:solidFill>
                <a:srgbClr val="9966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5937" y="6334780"/>
            <a:ext cx="1491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Suv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838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3" grpId="0"/>
      <p:bldP spid="4" grpId="0"/>
      <p:bldP spid="5" grpId="0"/>
      <p:bldP spid="1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0750" y="723900"/>
            <a:ext cx="903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4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9074"/>
            <a:ext cx="12228184" cy="7347693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 rot="378775">
            <a:off x="1233300" y="41403"/>
            <a:ext cx="4716334" cy="2261543"/>
          </a:xfrm>
          <a:prstGeom prst="cloud">
            <a:avLst/>
          </a:prstGeom>
          <a:solidFill>
            <a:srgbClr val="F3F7F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18587" y="352608"/>
            <a:ext cx="47184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solidFill>
                  <a:srgbClr val="7030A0"/>
                </a:solidFill>
                <a:latin typeface="+mj-lt"/>
              </a:rPr>
              <a:t>    </a:t>
            </a:r>
            <a:r>
              <a:rPr lang="en-US" sz="3000" dirty="0" err="1" smtClean="0">
                <a:solidFill>
                  <a:srgbClr val="7030A0"/>
                </a:solidFill>
                <a:latin typeface="+mj-lt"/>
              </a:rPr>
              <a:t>Tirik</a:t>
            </a:r>
            <a:r>
              <a:rPr lang="en-US" sz="30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organizmlar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o‘simliklar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ajratgan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kislorod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bilan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7030A0"/>
                </a:solidFill>
                <a:latin typeface="+mj-lt"/>
              </a:rPr>
              <a:t>nafas</a:t>
            </a:r>
            <a:r>
              <a:rPr lang="en-US" sz="30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7030A0"/>
                </a:solidFill>
                <a:latin typeface="+mj-lt"/>
              </a:rPr>
              <a:t>oladilar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.</a:t>
            </a:r>
            <a:endParaRPr lang="ru-RU" sz="30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864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42737" y="723900"/>
            <a:ext cx="10178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Mustaqil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topshiriq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5242" y="1598406"/>
            <a:ext cx="9985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600" dirty="0" err="1" smtClean="0">
                <a:solidFill>
                  <a:srgbClr val="009900"/>
                </a:solidFill>
                <a:latin typeface="+mj-lt"/>
              </a:rPr>
              <a:t>Maktab</a:t>
            </a:r>
            <a:r>
              <a:rPr lang="en-US" sz="36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+mj-lt"/>
              </a:rPr>
              <a:t>hovlisidagi</a:t>
            </a:r>
            <a:r>
              <a:rPr lang="en-US" sz="36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+mj-lt"/>
              </a:rPr>
              <a:t>o‘simliklarni</a:t>
            </a:r>
            <a:r>
              <a:rPr lang="en-US" sz="36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+mj-lt"/>
              </a:rPr>
              <a:t>parvarish</a:t>
            </a:r>
            <a:r>
              <a:rPr lang="en-US" sz="36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+mj-lt"/>
              </a:rPr>
              <a:t>qilishga</a:t>
            </a:r>
            <a:r>
              <a:rPr lang="en-US" sz="36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6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+mj-lt"/>
              </a:rPr>
              <a:t>hissa</a:t>
            </a:r>
            <a:r>
              <a:rPr lang="en-US" sz="36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+mj-lt"/>
              </a:rPr>
              <a:t>qo‘shdingiz</a:t>
            </a:r>
            <a:r>
              <a:rPr lang="en-US" sz="3600" dirty="0">
                <a:solidFill>
                  <a:srgbClr val="009900"/>
                </a:solidFill>
                <a:latin typeface="+mj-lt"/>
              </a:rPr>
              <a:t>?</a:t>
            </a:r>
            <a:endParaRPr lang="ru-RU" sz="36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72" y="3027368"/>
            <a:ext cx="2863228" cy="2799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944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950"/>
            <a:ext cx="12192000" cy="7448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1825" y="1586984"/>
            <a:ext cx="58483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E’tiboringiz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rahmat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9328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0750" y="723900"/>
            <a:ext cx="903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4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788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71" y="1772902"/>
            <a:ext cx="2863228" cy="2799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17" y="3028467"/>
            <a:ext cx="239914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8" y="4221707"/>
            <a:ext cx="4827170" cy="2308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99" y="4534050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5" y="1972553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7" y="-140267"/>
            <a:ext cx="2197848" cy="2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0"/>
            <a:ext cx="12192000" cy="79057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8159" y="1624132"/>
            <a:ext cx="605678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5400" b="1" dirty="0" err="1" smtClean="0">
                <a:solidFill>
                  <a:srgbClr val="FF0000"/>
                </a:solidFill>
                <a:latin typeface="+mj-lt"/>
              </a:rPr>
              <a:t>Mavzu</a:t>
            </a:r>
            <a:r>
              <a:rPr lang="en-AU" sz="54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AU" sz="4800" b="1" dirty="0" err="1" smtClean="0">
                <a:solidFill>
                  <a:srgbClr val="009900"/>
                </a:solidFill>
                <a:latin typeface="+mj-lt"/>
              </a:rPr>
              <a:t>O‘simlik</a:t>
            </a:r>
            <a:r>
              <a:rPr lang="en-AU" sz="48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4800" b="1" dirty="0" err="1" smtClean="0">
                <a:solidFill>
                  <a:srgbClr val="009900"/>
                </a:solidFill>
                <a:latin typeface="+mj-lt"/>
              </a:rPr>
              <a:t>organlari</a:t>
            </a:r>
            <a:endParaRPr lang="ru-RU" sz="4800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3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0750" y="723900"/>
            <a:ext cx="903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Mustaqil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topshiriqni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tekshirish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0603" y="1602559"/>
            <a:ext cx="9836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Daraxt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nomlari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olcha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qarag‘ay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o‘rik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Buta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nomlari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saksovul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yantoq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juzg‘un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O‘t-o‘simliklar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yalpiz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ajriq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sachratqi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 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429" y="1640375"/>
            <a:ext cx="2792292" cy="27922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87248" y="3304444"/>
            <a:ext cx="18092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+mj-lt"/>
              </a:rPr>
              <a:t>Barakalla</a:t>
            </a:r>
            <a:endParaRPr lang="ru-RU" sz="3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6" name="Picture 2" descr="How to draw Apple Tree step by step ||very easy|| - YouTub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79" y="3588149"/>
            <a:ext cx="3753107" cy="2111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08" y="3269087"/>
            <a:ext cx="1970199" cy="26065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364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903" y="919528"/>
            <a:ext cx="3536037" cy="48043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6299" y="968926"/>
            <a:ext cx="4118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   </a:t>
            </a:r>
            <a:r>
              <a:rPr lang="en-US" sz="3000" b="1" dirty="0" smtClean="0">
                <a:solidFill>
                  <a:srgbClr val="7030A0"/>
                </a:solidFill>
                <a:latin typeface="+mj-lt"/>
              </a:rPr>
              <a:t>Gul-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o‘simlikning</a:t>
            </a:r>
            <a:endParaRPr lang="en-US" sz="3000" dirty="0">
              <a:solidFill>
                <a:srgbClr val="7030A0"/>
              </a:solidFill>
              <a:latin typeface="+mj-lt"/>
            </a:endParaRPr>
          </a:p>
          <a:p>
            <a:r>
              <a:rPr lang="en-US" sz="3000" dirty="0" err="1">
                <a:solidFill>
                  <a:srgbClr val="7030A0"/>
                </a:solidFill>
                <a:latin typeface="+mj-lt"/>
              </a:rPr>
              <a:t>ko‘payishi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uchun</a:t>
            </a:r>
            <a:endParaRPr lang="en-US" sz="3000" dirty="0">
              <a:solidFill>
                <a:srgbClr val="7030A0"/>
              </a:solidFill>
              <a:latin typeface="+mj-lt"/>
            </a:endParaRPr>
          </a:p>
          <a:p>
            <a:r>
              <a:rPr lang="en-US" sz="3000" dirty="0" err="1">
                <a:solidFill>
                  <a:srgbClr val="7030A0"/>
                </a:solidFill>
                <a:latin typeface="+mj-lt"/>
              </a:rPr>
              <a:t>xizmat</a:t>
            </a:r>
            <a:r>
              <a:rPr lang="en-US" sz="3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3000" dirty="0" smtClean="0">
                <a:solidFill>
                  <a:srgbClr val="7030A0"/>
                </a:solidFill>
                <a:latin typeface="+mj-lt"/>
              </a:rPr>
              <a:t>.</a:t>
            </a:r>
            <a:endParaRPr lang="en-US" sz="30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230" y="244625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Meva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– </a:t>
            </a:r>
            <a:r>
              <a:rPr lang="en-US" sz="3000" dirty="0" err="1" smtClean="0">
                <a:solidFill>
                  <a:srgbClr val="FF0000"/>
                </a:solidFill>
                <a:latin typeface="+mj-lt"/>
              </a:rPr>
              <a:t>urug‘ni</a:t>
            </a:r>
            <a:r>
              <a:rPr lang="en-US" sz="3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+mj-lt"/>
              </a:rPr>
              <a:t>himo</a:t>
            </a:r>
            <a:r>
              <a:rPr lang="en-US" sz="3000" dirty="0" smtClean="0">
                <a:solidFill>
                  <a:srgbClr val="FF0000"/>
                </a:solidFill>
                <a:latin typeface="+mj-lt"/>
              </a:rPr>
              <a:t>-</a:t>
            </a:r>
          </a:p>
          <a:p>
            <a:r>
              <a:rPr lang="en-US" sz="3000" dirty="0" err="1" smtClean="0">
                <a:solidFill>
                  <a:srgbClr val="FF0000"/>
                </a:solidFill>
                <a:latin typeface="+mj-lt"/>
              </a:rPr>
              <a:t>ya</a:t>
            </a:r>
            <a:r>
              <a:rPr lang="en-US" sz="3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+mj-lt"/>
              </a:rPr>
              <a:t>qiladi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+mj-lt"/>
              </a:rPr>
              <a:t>va</a:t>
            </a:r>
            <a:r>
              <a:rPr lang="en-US" sz="3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+mj-lt"/>
              </a:rPr>
              <a:t>tarqalishiga</a:t>
            </a:r>
            <a:endParaRPr lang="en-US" sz="3000" dirty="0">
              <a:solidFill>
                <a:srgbClr val="FF0000"/>
              </a:solidFill>
              <a:latin typeface="+mj-lt"/>
            </a:endParaRPr>
          </a:p>
          <a:p>
            <a:r>
              <a:rPr lang="en-US" sz="3000" dirty="0" err="1">
                <a:solidFill>
                  <a:srgbClr val="FF0000"/>
                </a:solidFill>
                <a:latin typeface="+mj-lt"/>
              </a:rPr>
              <a:t>yordam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+mj-lt"/>
              </a:rPr>
              <a:t>beradi</a:t>
            </a:r>
            <a:r>
              <a:rPr lang="en-US" sz="3000" dirty="0" smtClean="0">
                <a:solidFill>
                  <a:srgbClr val="FF0000"/>
                </a:solidFill>
                <a:latin typeface="+mj-lt"/>
              </a:rPr>
              <a:t>.</a:t>
            </a:r>
            <a:endParaRPr lang="en-US" sz="3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6804" y="391788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0" b="1" dirty="0" err="1" smtClean="0">
                <a:solidFill>
                  <a:srgbClr val="009900"/>
                </a:solidFill>
                <a:latin typeface="+mj-lt"/>
              </a:rPr>
              <a:t>Urug‘</a:t>
            </a:r>
            <a:r>
              <a:rPr lang="en-US" sz="3000" dirty="0" err="1" smtClean="0">
                <a:solidFill>
                  <a:srgbClr val="009900"/>
                </a:solidFill>
                <a:latin typeface="+mj-lt"/>
              </a:rPr>
              <a:t>dan</a:t>
            </a:r>
            <a:r>
              <a:rPr lang="en-US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latin typeface="+mj-lt"/>
              </a:rPr>
              <a:t>yangi</a:t>
            </a:r>
            <a:r>
              <a:rPr lang="en-US" sz="30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009900"/>
                </a:solidFill>
                <a:latin typeface="+mj-lt"/>
              </a:rPr>
              <a:t>o‘simlik</a:t>
            </a:r>
            <a:r>
              <a:rPr lang="en-US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latin typeface="+mj-lt"/>
              </a:rPr>
              <a:t>o‘sib</a:t>
            </a:r>
            <a:r>
              <a:rPr lang="en-US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009900"/>
                </a:solidFill>
                <a:latin typeface="+mj-lt"/>
              </a:rPr>
              <a:t>chiqadi</a:t>
            </a:r>
            <a:r>
              <a:rPr lang="en-US" sz="3000" dirty="0">
                <a:solidFill>
                  <a:srgbClr val="009900"/>
                </a:solidFill>
                <a:latin typeface="+mj-lt"/>
              </a:rPr>
              <a:t>.</a:t>
            </a:r>
            <a:endParaRPr lang="ru-RU" sz="30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38598" y="83853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+mj-lt"/>
              </a:rPr>
              <a:t>Barg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0070C0"/>
                </a:solidFill>
                <a:latin typeface="+mj-lt"/>
              </a:rPr>
              <a:t>– </a:t>
            </a:r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yorug‘lik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va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havo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yordamida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oziq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moddalar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+mj-lt"/>
              </a:rPr>
              <a:t>hosil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+mj-lt"/>
              </a:rPr>
              <a:t>qiladi</a:t>
            </a:r>
            <a:r>
              <a:rPr lang="en-US" sz="3000" dirty="0" smtClean="0">
                <a:solidFill>
                  <a:srgbClr val="0070C0"/>
                </a:solidFill>
                <a:latin typeface="+mj-lt"/>
              </a:rPr>
              <a:t>.</a:t>
            </a:r>
            <a:endParaRPr lang="en-US" sz="3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77238" y="244625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0" b="1" dirty="0" err="1">
                <a:solidFill>
                  <a:srgbClr val="996600"/>
                </a:solidFill>
                <a:latin typeface="+mj-lt"/>
              </a:rPr>
              <a:t>Poya</a:t>
            </a:r>
            <a:r>
              <a:rPr lang="en-US" sz="3000" b="1" dirty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996600"/>
                </a:solidFill>
                <a:latin typeface="+mj-lt"/>
              </a:rPr>
              <a:t>– </a:t>
            </a:r>
            <a:r>
              <a:rPr lang="en-US" sz="3000" dirty="0" err="1">
                <a:solidFill>
                  <a:srgbClr val="996600"/>
                </a:solidFill>
                <a:latin typeface="+mj-lt"/>
              </a:rPr>
              <a:t>suv</a:t>
            </a:r>
            <a:r>
              <a:rPr lang="en-US" sz="3000" dirty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996600"/>
                </a:solidFill>
                <a:latin typeface="+mj-lt"/>
              </a:rPr>
              <a:t>va</a:t>
            </a:r>
            <a:r>
              <a:rPr lang="en-US" sz="3000" dirty="0" smtClean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996600"/>
                </a:solidFill>
                <a:latin typeface="+mj-lt"/>
              </a:rPr>
              <a:t>oziq</a:t>
            </a:r>
            <a:r>
              <a:rPr lang="en-US" sz="3000" dirty="0" smtClean="0">
                <a:solidFill>
                  <a:srgbClr val="996600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996600"/>
                </a:solidFill>
                <a:latin typeface="+mj-lt"/>
              </a:rPr>
              <a:t>moddalarni</a:t>
            </a:r>
            <a:r>
              <a:rPr lang="en-US" sz="3000" dirty="0" smtClean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996600"/>
                </a:solidFill>
                <a:latin typeface="+mj-lt"/>
              </a:rPr>
              <a:t>o‘tkazadi</a:t>
            </a:r>
            <a:r>
              <a:rPr lang="en-US" sz="3000" dirty="0" smtClean="0">
                <a:solidFill>
                  <a:srgbClr val="996600"/>
                </a:solidFill>
                <a:latin typeface="+mj-lt"/>
              </a:rPr>
              <a:t>.</a:t>
            </a:r>
            <a:endParaRPr lang="en-US" sz="3000" dirty="0">
              <a:solidFill>
                <a:srgbClr val="9966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99634" y="3552915"/>
            <a:ext cx="37474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>
                <a:solidFill>
                  <a:srgbClr val="FF3399"/>
                </a:solidFill>
                <a:latin typeface="+mj-lt"/>
              </a:rPr>
              <a:t>Ildiz</a:t>
            </a:r>
            <a:r>
              <a:rPr lang="en-US" sz="3000" b="1" dirty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FF3399"/>
                </a:solidFill>
                <a:latin typeface="+mj-lt"/>
              </a:rPr>
              <a:t>– </a:t>
            </a:r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tuproqdan</a:t>
            </a:r>
            <a:r>
              <a:rPr lang="en-US" sz="3000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suv</a:t>
            </a:r>
            <a:r>
              <a:rPr lang="en-US" sz="3000" dirty="0" smtClean="0">
                <a:solidFill>
                  <a:srgbClr val="FF3399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va</a:t>
            </a:r>
            <a:r>
              <a:rPr lang="en-US" sz="3000" dirty="0" smtClean="0">
                <a:solidFill>
                  <a:srgbClr val="FF3399"/>
                </a:solidFill>
                <a:latin typeface="+mj-lt"/>
              </a:rPr>
              <a:t> mineral </a:t>
            </a:r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tuzlarni</a:t>
            </a:r>
            <a:r>
              <a:rPr lang="en-US" sz="3000" dirty="0" smtClean="0">
                <a:solidFill>
                  <a:srgbClr val="FF3399"/>
                </a:solidFill>
                <a:latin typeface="+mj-lt"/>
              </a:rPr>
              <a:t> </a:t>
            </a:r>
          </a:p>
          <a:p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shimib</a:t>
            </a:r>
            <a:r>
              <a:rPr lang="en-US" sz="3000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000" dirty="0" err="1" smtClean="0">
                <a:solidFill>
                  <a:srgbClr val="FF3399"/>
                </a:solidFill>
                <a:latin typeface="+mj-lt"/>
              </a:rPr>
              <a:t>oladi</a:t>
            </a:r>
            <a:r>
              <a:rPr lang="en-US" sz="3000" dirty="0">
                <a:solidFill>
                  <a:srgbClr val="FF3399"/>
                </a:solidFill>
                <a:latin typeface="+mj-lt"/>
              </a:rPr>
              <a:t>.</a:t>
            </a:r>
            <a:endParaRPr lang="ru-RU" sz="3000" dirty="0">
              <a:solidFill>
                <a:srgbClr val="FF33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685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7825" y="1121186"/>
            <a:ext cx="3759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9900"/>
                </a:solidFill>
                <a:latin typeface="+mj-lt"/>
              </a:rPr>
              <a:t>Gul 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-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o‘simlikning</a:t>
            </a:r>
            <a:endParaRPr lang="en-US" sz="3600" b="1" dirty="0">
              <a:solidFill>
                <a:srgbClr val="009900"/>
              </a:solidFill>
              <a:latin typeface="+mj-lt"/>
            </a:endParaRPr>
          </a:p>
          <a:p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ko‘payishi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uchun</a:t>
            </a:r>
            <a:endParaRPr lang="en-US" sz="3600" b="1" dirty="0">
              <a:solidFill>
                <a:srgbClr val="009900"/>
              </a:solidFill>
              <a:latin typeface="+mj-lt"/>
            </a:endParaRPr>
          </a:p>
          <a:p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xizmat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+mj-lt"/>
              </a:rPr>
              <a:t>qiladi</a:t>
            </a:r>
            <a:r>
              <a:rPr lang="en-US" sz="3600" b="1" dirty="0">
                <a:solidFill>
                  <a:srgbClr val="009900"/>
                </a:solidFill>
                <a:latin typeface="+mj-lt"/>
              </a:rPr>
              <a:t>.</a:t>
            </a:r>
            <a:endParaRPr lang="ru-RU" sz="36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58" y="912373"/>
            <a:ext cx="2662849" cy="2349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1339719" y="357976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Meva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–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urug‘ni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himo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-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ya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tarqali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-</a:t>
            </a:r>
          </a:p>
          <a:p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s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higa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yordam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beradi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.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0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010" y="1143399"/>
            <a:ext cx="2545242" cy="3637813"/>
          </a:xfrm>
          <a:prstGeom prst="rect">
            <a:avLst/>
          </a:prstGeom>
        </p:spPr>
      </p:pic>
      <p:pic>
        <p:nvPicPr>
          <p:cNvPr id="1026" name="Picture 2" descr="photo of variety of bell peppers in baske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351" y="3579761"/>
            <a:ext cx="2944226" cy="1962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9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0750" y="723900"/>
            <a:ext cx="903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3600" y="7907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Barg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FF3399"/>
                </a:solidFill>
                <a:latin typeface="+mj-lt"/>
              </a:rPr>
              <a:t>–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yorug‘lik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va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</a:p>
          <a:p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havo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yordamida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oziq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</a:p>
          <a:p>
            <a:r>
              <a:rPr lang="en-US" sz="3600" b="1" dirty="0" err="1">
                <a:solidFill>
                  <a:srgbClr val="FF3399"/>
                </a:solidFill>
                <a:latin typeface="+mj-lt"/>
              </a:rPr>
              <a:t>m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oddalar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+mj-lt"/>
              </a:rPr>
              <a:t>hosil</a:t>
            </a:r>
            <a:r>
              <a:rPr lang="en-US" sz="3600" b="1" dirty="0" smtClean="0">
                <a:solidFill>
                  <a:srgbClr val="FF3399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+mj-lt"/>
              </a:rPr>
              <a:t>qiladi</a:t>
            </a:r>
            <a:r>
              <a:rPr lang="en-US" sz="3600" b="1" dirty="0">
                <a:solidFill>
                  <a:srgbClr val="FF3399"/>
                </a:solidFill>
                <a:latin typeface="+mj-lt"/>
              </a:rPr>
              <a:t>.</a:t>
            </a:r>
            <a:endParaRPr lang="ru-RU" sz="3600" b="1" dirty="0">
              <a:solidFill>
                <a:srgbClr val="FF3399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95536" y="324031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Urug‘dan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yangi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o‘simlik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o‘sib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chiqadi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.</a:t>
            </a:r>
            <a:endParaRPr lang="ru-RU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77" y="2865585"/>
            <a:ext cx="1600990" cy="22314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872" y="844576"/>
            <a:ext cx="2171618" cy="18241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906" y="2107397"/>
            <a:ext cx="1932510" cy="26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9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69142" y="3560003"/>
            <a:ext cx="6389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600" b="1" dirty="0" err="1">
                <a:solidFill>
                  <a:srgbClr val="0066FF"/>
                </a:solidFill>
                <a:latin typeface="+mj-lt"/>
              </a:rPr>
              <a:t>Ildiz</a:t>
            </a:r>
            <a:r>
              <a:rPr lang="en-AU" sz="3600" b="1" dirty="0">
                <a:solidFill>
                  <a:srgbClr val="0066FF"/>
                </a:solidFill>
                <a:latin typeface="+mj-lt"/>
              </a:rPr>
              <a:t> –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tuproqdan</a:t>
            </a:r>
            <a:r>
              <a:rPr lang="en-AU" sz="3600" b="1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suv</a:t>
            </a:r>
            <a:r>
              <a:rPr lang="en-AU" sz="3600" b="1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va</a:t>
            </a:r>
            <a:r>
              <a:rPr lang="en-AU" sz="3600" b="1" dirty="0" smtClean="0">
                <a:solidFill>
                  <a:srgbClr val="0066FF"/>
                </a:solidFill>
                <a:latin typeface="+mj-lt"/>
              </a:rPr>
              <a:t> mine-</a:t>
            </a:r>
          </a:p>
          <a:p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ral</a:t>
            </a:r>
            <a:r>
              <a:rPr lang="en-AU" sz="3600" b="1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tuzlarni</a:t>
            </a:r>
            <a:r>
              <a:rPr lang="en-AU" sz="3600" b="1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shimib</a:t>
            </a:r>
            <a:r>
              <a:rPr lang="en-AU" sz="3600" b="1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0066FF"/>
                </a:solidFill>
                <a:latin typeface="+mj-lt"/>
              </a:rPr>
              <a:t>oladi</a:t>
            </a:r>
            <a:r>
              <a:rPr lang="en-AU" sz="3600" b="1" dirty="0">
                <a:solidFill>
                  <a:srgbClr val="0066FF"/>
                </a:solidFill>
                <a:latin typeface="+mj-lt"/>
              </a:rPr>
              <a:t>.</a:t>
            </a:r>
            <a:endParaRPr lang="ru-RU" sz="3600" b="1" dirty="0">
              <a:solidFill>
                <a:srgbClr val="0066FF"/>
              </a:solidFill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36" y="3676033"/>
            <a:ext cx="1886020" cy="17910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383" y="1136067"/>
            <a:ext cx="479879" cy="15265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117780" y="130116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Poya</a:t>
            </a:r>
            <a:r>
              <a:rPr lang="en-US" sz="3600" b="1" dirty="0" smtClean="0">
                <a:solidFill>
                  <a:srgbClr val="996600"/>
                </a:solidFill>
                <a:latin typeface="+mj-lt"/>
              </a:rPr>
              <a:t> – </a:t>
            </a:r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suv</a:t>
            </a:r>
            <a:r>
              <a:rPr lang="en-US" sz="3600" b="1" dirty="0" smtClean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va</a:t>
            </a:r>
            <a:r>
              <a:rPr lang="en-US" sz="3600" b="1" dirty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oziq</a:t>
            </a:r>
            <a:r>
              <a:rPr lang="en-US" sz="3600" b="1" dirty="0" smtClean="0">
                <a:solidFill>
                  <a:srgbClr val="996600"/>
                </a:solidFill>
                <a:latin typeface="+mj-lt"/>
              </a:rPr>
              <a:t> </a:t>
            </a:r>
          </a:p>
          <a:p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moddalarni</a:t>
            </a:r>
            <a:r>
              <a:rPr lang="en-US" sz="3600" b="1" dirty="0" smtClean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996600"/>
                </a:solidFill>
                <a:latin typeface="+mj-lt"/>
              </a:rPr>
              <a:t>o‘tkazadi</a:t>
            </a:r>
            <a:r>
              <a:rPr lang="en-US" sz="3600" b="1" dirty="0" smtClean="0">
                <a:solidFill>
                  <a:srgbClr val="996600"/>
                </a:solidFill>
                <a:latin typeface="+mj-lt"/>
              </a:rPr>
              <a:t>.</a:t>
            </a:r>
            <a:endParaRPr lang="ru-RU" sz="3600" b="1" dirty="0">
              <a:solidFill>
                <a:srgbClr val="996600"/>
              </a:solidFill>
              <a:latin typeface="+mj-l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83" y="760402"/>
            <a:ext cx="2863228" cy="279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7" y="-1547386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7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123" y="1295714"/>
            <a:ext cx="5215804" cy="43016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328" y="1537242"/>
            <a:ext cx="702800" cy="8066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1116" y="858547"/>
            <a:ext cx="3835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Changchi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70111" y="4075296"/>
            <a:ext cx="30925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996600"/>
                </a:solidFill>
                <a:latin typeface="+mj-lt"/>
              </a:rPr>
              <a:t>Kosachabarg</a:t>
            </a:r>
            <a:endParaRPr lang="ru-RU" sz="4000" b="1" dirty="0">
              <a:solidFill>
                <a:srgbClr val="996600"/>
              </a:solidFill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32" y="2014610"/>
            <a:ext cx="1152426" cy="300052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134832" y="3318562"/>
            <a:ext cx="2075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66FF"/>
                </a:solidFill>
                <a:latin typeface="+mj-lt"/>
              </a:rPr>
              <a:t>Tojibarg</a:t>
            </a:r>
            <a:endParaRPr lang="ru-RU" sz="4000" b="1" dirty="0">
              <a:solidFill>
                <a:srgbClr val="0066FF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47665" y="4687316"/>
            <a:ext cx="21515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9900"/>
                </a:solidFill>
                <a:latin typeface="+mj-lt"/>
              </a:rPr>
              <a:t>Urug‘chi</a:t>
            </a:r>
            <a:endParaRPr lang="ru-RU" sz="40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7093" y="2585393"/>
            <a:ext cx="2120070" cy="14726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35900" y="3641531"/>
            <a:ext cx="1717018" cy="94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9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2099"/>
            <a:ext cx="12192000" cy="84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235"/>
            <a:ext cx="12134850" cy="2733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47951"/>
            <a:ext cx="1066800" cy="161925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583" y="1690968"/>
            <a:ext cx="3862137" cy="36056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58652" y="5078764"/>
            <a:ext cx="1748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996600"/>
                </a:solidFill>
                <a:latin typeface="+mj-lt"/>
              </a:rPr>
              <a:t>Urug</a:t>
            </a:r>
            <a:r>
              <a:rPr lang="en-US" sz="4000" b="1" dirty="0" smtClean="0">
                <a:solidFill>
                  <a:srgbClr val="996600"/>
                </a:solidFill>
                <a:latin typeface="+mj-lt"/>
              </a:rPr>
              <a:t>‘</a:t>
            </a:r>
            <a:endParaRPr lang="ru-RU" sz="4000" b="1" dirty="0">
              <a:solidFill>
                <a:srgbClr val="9966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39453" y="983082"/>
            <a:ext cx="1925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Meva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57" y="941772"/>
            <a:ext cx="4887134" cy="4528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736299" y="1105325"/>
            <a:ext cx="41179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66FF"/>
                </a:solidFill>
                <a:latin typeface="+mj-lt"/>
              </a:rPr>
              <a:t>Gulning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changchi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va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urug‘chisi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meva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va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urug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‘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hosil</a:t>
            </a:r>
            <a:endParaRPr lang="en-US" sz="4000" dirty="0">
              <a:solidFill>
                <a:srgbClr val="0066FF"/>
              </a:solidFill>
              <a:latin typeface="+mj-lt"/>
            </a:endParaRPr>
          </a:p>
          <a:p>
            <a:r>
              <a:rPr lang="en-US" sz="4000" dirty="0" err="1">
                <a:solidFill>
                  <a:srgbClr val="0066FF"/>
                </a:solidFill>
                <a:latin typeface="+mj-lt"/>
              </a:rPr>
              <a:t>bo‘lishida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ishtirok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66FF"/>
                </a:solidFill>
                <a:latin typeface="+mj-lt"/>
              </a:rPr>
              <a:t>etadi</a:t>
            </a:r>
            <a:r>
              <a:rPr lang="en-US" sz="4000" dirty="0">
                <a:solidFill>
                  <a:srgbClr val="0066FF"/>
                </a:solidFill>
                <a:latin typeface="+mj-lt"/>
              </a:rPr>
              <a:t>.</a:t>
            </a:r>
            <a:endParaRPr lang="ru-RU" sz="4000" dirty="0">
              <a:solidFill>
                <a:srgbClr val="006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21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1032</TotalTime>
  <Words>230</Words>
  <Application>Microsoft Office PowerPoint</Application>
  <PresentationFormat>Широкоэкранный</PresentationFormat>
  <Paragraphs>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39</cp:revision>
  <dcterms:created xsi:type="dcterms:W3CDTF">2021-08-19T16:55:35Z</dcterms:created>
  <dcterms:modified xsi:type="dcterms:W3CDTF">2021-08-23T05:18:21Z</dcterms:modified>
</cp:coreProperties>
</file>