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493" r:id="rId2"/>
    <p:sldId id="344" r:id="rId3"/>
    <p:sldId id="647" r:id="rId4"/>
    <p:sldId id="660" r:id="rId5"/>
    <p:sldId id="661" r:id="rId6"/>
    <p:sldId id="662" r:id="rId7"/>
    <p:sldId id="663" r:id="rId8"/>
    <p:sldId id="667" r:id="rId9"/>
    <p:sldId id="659" r:id="rId10"/>
    <p:sldId id="664" r:id="rId11"/>
    <p:sldId id="665" r:id="rId12"/>
    <p:sldId id="638" r:id="rId13"/>
    <p:sldId id="529" r:id="rId14"/>
  </p:sldIdLst>
  <p:sldSz cx="12192000" cy="6858000"/>
  <p:notesSz cx="6858000" cy="9144000"/>
  <p:custDataLst>
    <p:tags r:id="rId15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00"/>
    <a:srgbClr val="000066"/>
    <a:srgbClr val="FF00FF"/>
    <a:srgbClr val="CCFFFF"/>
    <a:srgbClr val="0807E3"/>
    <a:srgbClr val="FFCCFF"/>
    <a:srgbClr val="FF99FF"/>
    <a:srgbClr val="0000CC"/>
    <a:srgbClr val="003300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7B26C5-4107-4FEC-AEDC-1716B250A1EF}" styleName="Светлый стиль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4211" autoAdjust="0"/>
    <p:restoredTop sz="94660"/>
  </p:normalViewPr>
  <p:slideViewPr>
    <p:cSldViewPr snapToGrid="0">
      <p:cViewPr>
        <p:scale>
          <a:sx n="70" d="100"/>
          <a:sy n="70" d="100"/>
        </p:scale>
        <p:origin x="-366" y="-18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54" d="100"/>
        <a:sy n="154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gs" Target="tags/tag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25.09.2021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3246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25.09.2021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65906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25.09.2021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96257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25.09.2021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82449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25.09.2021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46188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25.09.2021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76421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25.09.2021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71413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25.09.2021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0198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25.09.2021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20490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25.09.2021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32189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25.09.2021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93570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09936E-34BE-4A66-81A3-1AC8B3EE5DE1}" type="datetimeFigureOut">
              <a:rPr lang="ru-RU" smtClean="0"/>
              <a:pPr/>
              <a:t>25.09.2021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94258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7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D:\fon\FONLAR\фон\electronic-spin-wallpapers_8305_1024x76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70697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9307" y="0"/>
            <a:ext cx="9626750" cy="71004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28860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18296" y="271060"/>
            <a:ext cx="11335409" cy="6322620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2430823" y="257557"/>
            <a:ext cx="8801286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36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Sahrodagi</a:t>
            </a:r>
            <a:r>
              <a:rPr lang="en-US" sz="36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bolalarga</a:t>
            </a:r>
            <a:r>
              <a:rPr lang="en-US" sz="36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yordam</a:t>
            </a:r>
            <a:r>
              <a:rPr lang="en-US" sz="36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berish</a:t>
            </a:r>
            <a:r>
              <a:rPr lang="en-US" sz="36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uchun</a:t>
            </a:r>
            <a:r>
              <a:rPr lang="en-US" sz="36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loyiha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yarating</a:t>
            </a:r>
            <a:r>
              <a:rPr lang="en-US" sz="36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600" b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454" t="28386" r="16085" b="9863"/>
          <a:stretch/>
        </p:blipFill>
        <p:spPr bwMode="auto">
          <a:xfrm>
            <a:off x="1801503" y="1403294"/>
            <a:ext cx="8849632" cy="48414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2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394" t="28386" r="11427" b="9688"/>
          <a:stretch/>
        </p:blipFill>
        <p:spPr bwMode="auto">
          <a:xfrm>
            <a:off x="218595" y="31532"/>
            <a:ext cx="2328679" cy="1794548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Овал 2"/>
          <p:cNvSpPr/>
          <p:nvPr/>
        </p:nvSpPr>
        <p:spPr>
          <a:xfrm>
            <a:off x="9948042" y="5314443"/>
            <a:ext cx="915576" cy="798850"/>
          </a:xfrm>
          <a:prstGeom prst="ellipse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001560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28295" y="312073"/>
            <a:ext cx="11335409" cy="6195859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53" t="19247" r="34690" b="4394"/>
          <a:stretch/>
        </p:blipFill>
        <p:spPr bwMode="auto">
          <a:xfrm>
            <a:off x="220712" y="194113"/>
            <a:ext cx="1837676" cy="194048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4" descr="ชุดเครื่องแบบของนักเรียนชั้นประถมศึกษา การ์ตูนผู้หญิง, ตัวการ์ตูน,  สวมเครื่องแบบ, สวมเครื่องแบบของโรงเรียนภาพ PNG และ PSD สำหรับดาวน์โหลดฟรี |  โปสเตอร์ภาพ, เด็ก, การเรียนรู้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10" t="2384" r="26148" b="3027"/>
          <a:stretch/>
        </p:blipFill>
        <p:spPr bwMode="auto">
          <a:xfrm>
            <a:off x="7663544" y="587233"/>
            <a:ext cx="3589532" cy="574099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Выноска-облако 8"/>
          <p:cNvSpPr/>
          <p:nvPr/>
        </p:nvSpPr>
        <p:spPr>
          <a:xfrm>
            <a:off x="2161746" y="194113"/>
            <a:ext cx="6299200" cy="2166130"/>
          </a:xfrm>
          <a:prstGeom prst="cloudCallout">
            <a:avLst>
              <a:gd name="adj1" fmla="val 62555"/>
              <a:gd name="adj2" fmla="val 52865"/>
            </a:avLst>
          </a:prstGeom>
          <a:ln w="28575">
            <a:solidFill>
              <a:srgbClr val="FF00FF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2696588" y="615458"/>
            <a:ext cx="5229516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Sahroda</a:t>
            </a:r>
            <a:r>
              <a:rPr lang="en-US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yangi</a:t>
            </a:r>
            <a:r>
              <a:rPr lang="en-US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quduq</a:t>
            </a:r>
            <a:endParaRPr lang="en-US" sz="4000" b="1" dirty="0" smtClean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40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Loyiha</a:t>
            </a:r>
            <a:r>
              <a:rPr lang="en-US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endParaRPr lang="ru-RU" sz="40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864358" y="2685333"/>
            <a:ext cx="6409899" cy="646331"/>
          </a:xfrm>
          <a:prstGeom prst="rect">
            <a:avLst/>
          </a:prstGeom>
          <a:ln>
            <a:solidFill>
              <a:srgbClr val="0807E3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3600" b="1" dirty="0" err="1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Ishni</a:t>
            </a:r>
            <a:r>
              <a:rPr lang="en-US" sz="3600" b="1" dirty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nimadan</a:t>
            </a:r>
            <a:r>
              <a:rPr lang="en-US" sz="3600" b="1" dirty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boshlaysiz</a:t>
            </a:r>
            <a:r>
              <a:rPr lang="en-US" sz="3600" b="1" dirty="0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en-US" sz="3600" b="1" dirty="0">
              <a:solidFill>
                <a:srgbClr val="0807E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864357" y="4543707"/>
            <a:ext cx="6409899" cy="1200329"/>
          </a:xfrm>
          <a:prstGeom prst="rect">
            <a:avLst/>
          </a:prstGeom>
          <a:ln>
            <a:solidFill>
              <a:srgbClr val="0807E3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pt-BR" sz="3600" b="1" dirty="0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Loyihangiz </a:t>
            </a:r>
            <a:r>
              <a:rPr lang="pt-BR" sz="3600" b="1" dirty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amalga oshsa, nimalar o‘zgaradi?</a:t>
            </a:r>
            <a:endParaRPr lang="ru-RU" sz="3600" b="1" dirty="0">
              <a:solidFill>
                <a:srgbClr val="0807E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864357" y="3624421"/>
            <a:ext cx="6409899" cy="646331"/>
          </a:xfrm>
          <a:prstGeom prst="rect">
            <a:avLst/>
          </a:prstGeom>
          <a:ln>
            <a:solidFill>
              <a:srgbClr val="0807E3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3600" b="1" dirty="0" err="1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Sizga</a:t>
            </a:r>
            <a:r>
              <a:rPr lang="en-US" sz="3600" b="1" dirty="0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nimalar</a:t>
            </a:r>
            <a:r>
              <a:rPr lang="en-US" sz="3600" b="1" dirty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kerak</a:t>
            </a:r>
            <a:r>
              <a:rPr lang="en-US" sz="3600" b="1" dirty="0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en-US" sz="3600" b="1" dirty="0">
              <a:solidFill>
                <a:srgbClr val="0807E3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840200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2" grpId="0" animBg="1"/>
      <p:bldP spid="13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28295" y="312073"/>
            <a:ext cx="11335409" cy="6195859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078" name="Picture 6" descr="tema12-uz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2716" y="483894"/>
            <a:ext cx="9779995" cy="550124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sp>
        <p:nvSpPr>
          <p:cNvPr id="4" name="Скругленная прямоугольная выноска 3"/>
          <p:cNvSpPr/>
          <p:nvPr/>
        </p:nvSpPr>
        <p:spPr>
          <a:xfrm>
            <a:off x="1296538" y="483894"/>
            <a:ext cx="9280478" cy="2313897"/>
          </a:xfrm>
          <a:prstGeom prst="wedgeRoundRectCallout">
            <a:avLst>
              <a:gd name="adj1" fmla="val -13713"/>
              <a:gd name="adj2" fmla="val 66629"/>
              <a:gd name="adj3" fmla="val 16667"/>
            </a:avLst>
          </a:prstGeom>
          <a:solidFill>
            <a:srgbClr val="CCFFFF"/>
          </a:solidFill>
          <a:ln>
            <a:solidFill>
              <a:srgbClr val="FF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1400241" y="565782"/>
            <a:ext cx="9184943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Suv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uydagi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kranlarimizga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kelishi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uchun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daryo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Y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er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osti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quduqlaridan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turli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aralashmalardan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tozalanadi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Suv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quvurlari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orqali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tozalanganidan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so‘ng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tuman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ko‘cha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uylar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bo‘ylab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taqsimlanadi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150336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18299" y="296421"/>
            <a:ext cx="11335409" cy="6322620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44" name="Picture 4" descr="ชุดเครื่องแบบของนักเรียนชั้นประถมศึกษา การ์ตูนผู้หญิง, ตัวการ์ตูน,  สวมเครื่องแบบ, สวมเครื่องแบบของโรงเรียนภาพ PNG และ PSD สำหรับดาวน์โหลดฟรี |  โปสเตอร์ภาพ, เด็ก, การเรียนรู้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10" t="2384" r="26148" b="3027"/>
          <a:stretch/>
        </p:blipFill>
        <p:spPr bwMode="auto">
          <a:xfrm>
            <a:off x="7663544" y="587233"/>
            <a:ext cx="3589532" cy="574099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2" name="Picture 2" descr="Школа колокольчик: Колокольчик с ручкой &amp;quot;Здравствуй школа&amp;quot; (1935796) -  Купить по цене от 160.72 руб. - wow-cool.ru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318486">
            <a:off x="991267" y="3368965"/>
            <a:ext cx="2263059" cy="22630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Выноска-облако 3"/>
          <p:cNvSpPr/>
          <p:nvPr/>
        </p:nvSpPr>
        <p:spPr>
          <a:xfrm>
            <a:off x="1489127" y="296420"/>
            <a:ext cx="6299200" cy="3688726"/>
          </a:xfrm>
          <a:prstGeom prst="cloudCallout">
            <a:avLst>
              <a:gd name="adj1" fmla="val 53022"/>
              <a:gd name="adj2" fmla="val 40254"/>
            </a:avLst>
          </a:prstGeom>
          <a:ln w="28575">
            <a:solidFill>
              <a:srgbClr val="FF00FF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1489127" y="1171287"/>
            <a:ext cx="6461684" cy="193899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Bugungi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dars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haqida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oila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a’zolaringiz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suhbatlashing</a:t>
            </a:r>
            <a:endParaRPr lang="ru-RU" sz="40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402687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28295" y="284777"/>
            <a:ext cx="11335409" cy="6195859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1565183" y="438540"/>
            <a:ext cx="9695484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48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Bo‘lim</a:t>
            </a:r>
            <a:r>
              <a:rPr lang="en-US" sz="48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48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Yer</a:t>
            </a:r>
            <a:r>
              <a:rPr lang="en-US" sz="4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ostida</a:t>
            </a:r>
            <a:r>
              <a:rPr lang="en-US" sz="4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nima</a:t>
            </a:r>
            <a:r>
              <a:rPr lang="en-US" sz="4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bor</a:t>
            </a:r>
            <a:r>
              <a:rPr lang="en-US" sz="4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4800" b="1" dirty="0" smtClean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Picture 2" descr="C:\Users\OTABEK\Desktop\расм 2-синф\photo_2021-08-16_16-46-1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56624" y="3696324"/>
            <a:ext cx="2282493" cy="27107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9106345" y="5207644"/>
            <a:ext cx="2983049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4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ru-RU" sz="4400" b="1" i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44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4400" b="1" i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dars</a:t>
            </a:r>
            <a:endParaRPr lang="en-US" sz="4400" b="1" i="1" dirty="0">
              <a:ln w="9525">
                <a:solidFill>
                  <a:schemeClr val="bg1"/>
                </a:solidFill>
                <a:prstDash val="solid"/>
              </a:ln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392072" y="5207644"/>
            <a:ext cx="2169994" cy="579007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" name="Picture 2" descr="Наша хрустальная планета - Земля • Газета Новости Рыбница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158" y="1583435"/>
            <a:ext cx="6022819" cy="451711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5471478" y="1914894"/>
            <a:ext cx="3821373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 dirty="0" err="1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Y</a:t>
            </a:r>
            <a:r>
              <a:rPr lang="en-US" sz="3600" b="1" dirty="0" err="1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er</a:t>
            </a:r>
            <a:r>
              <a:rPr lang="en-US" sz="3600" b="1" dirty="0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ostida</a:t>
            </a:r>
            <a:r>
              <a:rPr lang="en-US" sz="3600" b="1" dirty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foydali</a:t>
            </a:r>
            <a:r>
              <a:rPr lang="en-US" sz="3600" b="1" dirty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qazilmalardan</a:t>
            </a:r>
            <a:r>
              <a:rPr lang="en-US" sz="3600" b="1" dirty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tashqari</a:t>
            </a:r>
            <a:endParaRPr lang="en-US" sz="3600" b="1" dirty="0">
              <a:solidFill>
                <a:srgbClr val="0807E3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3600" b="1" dirty="0" err="1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yana</a:t>
            </a:r>
            <a:r>
              <a:rPr lang="en-US" sz="3600" b="1" dirty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nimalar</a:t>
            </a:r>
            <a:r>
              <a:rPr lang="en-US" sz="3600" b="1" dirty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bor</a:t>
            </a:r>
            <a:r>
              <a:rPr lang="en-US" sz="3600" b="1" dirty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3600" dirty="0">
              <a:solidFill>
                <a:srgbClr val="0807E3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351541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28295" y="284777"/>
            <a:ext cx="11335409" cy="6195859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Picture 2" descr="C:\Users\OTABEK\Desktop\расм 2-синф\photo_2021-08-16_16-46-1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2884" y="423081"/>
            <a:ext cx="5100565" cy="6057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6480186" y="3771804"/>
            <a:ext cx="5145630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8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Ma’lumotlar</a:t>
            </a:r>
            <a:endParaRPr lang="en-US" sz="48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4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4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tanishing</a:t>
            </a:r>
            <a:endParaRPr lang="en-US" sz="4800" b="1" i="1" dirty="0">
              <a:ln w="9525">
                <a:solidFill>
                  <a:schemeClr val="bg1"/>
                </a:solidFill>
                <a:prstDash val="solid"/>
              </a:ln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Планета Земля – общий дом: в мире отмечают День Земли «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090" t="13169" r="23592"/>
          <a:stretch/>
        </p:blipFill>
        <p:spPr bwMode="auto">
          <a:xfrm>
            <a:off x="1117259" y="1008470"/>
            <a:ext cx="4601153" cy="488677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381315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28295" y="312073"/>
            <a:ext cx="11335409" cy="6195859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53" t="19247" r="34690" b="4394"/>
          <a:stretch/>
        </p:blipFill>
        <p:spPr bwMode="auto">
          <a:xfrm>
            <a:off x="111530" y="0"/>
            <a:ext cx="1837676" cy="194048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8" name="Picture 2" descr="D:\2-синф 2018\2-SINF ONLAYN DARSLAR\расм 2-синф\photo_2021-08-16_16-46-20 (3)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9239" y="3105835"/>
            <a:ext cx="3070846" cy="31614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Овальная выноска 3"/>
          <p:cNvSpPr/>
          <p:nvPr/>
        </p:nvSpPr>
        <p:spPr>
          <a:xfrm>
            <a:off x="2811439" y="204716"/>
            <a:ext cx="4503761" cy="2142698"/>
          </a:xfrm>
          <a:prstGeom prst="wedgeEllipseCallout">
            <a:avLst>
              <a:gd name="adj1" fmla="val -40729"/>
              <a:gd name="adj2" fmla="val 144738"/>
            </a:avLst>
          </a:prstGeom>
          <a:solidFill>
            <a:srgbClr val="CCFFFF"/>
          </a:solidFill>
          <a:ln>
            <a:solidFill>
              <a:srgbClr val="0000CC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2004662" y="491235"/>
            <a:ext cx="6096000" cy="156966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sv-SE" sz="3200" b="1" dirty="0">
                <a:solidFill>
                  <a:srgbClr val="0807E3"/>
                </a:solidFill>
              </a:rPr>
              <a:t>Yer ostida qazilma </a:t>
            </a:r>
            <a:endParaRPr lang="sv-SE" sz="3200" b="1" dirty="0" smtClean="0">
              <a:solidFill>
                <a:srgbClr val="0807E3"/>
              </a:solidFill>
            </a:endParaRPr>
          </a:p>
          <a:p>
            <a:pPr algn="ctr"/>
            <a:r>
              <a:rPr lang="sv-SE" sz="3200" b="1" dirty="0" smtClean="0">
                <a:solidFill>
                  <a:srgbClr val="0807E3"/>
                </a:solidFill>
              </a:rPr>
              <a:t>boyliklardan </a:t>
            </a:r>
            <a:r>
              <a:rPr lang="sv-SE" sz="3200" b="1" dirty="0">
                <a:solidFill>
                  <a:srgbClr val="0807E3"/>
                </a:solidFill>
              </a:rPr>
              <a:t>tashqari </a:t>
            </a:r>
            <a:endParaRPr lang="sv-SE" sz="3200" b="1" dirty="0" smtClean="0">
              <a:solidFill>
                <a:srgbClr val="0807E3"/>
              </a:solidFill>
            </a:endParaRPr>
          </a:p>
          <a:p>
            <a:pPr algn="ctr"/>
            <a:r>
              <a:rPr lang="sv-SE" sz="3200" b="1" dirty="0" smtClean="0">
                <a:solidFill>
                  <a:srgbClr val="0807E3"/>
                </a:solidFill>
              </a:rPr>
              <a:t>suv </a:t>
            </a:r>
            <a:r>
              <a:rPr lang="en-US" sz="3200" b="1" dirty="0" smtClean="0">
                <a:solidFill>
                  <a:srgbClr val="0807E3"/>
                </a:solidFill>
              </a:rPr>
              <a:t>ham </a:t>
            </a:r>
            <a:r>
              <a:rPr lang="en-US" sz="3200" b="1" dirty="0">
                <a:solidFill>
                  <a:srgbClr val="0807E3"/>
                </a:solidFill>
              </a:rPr>
              <a:t>bor.</a:t>
            </a:r>
            <a:endParaRPr lang="ru-RU" sz="3200" b="1" dirty="0">
              <a:solidFill>
                <a:srgbClr val="0807E3"/>
              </a:solidFill>
            </a:endParaRPr>
          </a:p>
        </p:txBody>
      </p:sp>
      <p:sp>
        <p:nvSpPr>
          <p:cNvPr id="12" name="Овальная выноска 11"/>
          <p:cNvSpPr/>
          <p:nvPr/>
        </p:nvSpPr>
        <p:spPr>
          <a:xfrm>
            <a:off x="6096000" y="1651379"/>
            <a:ext cx="4503761" cy="2142698"/>
          </a:xfrm>
          <a:prstGeom prst="wedgeEllipseCallout">
            <a:avLst>
              <a:gd name="adj1" fmla="val -113153"/>
              <a:gd name="adj2" fmla="val 75948"/>
            </a:avLst>
          </a:prstGeom>
          <a:solidFill>
            <a:schemeClr val="accent4">
              <a:lumMod val="40000"/>
              <a:lumOff val="60000"/>
            </a:schemeClr>
          </a:solidFill>
          <a:ln>
            <a:solidFill>
              <a:srgbClr val="0000CC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5289223" y="1992490"/>
            <a:ext cx="6096000" cy="156966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3200" b="1" dirty="0" err="1">
                <a:solidFill>
                  <a:srgbClr val="0807E3"/>
                </a:solidFill>
              </a:rPr>
              <a:t>Yomg‘ir</a:t>
            </a:r>
            <a:r>
              <a:rPr lang="en-US" sz="3200" b="1" dirty="0">
                <a:solidFill>
                  <a:srgbClr val="0807E3"/>
                </a:solidFill>
              </a:rPr>
              <a:t> </a:t>
            </a:r>
            <a:r>
              <a:rPr lang="en-US" sz="3200" b="1" dirty="0" err="1">
                <a:solidFill>
                  <a:srgbClr val="0807E3"/>
                </a:solidFill>
              </a:rPr>
              <a:t>va</a:t>
            </a:r>
            <a:r>
              <a:rPr lang="en-US" sz="3200" b="1" dirty="0">
                <a:solidFill>
                  <a:srgbClr val="0807E3"/>
                </a:solidFill>
              </a:rPr>
              <a:t> </a:t>
            </a:r>
            <a:r>
              <a:rPr lang="en-US" sz="3200" b="1" dirty="0" err="1">
                <a:solidFill>
                  <a:srgbClr val="0807E3"/>
                </a:solidFill>
              </a:rPr>
              <a:t>qor</a:t>
            </a:r>
            <a:r>
              <a:rPr lang="en-US" sz="3200" b="1" dirty="0">
                <a:solidFill>
                  <a:srgbClr val="0807E3"/>
                </a:solidFill>
              </a:rPr>
              <a:t> </a:t>
            </a:r>
            <a:r>
              <a:rPr lang="en-US" sz="3200" b="1" dirty="0" err="1" smtClean="0">
                <a:solidFill>
                  <a:srgbClr val="0807E3"/>
                </a:solidFill>
              </a:rPr>
              <a:t>yerga</a:t>
            </a:r>
            <a:endParaRPr lang="en-US" sz="3200" b="1" dirty="0" smtClean="0">
              <a:solidFill>
                <a:srgbClr val="0807E3"/>
              </a:solidFill>
            </a:endParaRPr>
          </a:p>
          <a:p>
            <a:pPr algn="ctr"/>
            <a:r>
              <a:rPr lang="en-US" sz="3200" b="1" dirty="0" smtClean="0">
                <a:solidFill>
                  <a:srgbClr val="0807E3"/>
                </a:solidFill>
              </a:rPr>
              <a:t> </a:t>
            </a:r>
            <a:r>
              <a:rPr lang="en-US" sz="3200" b="1" dirty="0" err="1">
                <a:solidFill>
                  <a:srgbClr val="0807E3"/>
                </a:solidFill>
              </a:rPr>
              <a:t>singib</a:t>
            </a:r>
            <a:r>
              <a:rPr lang="en-US" sz="3200" b="1" dirty="0">
                <a:solidFill>
                  <a:srgbClr val="0807E3"/>
                </a:solidFill>
              </a:rPr>
              <a:t>, </a:t>
            </a:r>
            <a:r>
              <a:rPr lang="en-US" sz="3200" b="1" dirty="0" err="1" smtClean="0">
                <a:solidFill>
                  <a:srgbClr val="0807E3"/>
                </a:solidFill>
              </a:rPr>
              <a:t>yer</a:t>
            </a:r>
            <a:r>
              <a:rPr lang="ru-RU" sz="3200" b="1" dirty="0" smtClean="0">
                <a:solidFill>
                  <a:srgbClr val="0807E3"/>
                </a:solidFill>
              </a:rPr>
              <a:t> </a:t>
            </a:r>
            <a:r>
              <a:rPr lang="en-US" sz="3200" b="1" dirty="0" err="1" smtClean="0">
                <a:solidFill>
                  <a:srgbClr val="0807E3"/>
                </a:solidFill>
              </a:rPr>
              <a:t>osti</a:t>
            </a:r>
            <a:r>
              <a:rPr lang="en-US" sz="3200" b="1" dirty="0" smtClean="0">
                <a:solidFill>
                  <a:srgbClr val="0807E3"/>
                </a:solidFill>
              </a:rPr>
              <a:t> </a:t>
            </a:r>
            <a:r>
              <a:rPr lang="en-US" sz="3200" b="1" dirty="0" err="1" smtClean="0">
                <a:solidFill>
                  <a:srgbClr val="0807E3"/>
                </a:solidFill>
              </a:rPr>
              <a:t>suvlarini</a:t>
            </a:r>
            <a:r>
              <a:rPr lang="en-US" sz="3200" b="1" dirty="0" smtClean="0">
                <a:solidFill>
                  <a:srgbClr val="0807E3"/>
                </a:solidFill>
              </a:rPr>
              <a:t> </a:t>
            </a:r>
          </a:p>
          <a:p>
            <a:pPr algn="ctr"/>
            <a:r>
              <a:rPr lang="en-US" sz="3200" b="1" dirty="0" err="1" smtClean="0">
                <a:solidFill>
                  <a:srgbClr val="0807E3"/>
                </a:solidFill>
              </a:rPr>
              <a:t>hosil</a:t>
            </a:r>
            <a:r>
              <a:rPr lang="en-US" sz="3200" b="1" dirty="0" smtClean="0">
                <a:solidFill>
                  <a:srgbClr val="0807E3"/>
                </a:solidFill>
              </a:rPr>
              <a:t> </a:t>
            </a:r>
            <a:r>
              <a:rPr lang="en-US" sz="3200" b="1" dirty="0" err="1" smtClean="0">
                <a:solidFill>
                  <a:srgbClr val="0807E3"/>
                </a:solidFill>
              </a:rPr>
              <a:t>qiladi</a:t>
            </a:r>
            <a:r>
              <a:rPr lang="en-US" sz="3200" b="1" dirty="0">
                <a:solidFill>
                  <a:srgbClr val="0807E3"/>
                </a:solidFill>
              </a:rPr>
              <a:t>.</a:t>
            </a:r>
            <a:endParaRPr lang="ru-RU" sz="3200" b="1" dirty="0">
              <a:solidFill>
                <a:srgbClr val="0807E3"/>
              </a:solidFill>
            </a:endParaRPr>
          </a:p>
        </p:txBody>
      </p:sp>
      <p:sp>
        <p:nvSpPr>
          <p:cNvPr id="14" name="Овальная выноска 13"/>
          <p:cNvSpPr/>
          <p:nvPr/>
        </p:nvSpPr>
        <p:spPr>
          <a:xfrm>
            <a:off x="4622042" y="4124544"/>
            <a:ext cx="4503761" cy="2142698"/>
          </a:xfrm>
          <a:prstGeom prst="wedgeEllipseCallout">
            <a:avLst>
              <a:gd name="adj1" fmla="val -81335"/>
              <a:gd name="adj2" fmla="val -38065"/>
            </a:avLst>
          </a:prstGeom>
          <a:solidFill>
            <a:schemeClr val="accent2">
              <a:lumMod val="40000"/>
              <a:lumOff val="60000"/>
            </a:schemeClr>
          </a:solidFill>
          <a:ln>
            <a:solidFill>
              <a:srgbClr val="0000CC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3815265" y="4424711"/>
            <a:ext cx="6096000" cy="156966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3200" b="1" dirty="0" err="1">
                <a:solidFill>
                  <a:srgbClr val="0807E3"/>
                </a:solidFill>
              </a:rPr>
              <a:t>Quduqlar</a:t>
            </a:r>
            <a:r>
              <a:rPr lang="en-US" sz="3200" b="1" dirty="0">
                <a:solidFill>
                  <a:srgbClr val="0807E3"/>
                </a:solidFill>
              </a:rPr>
              <a:t> </a:t>
            </a:r>
            <a:r>
              <a:rPr lang="en-US" sz="3200" b="1" dirty="0" err="1">
                <a:solidFill>
                  <a:srgbClr val="0807E3"/>
                </a:solidFill>
              </a:rPr>
              <a:t>qazib</a:t>
            </a:r>
            <a:r>
              <a:rPr lang="en-US" sz="3200" b="1" dirty="0">
                <a:solidFill>
                  <a:srgbClr val="0807E3"/>
                </a:solidFill>
              </a:rPr>
              <a:t>, </a:t>
            </a:r>
            <a:r>
              <a:rPr lang="en-US" sz="3200" b="1" dirty="0" err="1">
                <a:solidFill>
                  <a:srgbClr val="0807E3"/>
                </a:solidFill>
              </a:rPr>
              <a:t>yer</a:t>
            </a:r>
            <a:r>
              <a:rPr lang="en-US" sz="3200" b="1" dirty="0">
                <a:solidFill>
                  <a:srgbClr val="0807E3"/>
                </a:solidFill>
              </a:rPr>
              <a:t> </a:t>
            </a:r>
            <a:endParaRPr lang="en-US" sz="3200" b="1" dirty="0" smtClean="0">
              <a:solidFill>
                <a:srgbClr val="0807E3"/>
              </a:solidFill>
            </a:endParaRPr>
          </a:p>
          <a:p>
            <a:pPr algn="ctr"/>
            <a:r>
              <a:rPr lang="en-US" sz="3200" b="1" dirty="0" err="1" smtClean="0">
                <a:solidFill>
                  <a:srgbClr val="0807E3"/>
                </a:solidFill>
              </a:rPr>
              <a:t>ostidan</a:t>
            </a:r>
            <a:r>
              <a:rPr lang="en-US" sz="3200" b="1" dirty="0" smtClean="0">
                <a:solidFill>
                  <a:srgbClr val="0807E3"/>
                </a:solidFill>
              </a:rPr>
              <a:t> </a:t>
            </a:r>
            <a:r>
              <a:rPr lang="en-US" sz="3200" b="1" dirty="0" err="1">
                <a:solidFill>
                  <a:srgbClr val="0807E3"/>
                </a:solidFill>
              </a:rPr>
              <a:t>suv</a:t>
            </a:r>
            <a:r>
              <a:rPr lang="en-US" sz="3200" b="1" dirty="0">
                <a:solidFill>
                  <a:srgbClr val="0807E3"/>
                </a:solidFill>
              </a:rPr>
              <a:t> </a:t>
            </a:r>
            <a:r>
              <a:rPr lang="en-US" sz="3200" b="1" dirty="0" err="1">
                <a:solidFill>
                  <a:srgbClr val="0807E3"/>
                </a:solidFill>
              </a:rPr>
              <a:t>chiqarish</a:t>
            </a:r>
            <a:endParaRPr lang="en-US" sz="3200" b="1" dirty="0">
              <a:solidFill>
                <a:srgbClr val="0807E3"/>
              </a:solidFill>
            </a:endParaRPr>
          </a:p>
          <a:p>
            <a:pPr algn="ctr"/>
            <a:r>
              <a:rPr lang="en-US" sz="3200" b="1" dirty="0" err="1">
                <a:solidFill>
                  <a:srgbClr val="0807E3"/>
                </a:solidFill>
              </a:rPr>
              <a:t>mumkin</a:t>
            </a:r>
            <a:r>
              <a:rPr lang="en-US" sz="3200" b="1" dirty="0">
                <a:solidFill>
                  <a:srgbClr val="0807E3"/>
                </a:solidFill>
              </a:rPr>
              <a:t>.</a:t>
            </a:r>
            <a:endParaRPr lang="ru-RU" sz="3200" b="1" dirty="0">
              <a:solidFill>
                <a:srgbClr val="0807E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66557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3" grpId="0"/>
      <p:bldP spid="1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28295" y="312073"/>
            <a:ext cx="11335409" cy="6195859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53" t="19247" r="34690" b="4394"/>
          <a:stretch/>
        </p:blipFill>
        <p:spPr bwMode="auto">
          <a:xfrm>
            <a:off x="111530" y="0"/>
            <a:ext cx="1837676" cy="194048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8" name="Picture 2" descr="D:\2-синф 2018\2-SINF ONLAYN DARSLAR\расм 2-синф\photo_2021-08-16_16-46-20 (3)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9239" y="3105835"/>
            <a:ext cx="3070846" cy="31614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Овальная выноска 3"/>
          <p:cNvSpPr/>
          <p:nvPr/>
        </p:nvSpPr>
        <p:spPr>
          <a:xfrm>
            <a:off x="2811439" y="204716"/>
            <a:ext cx="4503761" cy="2142698"/>
          </a:xfrm>
          <a:prstGeom prst="wedgeEllipseCallout">
            <a:avLst>
              <a:gd name="adj1" fmla="val -40729"/>
              <a:gd name="adj2" fmla="val 144738"/>
            </a:avLst>
          </a:prstGeom>
          <a:solidFill>
            <a:schemeClr val="accent6">
              <a:lumMod val="40000"/>
              <a:lumOff val="60000"/>
            </a:schemeClr>
          </a:solidFill>
          <a:ln>
            <a:solidFill>
              <a:srgbClr val="0000CC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2004662" y="518531"/>
            <a:ext cx="6096000" cy="156966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3200" b="1" dirty="0">
                <a:solidFill>
                  <a:srgbClr val="0807E3"/>
                </a:solidFill>
              </a:rPr>
              <a:t>Bu </a:t>
            </a:r>
            <a:r>
              <a:rPr lang="en-US" sz="3200" b="1" dirty="0" err="1">
                <a:solidFill>
                  <a:srgbClr val="0807E3"/>
                </a:solidFill>
              </a:rPr>
              <a:t>suv</a:t>
            </a:r>
            <a:r>
              <a:rPr lang="en-US" sz="3200" b="1" dirty="0">
                <a:solidFill>
                  <a:srgbClr val="0807E3"/>
                </a:solidFill>
              </a:rPr>
              <a:t> </a:t>
            </a:r>
            <a:r>
              <a:rPr lang="en-US" sz="3200" b="1" dirty="0" err="1">
                <a:solidFill>
                  <a:srgbClr val="0807E3"/>
                </a:solidFill>
              </a:rPr>
              <a:t>ichish</a:t>
            </a:r>
            <a:r>
              <a:rPr lang="en-US" sz="3200" b="1" dirty="0">
                <a:solidFill>
                  <a:srgbClr val="0807E3"/>
                </a:solidFill>
              </a:rPr>
              <a:t> </a:t>
            </a:r>
            <a:r>
              <a:rPr lang="en-US" sz="3200" b="1" dirty="0" err="1">
                <a:solidFill>
                  <a:srgbClr val="0807E3"/>
                </a:solidFill>
              </a:rPr>
              <a:t>hamda</a:t>
            </a:r>
            <a:r>
              <a:rPr lang="en-US" sz="3200" b="1" dirty="0">
                <a:solidFill>
                  <a:srgbClr val="0807E3"/>
                </a:solidFill>
              </a:rPr>
              <a:t> </a:t>
            </a:r>
            <a:endParaRPr lang="en-US" sz="3200" b="1" dirty="0" smtClean="0">
              <a:solidFill>
                <a:srgbClr val="0807E3"/>
              </a:solidFill>
            </a:endParaRPr>
          </a:p>
          <a:p>
            <a:pPr algn="ctr"/>
            <a:r>
              <a:rPr lang="en-US" sz="3200" b="1" dirty="0" err="1" smtClean="0">
                <a:solidFill>
                  <a:srgbClr val="0807E3"/>
                </a:solidFill>
              </a:rPr>
              <a:t>ekinlarni</a:t>
            </a:r>
            <a:r>
              <a:rPr lang="en-US" sz="3200" b="1" dirty="0" smtClean="0">
                <a:solidFill>
                  <a:srgbClr val="0807E3"/>
                </a:solidFill>
              </a:rPr>
              <a:t> </a:t>
            </a:r>
            <a:r>
              <a:rPr lang="en-US" sz="3200" b="1" dirty="0" err="1" smtClean="0">
                <a:solidFill>
                  <a:srgbClr val="0807E3"/>
                </a:solidFill>
              </a:rPr>
              <a:t>sug‘orish</a:t>
            </a:r>
            <a:r>
              <a:rPr lang="en-US" sz="3200" b="1" dirty="0" smtClean="0">
                <a:solidFill>
                  <a:srgbClr val="0807E3"/>
                </a:solidFill>
              </a:rPr>
              <a:t> </a:t>
            </a:r>
            <a:r>
              <a:rPr lang="en-US" sz="3200" b="1" dirty="0" err="1" smtClean="0">
                <a:solidFill>
                  <a:srgbClr val="0807E3"/>
                </a:solidFill>
              </a:rPr>
              <a:t>uchun</a:t>
            </a:r>
            <a:r>
              <a:rPr lang="en-US" sz="3200" b="1" dirty="0" smtClean="0">
                <a:solidFill>
                  <a:srgbClr val="0807E3"/>
                </a:solidFill>
              </a:rPr>
              <a:t> </a:t>
            </a:r>
          </a:p>
          <a:p>
            <a:pPr algn="ctr"/>
            <a:r>
              <a:rPr lang="en-US" sz="3200" b="1" dirty="0" err="1" smtClean="0">
                <a:solidFill>
                  <a:srgbClr val="0807E3"/>
                </a:solidFill>
              </a:rPr>
              <a:t>yaroqli</a:t>
            </a:r>
            <a:r>
              <a:rPr lang="en-US" sz="3200" b="1" dirty="0">
                <a:solidFill>
                  <a:srgbClr val="0807E3"/>
                </a:solidFill>
              </a:rPr>
              <a:t>.</a:t>
            </a:r>
            <a:endParaRPr lang="ru-RU" sz="3200" b="1" dirty="0">
              <a:solidFill>
                <a:srgbClr val="0807E3"/>
              </a:solidFill>
            </a:endParaRPr>
          </a:p>
        </p:txBody>
      </p:sp>
      <p:sp>
        <p:nvSpPr>
          <p:cNvPr id="12" name="Овальная выноска 11"/>
          <p:cNvSpPr/>
          <p:nvPr/>
        </p:nvSpPr>
        <p:spPr>
          <a:xfrm>
            <a:off x="6096000" y="1651379"/>
            <a:ext cx="4503761" cy="2142698"/>
          </a:xfrm>
          <a:prstGeom prst="wedgeEllipseCallout">
            <a:avLst>
              <a:gd name="adj1" fmla="val -113153"/>
              <a:gd name="adj2" fmla="val 75948"/>
            </a:avLst>
          </a:prstGeom>
          <a:solidFill>
            <a:srgbClr val="FFCCFF"/>
          </a:solidFill>
          <a:ln>
            <a:solidFill>
              <a:srgbClr val="0000CC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5289223" y="1992490"/>
            <a:ext cx="6096000" cy="156966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3200" b="1" dirty="0" err="1">
                <a:solidFill>
                  <a:srgbClr val="0807E3"/>
                </a:solidFill>
              </a:rPr>
              <a:t>Cho‘l</a:t>
            </a:r>
            <a:r>
              <a:rPr lang="en-US" sz="3200" b="1" dirty="0">
                <a:solidFill>
                  <a:srgbClr val="0807E3"/>
                </a:solidFill>
              </a:rPr>
              <a:t> </a:t>
            </a:r>
            <a:r>
              <a:rPr lang="en-US" sz="3200" b="1" dirty="0" err="1">
                <a:solidFill>
                  <a:srgbClr val="0807E3"/>
                </a:solidFill>
              </a:rPr>
              <a:t>hududlarida</a:t>
            </a:r>
            <a:r>
              <a:rPr lang="en-US" sz="3200" b="1" dirty="0">
                <a:solidFill>
                  <a:srgbClr val="0807E3"/>
                </a:solidFill>
              </a:rPr>
              <a:t> </a:t>
            </a:r>
            <a:endParaRPr lang="en-US" sz="3200" b="1" dirty="0" smtClean="0">
              <a:solidFill>
                <a:srgbClr val="0807E3"/>
              </a:solidFill>
            </a:endParaRPr>
          </a:p>
          <a:p>
            <a:pPr algn="ctr"/>
            <a:r>
              <a:rPr lang="en-US" sz="3200" b="1" dirty="0" err="1" smtClean="0">
                <a:solidFill>
                  <a:srgbClr val="0807E3"/>
                </a:solidFill>
              </a:rPr>
              <a:t>hozirgacha</a:t>
            </a:r>
            <a:r>
              <a:rPr lang="en-US" sz="3200" b="1" dirty="0" smtClean="0">
                <a:solidFill>
                  <a:srgbClr val="0807E3"/>
                </a:solidFill>
              </a:rPr>
              <a:t> </a:t>
            </a:r>
            <a:r>
              <a:rPr lang="en-US" sz="3200" b="1" dirty="0" err="1">
                <a:solidFill>
                  <a:srgbClr val="0807E3"/>
                </a:solidFill>
              </a:rPr>
              <a:t>quduqlardan</a:t>
            </a:r>
            <a:endParaRPr lang="en-US" sz="3200" b="1" dirty="0">
              <a:solidFill>
                <a:srgbClr val="0807E3"/>
              </a:solidFill>
            </a:endParaRPr>
          </a:p>
          <a:p>
            <a:pPr algn="ctr"/>
            <a:r>
              <a:rPr lang="en-US" sz="3200" b="1" dirty="0" err="1">
                <a:solidFill>
                  <a:srgbClr val="0807E3"/>
                </a:solidFill>
              </a:rPr>
              <a:t>foydalaniladi</a:t>
            </a:r>
            <a:r>
              <a:rPr lang="en-US" sz="3200" b="1" dirty="0">
                <a:solidFill>
                  <a:srgbClr val="0807E3"/>
                </a:solidFill>
              </a:rPr>
              <a:t>.</a:t>
            </a:r>
            <a:endParaRPr lang="ru-RU" sz="3200" b="1" dirty="0">
              <a:solidFill>
                <a:srgbClr val="0807E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35035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28295" y="284777"/>
            <a:ext cx="11335409" cy="6195859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Picture 2" descr="C:\Users\OTABEK\Desktop\расм 2-синф\photo_2021-08-16_16-46-1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03246" y="1064524"/>
            <a:ext cx="4560458" cy="54161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7490555" y="3938017"/>
            <a:ext cx="4132555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8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Suv</a:t>
            </a:r>
            <a:r>
              <a:rPr lang="en-US" sz="4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qanday</a:t>
            </a:r>
            <a:r>
              <a:rPr lang="en-US" sz="4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en-US" sz="48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hosil</a:t>
            </a:r>
            <a:r>
              <a:rPr lang="en-US" sz="4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bo‘ladi</a:t>
            </a:r>
            <a:r>
              <a:rPr lang="en-US" sz="4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en-US" sz="4800" b="1" i="1" dirty="0">
              <a:ln w="9525">
                <a:solidFill>
                  <a:schemeClr val="bg1"/>
                </a:solidFill>
                <a:prstDash val="solid"/>
              </a:ln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10" descr="Круговорот воды в природе. Плакат для детей — скачать и распечатать.  Растения. Научная лаборатория. «МААМ—… | Детский сад, Для детей, Дошкольные  учебные мероприятия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3457" y="284777"/>
            <a:ext cx="5760966" cy="405401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Скругленный прямоугольник 3"/>
          <p:cNvSpPr/>
          <p:nvPr/>
        </p:nvSpPr>
        <p:spPr>
          <a:xfrm>
            <a:off x="2333766" y="284777"/>
            <a:ext cx="2429301" cy="30908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" name="Picture 4" descr="Сувни қандай тежаш мумкин? UzWaterAware&amp;#39;дан фойдали ва қизиқарли видеолар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0934" y="3900978"/>
            <a:ext cx="4894332" cy="275306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90437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28295" y="284777"/>
            <a:ext cx="11335409" cy="6195859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Picture 2" descr="C:\Users\OTABEK\Desktop\расм 2-синф\photo_2021-08-16_16-46-1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03246" y="1064524"/>
            <a:ext cx="4560458" cy="54161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7490555" y="3856129"/>
            <a:ext cx="4132555" cy="193899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Quduq</a:t>
            </a:r>
            <a:r>
              <a:rPr lang="en-US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nima</a:t>
            </a:r>
            <a:r>
              <a:rPr lang="en-US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ekanini</a:t>
            </a:r>
            <a:endParaRPr lang="en-US" sz="40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bilasizmi</a:t>
            </a:r>
            <a:r>
              <a:rPr lang="en-US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en-US" sz="4000" b="1" i="1" dirty="0">
              <a:ln w="9525">
                <a:solidFill>
                  <a:schemeClr val="bg1"/>
                </a:solidFill>
                <a:prstDash val="solid"/>
              </a:ln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892" t="15859" r="20671" b="12176"/>
          <a:stretch/>
        </p:blipFill>
        <p:spPr bwMode="auto">
          <a:xfrm>
            <a:off x="538268" y="1045618"/>
            <a:ext cx="6664978" cy="44620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215434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387351" y="284777"/>
            <a:ext cx="11335409" cy="6195859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7670046" y="2320799"/>
            <a:ext cx="4407560" cy="255454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Qudu</a:t>
            </a:r>
            <a:r>
              <a:rPr lang="en-US" sz="40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maxsus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kovlab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suv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chiqarilgan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chuqurlik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sz="4000" b="1" i="1" dirty="0">
              <a:ln w="9525">
                <a:solidFill>
                  <a:schemeClr val="bg1"/>
                </a:solidFill>
                <a:prstDash val="solid"/>
              </a:ln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892" t="15859" r="20671" b="12176"/>
          <a:stretch/>
        </p:blipFill>
        <p:spPr bwMode="auto">
          <a:xfrm>
            <a:off x="538268" y="888175"/>
            <a:ext cx="7452162" cy="49890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60824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18296" y="271060"/>
            <a:ext cx="11335409" cy="6322620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3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394" t="28386" r="11427" b="9688"/>
          <a:stretch/>
        </p:blipFill>
        <p:spPr bwMode="auto">
          <a:xfrm>
            <a:off x="218595" y="31532"/>
            <a:ext cx="2328679" cy="1794548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82" t="19963" r="13673" b="21891"/>
          <a:stretch/>
        </p:blipFill>
        <p:spPr bwMode="auto">
          <a:xfrm>
            <a:off x="1146755" y="1282890"/>
            <a:ext cx="10476807" cy="50633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" name="Прямоугольник 13"/>
          <p:cNvSpPr/>
          <p:nvPr/>
        </p:nvSpPr>
        <p:spPr>
          <a:xfrm>
            <a:off x="2430823" y="257557"/>
            <a:ext cx="8801286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36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Sahrodagi</a:t>
            </a:r>
            <a:r>
              <a:rPr lang="en-US" sz="36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bolalarga</a:t>
            </a:r>
            <a:r>
              <a:rPr lang="en-US" sz="36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yordam</a:t>
            </a:r>
            <a:r>
              <a:rPr lang="en-US" sz="36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berish</a:t>
            </a:r>
            <a:r>
              <a:rPr lang="en-US" sz="36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uchun</a:t>
            </a:r>
            <a:r>
              <a:rPr lang="en-US" sz="36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loyiha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yarating</a:t>
            </a:r>
            <a:r>
              <a:rPr lang="en-US" sz="36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600" b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371787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5ee3acec4367c044ff6b425eee53a5104b7b1be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14866</TotalTime>
  <Words>160</Words>
  <Application>Microsoft Office PowerPoint</Application>
  <PresentationFormat>Произвольный</PresentationFormat>
  <Paragraphs>36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Acer</dc:creator>
  <cp:lastModifiedBy>OTABEK</cp:lastModifiedBy>
  <cp:revision>1402</cp:revision>
  <dcterms:created xsi:type="dcterms:W3CDTF">2020-04-19T11:34:46Z</dcterms:created>
  <dcterms:modified xsi:type="dcterms:W3CDTF">2021-09-25T11:15:59Z</dcterms:modified>
</cp:coreProperties>
</file>