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625" r:id="rId4"/>
    <p:sldId id="628" r:id="rId5"/>
    <p:sldId id="635" r:id="rId6"/>
    <p:sldId id="636" r:id="rId7"/>
    <p:sldId id="638" r:id="rId8"/>
    <p:sldId id="640" r:id="rId9"/>
    <p:sldId id="637" r:id="rId10"/>
    <p:sldId id="639" r:id="rId11"/>
    <p:sldId id="529" r:id="rId12"/>
  </p:sldIdLst>
  <p:sldSz cx="12192000" cy="6858000"/>
  <p:notesSz cx="6858000" cy="9144000"/>
  <p:custDataLst>
    <p:tags r:id="rId1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7E3"/>
    <a:srgbClr val="CCFFFF"/>
    <a:srgbClr val="006600"/>
    <a:srgbClr val="0000CC"/>
    <a:srgbClr val="FF0000"/>
    <a:srgbClr val="FF00FF"/>
    <a:srgbClr val="000066"/>
    <a:srgbClr val="FF99FF"/>
    <a:srgbClr val="00B7D7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211" autoAdjust="0"/>
    <p:restoredTop sz="94660"/>
  </p:normalViewPr>
  <p:slideViewPr>
    <p:cSldViewPr snapToGrid="0">
      <p:cViewPr>
        <p:scale>
          <a:sx n="70" d="100"/>
          <a:sy n="70" d="100"/>
        </p:scale>
        <p:origin x="-366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579680" y="156646"/>
            <a:ext cx="6332054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Joy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omlarini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to‘g‘ri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belgilang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73206" y="940577"/>
            <a:ext cx="4462817" cy="696035"/>
          </a:xfrm>
          <a:prstGeom prst="roundRect">
            <a:avLst/>
          </a:prstGeom>
          <a:solidFill>
            <a:srgbClr val="FF99FF"/>
          </a:solidFill>
          <a:ln w="38100"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59809" y="1636612"/>
            <a:ext cx="4885898" cy="696035"/>
          </a:xfrm>
          <a:prstGeom prst="roundRect">
            <a:avLst/>
          </a:prstGeom>
          <a:ln w="38100"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73206" y="2345175"/>
            <a:ext cx="4462817" cy="696035"/>
          </a:xfrm>
          <a:prstGeom prst="roundRect">
            <a:avLst/>
          </a:prstGeom>
          <a:solidFill>
            <a:srgbClr val="FF99FF"/>
          </a:solidFill>
          <a:ln w="38100"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59809" y="3041210"/>
            <a:ext cx="4885898" cy="696035"/>
          </a:xfrm>
          <a:prstGeom prst="roundRect">
            <a:avLst/>
          </a:prstGeom>
          <a:ln w="38100"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69780" y="3721356"/>
            <a:ext cx="4466243" cy="696035"/>
          </a:xfrm>
          <a:prstGeom prst="roundRect">
            <a:avLst/>
          </a:prstGeom>
          <a:solidFill>
            <a:srgbClr val="FF99FF"/>
          </a:solidFill>
          <a:ln w="38100"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859809" y="4417391"/>
            <a:ext cx="4885898" cy="696035"/>
          </a:xfrm>
          <a:prstGeom prst="roundRect">
            <a:avLst/>
          </a:prstGeom>
          <a:ln w="38100"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73208" y="5113426"/>
            <a:ext cx="4462816" cy="696035"/>
          </a:xfrm>
          <a:prstGeom prst="roundRect">
            <a:avLst/>
          </a:prstGeom>
          <a:solidFill>
            <a:srgbClr val="FF99FF"/>
          </a:solidFill>
          <a:ln w="38100"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859808" y="5809461"/>
            <a:ext cx="4885899" cy="696035"/>
          </a:xfrm>
          <a:prstGeom prst="roundRect">
            <a:avLst/>
          </a:prstGeom>
          <a:ln w="38100"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559553" y="932632"/>
            <a:ext cx="190386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Bekat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928043" y="1622964"/>
            <a:ext cx="288650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Dorixona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69781" y="2358823"/>
            <a:ext cx="419328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Bolalar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bog‘chasi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015058" y="3066061"/>
            <a:ext cx="391178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Sartaroshxona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03060" y="3733336"/>
            <a:ext cx="578409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5.Oziq-ovqat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do‘koni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869193" y="4442242"/>
            <a:ext cx="578409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6.O‘yinchoqlar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do‘koni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03060" y="5122589"/>
            <a:ext cx="454213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7.To‘rt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qavatli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uylar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914388" y="5809461"/>
            <a:ext cx="454213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8.Sport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maydoni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6796580" y="907779"/>
            <a:ext cx="4899540" cy="696035"/>
          </a:xfrm>
          <a:prstGeom prst="roundRect">
            <a:avLst/>
          </a:prstGeom>
          <a:solidFill>
            <a:srgbClr val="CCFFFF"/>
          </a:solidFill>
          <a:ln w="38100"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6782927" y="899834"/>
            <a:ext cx="190386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Bekat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6776943" y="1621700"/>
            <a:ext cx="4919177" cy="696035"/>
          </a:xfrm>
          <a:prstGeom prst="roundRect">
            <a:avLst/>
          </a:prstGeom>
          <a:solidFill>
            <a:srgbClr val="CCFFFF"/>
          </a:solidFill>
          <a:ln w="38100"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6810223" y="1633680"/>
            <a:ext cx="578409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.Oziq-ovqat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do‘koni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6810223" y="2358823"/>
            <a:ext cx="4885898" cy="696035"/>
          </a:xfrm>
          <a:prstGeom prst="roundRect">
            <a:avLst/>
          </a:prstGeom>
          <a:solidFill>
            <a:srgbClr val="CCFFFF"/>
          </a:solidFill>
          <a:ln w="38100"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6878457" y="2345175"/>
            <a:ext cx="288650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Dorixona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6810223" y="3082354"/>
            <a:ext cx="4885898" cy="696035"/>
          </a:xfrm>
          <a:prstGeom prst="roundRect">
            <a:avLst/>
          </a:prstGeom>
          <a:solidFill>
            <a:srgbClr val="CCFFFF"/>
          </a:solidFill>
          <a:ln w="38100"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6842640" y="3107205"/>
            <a:ext cx="391178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Sartaroshxona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6810223" y="3817291"/>
            <a:ext cx="4885898" cy="696035"/>
          </a:xfrm>
          <a:prstGeom prst="roundRect">
            <a:avLst/>
          </a:prstGeom>
          <a:solidFill>
            <a:srgbClr val="CCFFFF"/>
          </a:solidFill>
          <a:ln w="38100"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6819607" y="3842142"/>
            <a:ext cx="578409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.O‘yinchoqlar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do‘koni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6827290" y="4513326"/>
            <a:ext cx="4868831" cy="696035"/>
          </a:xfrm>
          <a:prstGeom prst="roundRect">
            <a:avLst/>
          </a:prstGeom>
          <a:solidFill>
            <a:srgbClr val="CCFFFF"/>
          </a:solidFill>
          <a:ln w="38100"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6823865" y="4526974"/>
            <a:ext cx="419328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Bolalar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bog‘chasi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6823869" y="5209361"/>
            <a:ext cx="4872251" cy="696035"/>
          </a:xfrm>
          <a:prstGeom prst="roundRect">
            <a:avLst/>
          </a:prstGeom>
          <a:solidFill>
            <a:srgbClr val="CCFFFF"/>
          </a:solidFill>
          <a:ln w="38100"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6853722" y="5218524"/>
            <a:ext cx="454213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7.To‘rt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qavatli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uylar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6817873" y="5905396"/>
            <a:ext cx="4885899" cy="696035"/>
          </a:xfrm>
          <a:prstGeom prst="roundRect">
            <a:avLst/>
          </a:prstGeom>
          <a:solidFill>
            <a:srgbClr val="CCFFFF"/>
          </a:solidFill>
          <a:ln w="38100"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6872453" y="5905396"/>
            <a:ext cx="454213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8.Sport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maydoni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 стрелкой 4"/>
          <p:cNvCxnSpPr>
            <a:endCxn id="28" idx="1"/>
          </p:cNvCxnSpPr>
          <p:nvPr/>
        </p:nvCxnSpPr>
        <p:spPr>
          <a:xfrm>
            <a:off x="5036024" y="1255797"/>
            <a:ext cx="1760556" cy="0"/>
          </a:xfrm>
          <a:prstGeom prst="straightConnector1">
            <a:avLst/>
          </a:prstGeom>
          <a:ln w="571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>
            <a:off x="5049667" y="5461646"/>
            <a:ext cx="1760556" cy="0"/>
          </a:xfrm>
          <a:prstGeom prst="straightConnector1">
            <a:avLst/>
          </a:prstGeom>
          <a:ln w="571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>
            <a:off x="5745707" y="6217455"/>
            <a:ext cx="1132750" cy="0"/>
          </a:xfrm>
          <a:prstGeom prst="straightConnector1">
            <a:avLst/>
          </a:prstGeom>
          <a:ln w="571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>
            <a:off x="5685111" y="3389227"/>
            <a:ext cx="1132750" cy="0"/>
          </a:xfrm>
          <a:prstGeom prst="straightConnector1">
            <a:avLst/>
          </a:prstGeom>
          <a:ln w="571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>
            <a:off x="5023182" y="2642767"/>
            <a:ext cx="1724144" cy="2181138"/>
          </a:xfrm>
          <a:prstGeom prst="straightConnector1">
            <a:avLst/>
          </a:prstGeom>
          <a:ln w="57150">
            <a:solidFill>
              <a:srgbClr val="0066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>
            <a:endCxn id="34" idx="1"/>
          </p:cNvCxnSpPr>
          <p:nvPr/>
        </p:nvCxnSpPr>
        <p:spPr>
          <a:xfrm>
            <a:off x="5760166" y="1900937"/>
            <a:ext cx="1050057" cy="805904"/>
          </a:xfrm>
          <a:prstGeom prst="straightConnector1">
            <a:avLst/>
          </a:prstGeom>
          <a:ln w="57150">
            <a:solidFill>
              <a:srgbClr val="0066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>
            <a:endCxn id="32" idx="1"/>
          </p:cNvCxnSpPr>
          <p:nvPr/>
        </p:nvCxnSpPr>
        <p:spPr>
          <a:xfrm flipV="1">
            <a:off x="5010345" y="1969718"/>
            <a:ext cx="1766598" cy="2102557"/>
          </a:xfrm>
          <a:prstGeom prst="straightConnector1">
            <a:avLst/>
          </a:prstGeom>
          <a:ln w="57150">
            <a:solidFill>
              <a:srgbClr val="0066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>
            <a:endCxn id="39" idx="1"/>
          </p:cNvCxnSpPr>
          <p:nvPr/>
        </p:nvCxnSpPr>
        <p:spPr>
          <a:xfrm flipV="1">
            <a:off x="5726457" y="4165308"/>
            <a:ext cx="1093150" cy="520313"/>
          </a:xfrm>
          <a:prstGeom prst="straightConnector1">
            <a:avLst/>
          </a:prstGeom>
          <a:ln w="57150">
            <a:solidFill>
              <a:srgbClr val="0066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6393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06345" y="5216303"/>
            <a:ext cx="298304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4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endParaRPr lang="en-US" sz="44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65183" y="438540"/>
            <a:ext cx="96954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Mening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mahallam</a:t>
            </a: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93" t="11675" r="11261" b="8955"/>
          <a:stretch/>
        </p:blipFill>
        <p:spPr bwMode="auto">
          <a:xfrm>
            <a:off x="3562066" y="1293240"/>
            <a:ext cx="4301319" cy="5125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42" t="26680" r="75140" b="61193"/>
          <a:stretch/>
        </p:blipFill>
        <p:spPr bwMode="auto">
          <a:xfrm>
            <a:off x="259307" y="284777"/>
            <a:ext cx="1187355" cy="11873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30" t="12009" r="16401" b="23393"/>
          <a:stretch/>
        </p:blipFill>
        <p:spPr bwMode="auto">
          <a:xfrm>
            <a:off x="7161663" y="1733743"/>
            <a:ext cx="4237630" cy="47254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7161663" y="642523"/>
            <a:ext cx="3770193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807E3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en-US" sz="3600" b="1" dirty="0" smtClean="0">
                <a:solidFill>
                  <a:srgbClr val="000066"/>
                </a:solidFill>
              </a:rPr>
              <a:t>Mahalla – </a:t>
            </a:r>
            <a:r>
              <a:rPr lang="en-US" sz="3600" b="1" dirty="0" err="1" smtClean="0">
                <a:solidFill>
                  <a:srgbClr val="000066"/>
                </a:solidFill>
              </a:rPr>
              <a:t>ota-ona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61360" y="313358"/>
            <a:ext cx="4998493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dirty="0">
                <a:solidFill>
                  <a:srgbClr val="000066"/>
                </a:solidFill>
              </a:rPr>
              <a:t>Mahalla – </a:t>
            </a:r>
            <a:r>
              <a:rPr lang="en-US" sz="3200" dirty="0" err="1">
                <a:solidFill>
                  <a:srgbClr val="000066"/>
                </a:solidFill>
              </a:rPr>
              <a:t>ota-ona</a:t>
            </a:r>
            <a:r>
              <a:rPr lang="en-US" sz="3200" dirty="0">
                <a:solidFill>
                  <a:srgbClr val="000066"/>
                </a:solidFill>
              </a:rPr>
              <a:t>,</a:t>
            </a:r>
          </a:p>
          <a:p>
            <a:r>
              <a:rPr lang="en-US" sz="3200" dirty="0" err="1">
                <a:solidFill>
                  <a:srgbClr val="000066"/>
                </a:solidFill>
              </a:rPr>
              <a:t>Har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qo‘shni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qilar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6600"/>
                </a:solidFill>
              </a:rPr>
              <a:t>ta’na</a:t>
            </a:r>
            <a:r>
              <a:rPr lang="en-US" sz="3200" dirty="0">
                <a:solidFill>
                  <a:srgbClr val="000066"/>
                </a:solidFill>
              </a:rPr>
              <a:t>.</a:t>
            </a:r>
          </a:p>
          <a:p>
            <a:r>
              <a:rPr lang="en-US" sz="3200" dirty="0" err="1">
                <a:solidFill>
                  <a:srgbClr val="000066"/>
                </a:solidFill>
              </a:rPr>
              <a:t>Bittasi</a:t>
            </a:r>
            <a:r>
              <a:rPr lang="en-US" sz="3200" dirty="0">
                <a:solidFill>
                  <a:srgbClr val="000066"/>
                </a:solidFill>
              </a:rPr>
              <a:t> der: – </a:t>
            </a:r>
            <a:r>
              <a:rPr lang="en-US" sz="3200" dirty="0" err="1">
                <a:solidFill>
                  <a:srgbClr val="000066"/>
                </a:solidFill>
              </a:rPr>
              <a:t>Yurma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kir</a:t>
            </a:r>
            <a:r>
              <a:rPr lang="en-US" sz="3200" dirty="0">
                <a:solidFill>
                  <a:srgbClr val="000066"/>
                </a:solidFill>
              </a:rPr>
              <a:t>,</a:t>
            </a:r>
          </a:p>
          <a:p>
            <a:r>
              <a:rPr lang="en-US" sz="3200" dirty="0" err="1">
                <a:solidFill>
                  <a:srgbClr val="000066"/>
                </a:solidFill>
              </a:rPr>
              <a:t>Bittasi</a:t>
            </a:r>
            <a:r>
              <a:rPr lang="en-US" sz="3200" dirty="0">
                <a:solidFill>
                  <a:srgbClr val="000066"/>
                </a:solidFill>
              </a:rPr>
              <a:t> der: – </a:t>
            </a:r>
            <a:r>
              <a:rPr lang="en-US" sz="3200" dirty="0" err="1">
                <a:solidFill>
                  <a:srgbClr val="000066"/>
                </a:solidFill>
              </a:rPr>
              <a:t>Uyga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kir</a:t>
            </a:r>
            <a:r>
              <a:rPr lang="en-US" sz="3200" dirty="0" smtClean="0">
                <a:solidFill>
                  <a:srgbClr val="000066"/>
                </a:solidFill>
              </a:rPr>
              <a:t>.</a:t>
            </a:r>
            <a:endParaRPr lang="en-US" sz="3200" dirty="0">
              <a:solidFill>
                <a:srgbClr val="000066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312458" y="4482614"/>
            <a:ext cx="4998493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dirty="0" smtClean="0">
                <a:solidFill>
                  <a:srgbClr val="000066"/>
                </a:solidFill>
              </a:rPr>
              <a:t>Ota-</a:t>
            </a:r>
            <a:r>
              <a:rPr lang="en-US" sz="3200" dirty="0" err="1" smtClean="0">
                <a:solidFill>
                  <a:srgbClr val="000066"/>
                </a:solidFill>
              </a:rPr>
              <a:t>onam</a:t>
            </a:r>
            <a:r>
              <a:rPr lang="en-US" sz="3200" dirty="0" smtClean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singari</a:t>
            </a:r>
            <a:endParaRPr lang="en-US" sz="3200" dirty="0">
              <a:solidFill>
                <a:srgbClr val="000066"/>
              </a:solidFill>
            </a:endParaRPr>
          </a:p>
          <a:p>
            <a:r>
              <a:rPr lang="en-US" sz="3200" dirty="0">
                <a:solidFill>
                  <a:srgbClr val="000066"/>
                </a:solidFill>
              </a:rPr>
              <a:t>Shu </a:t>
            </a:r>
            <a:r>
              <a:rPr lang="en-US" sz="3200" dirty="0" err="1">
                <a:solidFill>
                  <a:srgbClr val="000066"/>
                </a:solidFill>
              </a:rPr>
              <a:t>qo‘shnilarning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bari</a:t>
            </a:r>
            <a:endParaRPr lang="en-US" sz="3200" dirty="0">
              <a:solidFill>
                <a:srgbClr val="000066"/>
              </a:solidFill>
            </a:endParaRPr>
          </a:p>
          <a:p>
            <a:r>
              <a:rPr lang="en-US" sz="3200" dirty="0" err="1">
                <a:solidFill>
                  <a:srgbClr val="000066"/>
                </a:solidFill>
              </a:rPr>
              <a:t>Mendan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olmoqda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xabar</a:t>
            </a:r>
            <a:endParaRPr lang="en-US" sz="3200" dirty="0">
              <a:solidFill>
                <a:srgbClr val="000066"/>
              </a:solidFill>
            </a:endParaRPr>
          </a:p>
          <a:p>
            <a:r>
              <a:rPr lang="en-US" sz="3200" dirty="0" err="1">
                <a:solidFill>
                  <a:srgbClr val="000066"/>
                </a:solidFill>
              </a:rPr>
              <a:t>Ba’zan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kirib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6600"/>
                </a:solidFill>
              </a:rPr>
              <a:t>barobar</a:t>
            </a:r>
            <a:r>
              <a:rPr lang="en-US" sz="3200" dirty="0">
                <a:solidFill>
                  <a:srgbClr val="000066"/>
                </a:solidFill>
              </a:rPr>
              <a:t>.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334063" y="2415651"/>
            <a:ext cx="4998493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dirty="0" err="1" smtClean="0">
                <a:solidFill>
                  <a:srgbClr val="000066"/>
                </a:solidFill>
              </a:rPr>
              <a:t>Yurardim</a:t>
            </a:r>
            <a:r>
              <a:rPr lang="en-US" sz="3200" dirty="0" smtClean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6600"/>
                </a:solidFill>
              </a:rPr>
              <a:t>dilim</a:t>
            </a:r>
            <a:r>
              <a:rPr lang="en-US" sz="3200" b="1" dirty="0">
                <a:solidFill>
                  <a:srgbClr val="006600"/>
                </a:solidFill>
              </a:rPr>
              <a:t> </a:t>
            </a:r>
            <a:r>
              <a:rPr lang="en-US" sz="3200" b="1" dirty="0" err="1">
                <a:solidFill>
                  <a:srgbClr val="006600"/>
                </a:solidFill>
              </a:rPr>
              <a:t>vayron</a:t>
            </a:r>
            <a:r>
              <a:rPr lang="en-US" sz="3200" dirty="0">
                <a:solidFill>
                  <a:srgbClr val="000066"/>
                </a:solidFill>
              </a:rPr>
              <a:t>,</a:t>
            </a:r>
          </a:p>
          <a:p>
            <a:r>
              <a:rPr lang="en-US" sz="3200" dirty="0" err="1">
                <a:solidFill>
                  <a:srgbClr val="000066"/>
                </a:solidFill>
              </a:rPr>
              <a:t>Endi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bir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holga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hayron</a:t>
            </a:r>
            <a:endParaRPr lang="en-US" sz="3200" dirty="0">
              <a:solidFill>
                <a:srgbClr val="000066"/>
              </a:solidFill>
            </a:endParaRPr>
          </a:p>
          <a:p>
            <a:r>
              <a:rPr lang="en-US" sz="3200" dirty="0" err="1">
                <a:solidFill>
                  <a:srgbClr val="000066"/>
                </a:solidFill>
              </a:rPr>
              <a:t>Bo‘lib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turibman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shu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tob</a:t>
            </a:r>
            <a:r>
              <a:rPr lang="en-US" sz="3200" dirty="0">
                <a:solidFill>
                  <a:srgbClr val="000066"/>
                </a:solidFill>
              </a:rPr>
              <a:t>,</a:t>
            </a:r>
          </a:p>
          <a:p>
            <a:r>
              <a:rPr lang="en-US" sz="3200" dirty="0" err="1">
                <a:solidFill>
                  <a:srgbClr val="000066"/>
                </a:solidFill>
              </a:rPr>
              <a:t>Uch</a:t>
            </a:r>
            <a:r>
              <a:rPr lang="en-US" sz="3200" dirty="0">
                <a:solidFill>
                  <a:srgbClr val="000066"/>
                </a:solidFill>
              </a:rPr>
              <a:t> kun </a:t>
            </a:r>
            <a:r>
              <a:rPr lang="en-US" sz="3200" dirty="0" err="1">
                <a:solidFill>
                  <a:srgbClr val="000066"/>
                </a:solidFill>
              </a:rPr>
              <a:t>yotibman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betob</a:t>
            </a:r>
            <a:r>
              <a:rPr lang="en-US" sz="3200" dirty="0" smtClean="0">
                <a:solidFill>
                  <a:srgbClr val="000066"/>
                </a:solidFill>
              </a:rPr>
              <a:t>.</a:t>
            </a:r>
            <a:endParaRPr lang="en-US" sz="3200" dirty="0">
              <a:solidFill>
                <a:srgbClr val="000066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102693" y="1210523"/>
            <a:ext cx="282916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800" b="1" i="1" dirty="0" err="1" smtClean="0">
                <a:solidFill>
                  <a:srgbClr val="000066"/>
                </a:solidFill>
              </a:rPr>
              <a:t>Kavsar</a:t>
            </a:r>
            <a:r>
              <a:rPr lang="en-US" sz="2800" b="1" i="1" dirty="0" smtClean="0">
                <a:solidFill>
                  <a:srgbClr val="000066"/>
                </a:solidFill>
              </a:rPr>
              <a:t> </a:t>
            </a:r>
            <a:r>
              <a:rPr lang="en-US" sz="2800" b="1" i="1" dirty="0" err="1" smtClean="0">
                <a:solidFill>
                  <a:srgbClr val="000066"/>
                </a:solidFill>
              </a:rPr>
              <a:t>Turdiyeva</a:t>
            </a:r>
            <a:endParaRPr lang="en-US" sz="2800" b="1" i="1" dirty="0">
              <a:solidFill>
                <a:srgbClr val="000066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258104" y="878455"/>
            <a:ext cx="1296537" cy="41039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961567" y="2489855"/>
            <a:ext cx="2265526" cy="41039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357355" y="6014756"/>
            <a:ext cx="1869738" cy="41039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6319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42" t="26680" r="75140" b="61193"/>
          <a:stretch/>
        </p:blipFill>
        <p:spPr bwMode="auto">
          <a:xfrm>
            <a:off x="259307" y="284777"/>
            <a:ext cx="1187355" cy="11873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96872" y="381884"/>
            <a:ext cx="485926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000066"/>
                </a:solidFill>
              </a:rPr>
              <a:t>Biri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keltirib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meva</a:t>
            </a:r>
            <a:r>
              <a:rPr lang="en-US" sz="3200" dirty="0">
                <a:solidFill>
                  <a:srgbClr val="000066"/>
                </a:solidFill>
              </a:rPr>
              <a:t>,</a:t>
            </a:r>
          </a:p>
          <a:p>
            <a:r>
              <a:rPr lang="en-US" sz="3200" dirty="0" err="1">
                <a:solidFill>
                  <a:srgbClr val="000066"/>
                </a:solidFill>
              </a:rPr>
              <a:t>Deydi</a:t>
            </a:r>
            <a:r>
              <a:rPr lang="en-US" sz="3200" dirty="0">
                <a:solidFill>
                  <a:srgbClr val="000066"/>
                </a:solidFill>
              </a:rPr>
              <a:t>: – </a:t>
            </a:r>
            <a:r>
              <a:rPr lang="en-US" sz="3200" dirty="0" err="1">
                <a:solidFill>
                  <a:srgbClr val="000066"/>
                </a:solidFill>
              </a:rPr>
              <a:t>Yemayman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dema</a:t>
            </a:r>
            <a:r>
              <a:rPr lang="en-US" sz="3200" dirty="0">
                <a:solidFill>
                  <a:srgbClr val="000066"/>
                </a:solidFill>
              </a:rPr>
              <a:t>!</a:t>
            </a:r>
          </a:p>
          <a:p>
            <a:r>
              <a:rPr lang="en-US" sz="3200" dirty="0" err="1">
                <a:solidFill>
                  <a:srgbClr val="000066"/>
                </a:solidFill>
              </a:rPr>
              <a:t>Biri</a:t>
            </a:r>
            <a:r>
              <a:rPr lang="en-US" sz="3200" dirty="0">
                <a:solidFill>
                  <a:srgbClr val="000066"/>
                </a:solidFill>
              </a:rPr>
              <a:t> der: – Ranging </a:t>
            </a:r>
            <a:r>
              <a:rPr lang="en-US" sz="3200" b="1" dirty="0" err="1">
                <a:solidFill>
                  <a:srgbClr val="006600"/>
                </a:solidFill>
              </a:rPr>
              <a:t>somon</a:t>
            </a:r>
            <a:r>
              <a:rPr lang="en-US" sz="3200" dirty="0">
                <a:solidFill>
                  <a:srgbClr val="000066"/>
                </a:solidFill>
              </a:rPr>
              <a:t>,</a:t>
            </a:r>
          </a:p>
          <a:p>
            <a:r>
              <a:rPr lang="en-US" sz="3200" dirty="0" err="1">
                <a:solidFill>
                  <a:srgbClr val="000066"/>
                </a:solidFill>
              </a:rPr>
              <a:t>Yeb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olgin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6600"/>
                </a:solidFill>
              </a:rPr>
              <a:t>tansiq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taom</a:t>
            </a:r>
            <a:r>
              <a:rPr lang="en-US" sz="3200" dirty="0" smtClean="0">
                <a:solidFill>
                  <a:srgbClr val="000066"/>
                </a:solidFill>
              </a:rPr>
              <a:t>.</a:t>
            </a:r>
            <a:endParaRPr lang="en-US" sz="3200" dirty="0">
              <a:solidFill>
                <a:srgbClr val="000066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18591" y="4514069"/>
            <a:ext cx="437704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 smtClean="0">
                <a:solidFill>
                  <a:srgbClr val="000066"/>
                </a:solidFill>
              </a:rPr>
              <a:t>Qo‘shnilar</a:t>
            </a:r>
            <a:r>
              <a:rPr lang="en-US" sz="3200" dirty="0" smtClean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borligi</a:t>
            </a:r>
            <a:r>
              <a:rPr lang="en-US" sz="3200" dirty="0">
                <a:solidFill>
                  <a:srgbClr val="000066"/>
                </a:solidFill>
              </a:rPr>
              <a:t>, </a:t>
            </a:r>
            <a:r>
              <a:rPr lang="en-US" sz="3200" dirty="0" err="1">
                <a:solidFill>
                  <a:srgbClr val="000066"/>
                </a:solidFill>
              </a:rPr>
              <a:t>rost</a:t>
            </a:r>
            <a:r>
              <a:rPr lang="en-US" sz="3200" dirty="0">
                <a:solidFill>
                  <a:srgbClr val="000066"/>
                </a:solidFill>
              </a:rPr>
              <a:t>,</a:t>
            </a:r>
          </a:p>
          <a:p>
            <a:r>
              <a:rPr lang="en-US" sz="3200" dirty="0" err="1">
                <a:solidFill>
                  <a:srgbClr val="000066"/>
                </a:solidFill>
              </a:rPr>
              <a:t>Ekan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juda</a:t>
            </a:r>
            <a:r>
              <a:rPr lang="en-US" sz="3200" dirty="0">
                <a:solidFill>
                  <a:srgbClr val="000066"/>
                </a:solidFill>
              </a:rPr>
              <a:t>, </a:t>
            </a:r>
            <a:r>
              <a:rPr lang="en-US" sz="3200" dirty="0" err="1">
                <a:solidFill>
                  <a:srgbClr val="000066"/>
                </a:solidFill>
              </a:rPr>
              <a:t>juda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6600"/>
                </a:solidFill>
              </a:rPr>
              <a:t>soz</a:t>
            </a:r>
            <a:r>
              <a:rPr lang="en-US" sz="3200" dirty="0">
                <a:solidFill>
                  <a:srgbClr val="000066"/>
                </a:solidFill>
              </a:rPr>
              <a:t>.</a:t>
            </a:r>
          </a:p>
          <a:p>
            <a:r>
              <a:rPr lang="en-US" sz="3200" dirty="0" err="1">
                <a:solidFill>
                  <a:srgbClr val="000066"/>
                </a:solidFill>
              </a:rPr>
              <a:t>To‘g‘ri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so‘z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deyman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yana</a:t>
            </a:r>
            <a:r>
              <a:rPr lang="en-US" sz="3200" dirty="0">
                <a:solidFill>
                  <a:srgbClr val="000066"/>
                </a:solidFill>
              </a:rPr>
              <a:t>:</a:t>
            </a:r>
          </a:p>
          <a:p>
            <a:r>
              <a:rPr lang="en-US" sz="3200" dirty="0" err="1">
                <a:solidFill>
                  <a:srgbClr val="000066"/>
                </a:solidFill>
              </a:rPr>
              <a:t>Mahallang</a:t>
            </a:r>
            <a:r>
              <a:rPr lang="en-US" sz="3200" dirty="0">
                <a:solidFill>
                  <a:srgbClr val="000066"/>
                </a:solidFill>
              </a:rPr>
              <a:t> – </a:t>
            </a:r>
            <a:r>
              <a:rPr lang="en-US" sz="3200" dirty="0" err="1">
                <a:solidFill>
                  <a:srgbClr val="000066"/>
                </a:solidFill>
              </a:rPr>
              <a:t>ota-ona</a:t>
            </a:r>
            <a:r>
              <a:rPr lang="en-US" sz="3200" dirty="0">
                <a:solidFill>
                  <a:srgbClr val="000066"/>
                </a:solidFill>
              </a:rPr>
              <a:t>.</a:t>
            </a:r>
            <a:endParaRPr lang="ru-RU" sz="3200" dirty="0">
              <a:solidFill>
                <a:srgbClr val="000066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688427" y="2457629"/>
            <a:ext cx="473965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 smtClean="0">
                <a:solidFill>
                  <a:srgbClr val="000066"/>
                </a:solidFill>
              </a:rPr>
              <a:t>Biri</a:t>
            </a:r>
            <a:r>
              <a:rPr lang="en-US" sz="3200" dirty="0" smtClean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berib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o‘yinchoq</a:t>
            </a:r>
            <a:r>
              <a:rPr lang="en-US" sz="3200" dirty="0">
                <a:solidFill>
                  <a:srgbClr val="000066"/>
                </a:solidFill>
              </a:rPr>
              <a:t>,</a:t>
            </a:r>
          </a:p>
          <a:p>
            <a:r>
              <a:rPr lang="en-US" sz="3200" dirty="0" err="1">
                <a:solidFill>
                  <a:srgbClr val="000066"/>
                </a:solidFill>
              </a:rPr>
              <a:t>Mening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vaqtim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qilar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6600"/>
                </a:solidFill>
              </a:rPr>
              <a:t>chog</a:t>
            </a:r>
            <a:r>
              <a:rPr lang="en-US" sz="3200" b="1" dirty="0">
                <a:solidFill>
                  <a:srgbClr val="006600"/>
                </a:solidFill>
              </a:rPr>
              <a:t>‘</a:t>
            </a:r>
            <a:r>
              <a:rPr lang="en-US" sz="3200" dirty="0">
                <a:solidFill>
                  <a:srgbClr val="000066"/>
                </a:solidFill>
              </a:rPr>
              <a:t>.</a:t>
            </a:r>
          </a:p>
          <a:p>
            <a:r>
              <a:rPr lang="en-US" sz="3200" dirty="0" err="1">
                <a:solidFill>
                  <a:srgbClr val="000066"/>
                </a:solidFill>
              </a:rPr>
              <a:t>Biri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keltirib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dori</a:t>
            </a:r>
            <a:r>
              <a:rPr lang="en-US" sz="3200" dirty="0">
                <a:solidFill>
                  <a:srgbClr val="000066"/>
                </a:solidFill>
              </a:rPr>
              <a:t>,</a:t>
            </a:r>
          </a:p>
          <a:p>
            <a:r>
              <a:rPr lang="en-US" sz="3200" dirty="0">
                <a:solidFill>
                  <a:srgbClr val="000066"/>
                </a:solidFill>
              </a:rPr>
              <a:t>Der: “</a:t>
            </a:r>
            <a:r>
              <a:rPr lang="en-US" sz="3200" dirty="0" err="1">
                <a:solidFill>
                  <a:srgbClr val="000066"/>
                </a:solidFill>
              </a:rPr>
              <a:t>Yaxshimi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ahvoli</a:t>
            </a:r>
            <a:r>
              <a:rPr lang="en-US" sz="3200" dirty="0" smtClean="0">
                <a:solidFill>
                  <a:srgbClr val="000066"/>
                </a:solidFill>
              </a:rPr>
              <a:t>?”</a:t>
            </a:r>
            <a:endParaRPr lang="en-US" sz="3200" dirty="0">
              <a:solidFill>
                <a:srgbClr val="000066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85" t="24627" r="53148" b="13433"/>
          <a:stretch/>
        </p:blipFill>
        <p:spPr bwMode="auto">
          <a:xfrm>
            <a:off x="6919417" y="1103777"/>
            <a:ext cx="4185312" cy="45310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4817662" y="1472133"/>
            <a:ext cx="1278338" cy="41039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316404" y="1936265"/>
            <a:ext cx="1134344" cy="41039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186147" y="3080740"/>
            <a:ext cx="1134344" cy="41039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385816" y="5134721"/>
            <a:ext cx="895868" cy="41039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9263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42748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97" t="56984" r="60603" b="34178"/>
          <a:stretch/>
        </p:blipFill>
        <p:spPr bwMode="auto">
          <a:xfrm>
            <a:off x="7681639" y="5887187"/>
            <a:ext cx="3488614" cy="798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0" y="4072"/>
            <a:ext cx="1885986" cy="145339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1787857" y="227832"/>
            <a:ext cx="981274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She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rdagi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ajratilgan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izohi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moslab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ko‘chiring</a:t>
            </a:r>
            <a:endParaRPr lang="ru-RU" sz="36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08361" y="1496401"/>
            <a:ext cx="12105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ta’na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44241" y="2238659"/>
            <a:ext cx="27026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dilim</a:t>
            </a:r>
            <a:r>
              <a:rPr lang="en-US" sz="36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vayron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70546" y="2961775"/>
            <a:ext cx="179215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barobar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99038" y="3595448"/>
            <a:ext cx="1489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somon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92836" y="4380196"/>
            <a:ext cx="139012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tansiq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08361" y="5101664"/>
            <a:ext cx="12618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chog</a:t>
            </a:r>
            <a:r>
              <a:rPr lang="en-US" sz="36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‘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99437" y="5720699"/>
            <a:ext cx="7954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soz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17" t="54964" r="23166" b="34178"/>
          <a:stretch/>
        </p:blipFill>
        <p:spPr bwMode="auto">
          <a:xfrm>
            <a:off x="5818542" y="1720306"/>
            <a:ext cx="5404515" cy="981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44" t="46616" r="49960" b="44475"/>
          <a:stretch/>
        </p:blipFill>
        <p:spPr bwMode="auto">
          <a:xfrm>
            <a:off x="6669494" y="3567162"/>
            <a:ext cx="4500759" cy="805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86" t="65822" r="13924" b="23321"/>
          <a:stretch/>
        </p:blipFill>
        <p:spPr bwMode="auto">
          <a:xfrm>
            <a:off x="6737891" y="2632861"/>
            <a:ext cx="4532007" cy="981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75" t="35447" r="13924" b="55205"/>
          <a:stretch/>
        </p:blipFill>
        <p:spPr bwMode="auto">
          <a:xfrm>
            <a:off x="7903354" y="5056333"/>
            <a:ext cx="3311952" cy="844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09" t="66371" r="47375" b="23321"/>
          <a:stretch/>
        </p:blipFill>
        <p:spPr bwMode="auto">
          <a:xfrm>
            <a:off x="7778666" y="4295386"/>
            <a:ext cx="3491232" cy="9316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6" name="Прямая со стрелкой 25"/>
          <p:cNvCxnSpPr>
            <a:endCxn id="24" idx="1"/>
          </p:cNvCxnSpPr>
          <p:nvPr/>
        </p:nvCxnSpPr>
        <p:spPr>
          <a:xfrm>
            <a:off x="3234519" y="2561824"/>
            <a:ext cx="3503372" cy="561703"/>
          </a:xfrm>
          <a:prstGeom prst="straightConnector1">
            <a:avLst/>
          </a:prstGeom>
          <a:ln w="38100">
            <a:solidFill>
              <a:srgbClr val="FF00FF"/>
            </a:solidFill>
            <a:prstDash val="solid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endCxn id="21" idx="1"/>
          </p:cNvCxnSpPr>
          <p:nvPr/>
        </p:nvCxnSpPr>
        <p:spPr>
          <a:xfrm>
            <a:off x="2292823" y="3312369"/>
            <a:ext cx="4376671" cy="657402"/>
          </a:xfrm>
          <a:prstGeom prst="straightConnector1">
            <a:avLst/>
          </a:prstGeom>
          <a:ln w="38100">
            <a:solidFill>
              <a:srgbClr val="FF00FF"/>
            </a:solidFill>
            <a:prstDash val="solid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2024835" y="3994457"/>
            <a:ext cx="5878519" cy="2292125"/>
          </a:xfrm>
          <a:prstGeom prst="straightConnector1">
            <a:avLst/>
          </a:prstGeom>
          <a:ln w="38100">
            <a:solidFill>
              <a:srgbClr val="FF00FF"/>
            </a:solidFill>
            <a:prstDash val="solid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endCxn id="25" idx="1"/>
          </p:cNvCxnSpPr>
          <p:nvPr/>
        </p:nvCxnSpPr>
        <p:spPr>
          <a:xfrm flipV="1">
            <a:off x="1970245" y="2210972"/>
            <a:ext cx="3848297" cy="2580317"/>
          </a:xfrm>
          <a:prstGeom prst="straightConnector1">
            <a:avLst/>
          </a:prstGeom>
          <a:ln w="38100">
            <a:solidFill>
              <a:srgbClr val="FF00FF"/>
            </a:solidFill>
            <a:prstDash val="solid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1787857" y="5436526"/>
            <a:ext cx="6115497" cy="42256"/>
          </a:xfrm>
          <a:prstGeom prst="straightConnector1">
            <a:avLst/>
          </a:prstGeom>
          <a:ln w="38100">
            <a:solidFill>
              <a:srgbClr val="FF00FF"/>
            </a:solidFill>
            <a:prstDash val="solid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flipV="1">
            <a:off x="1457997" y="4703361"/>
            <a:ext cx="6223642" cy="1340504"/>
          </a:xfrm>
          <a:prstGeom prst="straightConnector1">
            <a:avLst/>
          </a:prstGeom>
          <a:ln w="38100">
            <a:solidFill>
              <a:srgbClr val="FF00FF"/>
            </a:solidFill>
            <a:prstDash val="solid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97" t="35447" r="40229" b="53919"/>
          <a:stretch/>
        </p:blipFill>
        <p:spPr bwMode="auto">
          <a:xfrm>
            <a:off x="4299601" y="917441"/>
            <a:ext cx="6764076" cy="961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8" name="Прямая со стрелкой 37"/>
          <p:cNvCxnSpPr/>
          <p:nvPr/>
        </p:nvCxnSpPr>
        <p:spPr>
          <a:xfrm flipV="1">
            <a:off x="1856097" y="1425318"/>
            <a:ext cx="2797790" cy="421544"/>
          </a:xfrm>
          <a:prstGeom prst="straightConnector1">
            <a:avLst/>
          </a:prstGeom>
          <a:ln w="38100">
            <a:solidFill>
              <a:srgbClr val="FF00FF"/>
            </a:solidFill>
            <a:prstDash val="solid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3436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71376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28" t="32050" r="48239" b="31367"/>
          <a:stretch/>
        </p:blipFill>
        <p:spPr bwMode="auto">
          <a:xfrm>
            <a:off x="231306" y="166033"/>
            <a:ext cx="1188568" cy="12710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297044" y="179681"/>
            <a:ext cx="8563464" cy="584829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610436" y="1950612"/>
            <a:ext cx="6305266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Audiomatnni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tinglang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Joy </a:t>
            </a:r>
            <a:r>
              <a:rPr lang="en-US" sz="4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nomlarini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to‘g‘ri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belgilang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432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579680" y="156646"/>
            <a:ext cx="6332054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Joy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nomlarini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to‘g‘ri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belgilang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73206" y="940577"/>
            <a:ext cx="4462817" cy="696035"/>
          </a:xfrm>
          <a:prstGeom prst="roundRect">
            <a:avLst/>
          </a:prstGeom>
          <a:solidFill>
            <a:srgbClr val="FF99FF"/>
          </a:solidFill>
          <a:ln w="38100"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59809" y="1636612"/>
            <a:ext cx="4885898" cy="696035"/>
          </a:xfrm>
          <a:prstGeom prst="roundRect">
            <a:avLst/>
          </a:prstGeom>
          <a:ln w="38100"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73206" y="2345175"/>
            <a:ext cx="4462817" cy="696035"/>
          </a:xfrm>
          <a:prstGeom prst="roundRect">
            <a:avLst/>
          </a:prstGeom>
          <a:solidFill>
            <a:srgbClr val="FF99FF"/>
          </a:solidFill>
          <a:ln w="38100"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59809" y="3041210"/>
            <a:ext cx="4885898" cy="696035"/>
          </a:xfrm>
          <a:prstGeom prst="roundRect">
            <a:avLst/>
          </a:prstGeom>
          <a:ln w="38100"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69780" y="3721356"/>
            <a:ext cx="4466243" cy="696035"/>
          </a:xfrm>
          <a:prstGeom prst="roundRect">
            <a:avLst/>
          </a:prstGeom>
          <a:solidFill>
            <a:srgbClr val="FF99FF"/>
          </a:solidFill>
          <a:ln w="38100"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859809" y="4417391"/>
            <a:ext cx="4885898" cy="696035"/>
          </a:xfrm>
          <a:prstGeom prst="roundRect">
            <a:avLst/>
          </a:prstGeom>
          <a:ln w="38100"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73208" y="5113426"/>
            <a:ext cx="4462816" cy="696035"/>
          </a:xfrm>
          <a:prstGeom prst="roundRect">
            <a:avLst/>
          </a:prstGeom>
          <a:solidFill>
            <a:srgbClr val="FF99FF"/>
          </a:solidFill>
          <a:ln w="38100"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859808" y="5809461"/>
            <a:ext cx="4885899" cy="696035"/>
          </a:xfrm>
          <a:prstGeom prst="roundRect">
            <a:avLst/>
          </a:prstGeom>
          <a:ln w="38100"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559553" y="932632"/>
            <a:ext cx="190386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Bekat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928043" y="1622964"/>
            <a:ext cx="288650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Dorixona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69781" y="2358823"/>
            <a:ext cx="457541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Bolalar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bog‘chasi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015058" y="3066061"/>
            <a:ext cx="391178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Sartaroshxona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03060" y="3733336"/>
            <a:ext cx="578409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5.Oziq-ovqat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do‘koni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869193" y="4442242"/>
            <a:ext cx="578409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6.O‘yinchoqlar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do‘koni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03060" y="5122589"/>
            <a:ext cx="454213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7.To‘rt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qavatli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uylar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914388" y="5809461"/>
            <a:ext cx="454213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8.Sport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maydoni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5827595" y="1683846"/>
            <a:ext cx="6017997" cy="39703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Eslab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qoling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algn="ctr"/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Mahalla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ko‘chalarga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atab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qo‘yilgan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nomlar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bosh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harf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yoziladi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3600" b="1" i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Masalan</a:t>
            </a:r>
            <a:r>
              <a:rPr lang="en-US" sz="3600" b="1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en-US" sz="3600" b="1" i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Chorbog</a:t>
            </a:r>
            <a:r>
              <a:rPr lang="en-US" sz="3600" b="1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‘ </a:t>
            </a:r>
            <a:r>
              <a:rPr lang="en-US" sz="3600" b="1" i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mahallasi</a:t>
            </a:r>
            <a:r>
              <a:rPr lang="en-US" sz="3600" b="1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i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7625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  <p:bldP spid="25" grpId="0"/>
      <p:bldP spid="26" grpId="0"/>
      <p:bldP spid="27" grpId="0"/>
      <p:bldP spid="29" grpId="0"/>
      <p:bldP spid="3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28" t="32050" r="48239" b="31367"/>
          <a:stretch/>
        </p:blipFill>
        <p:spPr bwMode="auto">
          <a:xfrm>
            <a:off x="231306" y="166033"/>
            <a:ext cx="1188568" cy="12710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64107" y="478993"/>
            <a:ext cx="11199597" cy="600164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z-Latn-UZ" sz="3200" b="1" dirty="0">
                <a:solidFill>
                  <a:srgbClr val="006600"/>
                </a:solidFill>
              </a:rPr>
              <a:t> 6-soat</a:t>
            </a:r>
            <a:endParaRPr lang="ru-RU" sz="3200" dirty="0">
              <a:solidFill>
                <a:srgbClr val="006600"/>
              </a:solidFill>
            </a:endParaRPr>
          </a:p>
          <a:p>
            <a:pPr algn="ctr"/>
            <a:r>
              <a:rPr lang="en-US" sz="3200" b="1" dirty="0" err="1">
                <a:solidFill>
                  <a:srgbClr val="006600"/>
                </a:solidFill>
              </a:rPr>
              <a:t>Audiomatnni</a:t>
            </a:r>
            <a:r>
              <a:rPr lang="en-US" sz="3200" b="1" dirty="0">
                <a:solidFill>
                  <a:srgbClr val="006600"/>
                </a:solidFill>
              </a:rPr>
              <a:t> </a:t>
            </a:r>
            <a:r>
              <a:rPr lang="en-US" sz="3200" b="1" dirty="0" err="1">
                <a:solidFill>
                  <a:srgbClr val="006600"/>
                </a:solidFill>
              </a:rPr>
              <a:t>tinglang</a:t>
            </a:r>
            <a:r>
              <a:rPr lang="en-US" sz="3200" b="1" dirty="0">
                <a:solidFill>
                  <a:srgbClr val="006600"/>
                </a:solidFill>
              </a:rPr>
              <a:t>. Joy </a:t>
            </a:r>
            <a:r>
              <a:rPr lang="en-US" sz="3200" b="1" dirty="0" err="1">
                <a:solidFill>
                  <a:srgbClr val="006600"/>
                </a:solidFill>
              </a:rPr>
              <a:t>nomlarini</a:t>
            </a:r>
            <a:r>
              <a:rPr lang="en-US" sz="3200" b="1" dirty="0">
                <a:solidFill>
                  <a:srgbClr val="006600"/>
                </a:solidFill>
              </a:rPr>
              <a:t> </a:t>
            </a:r>
            <a:r>
              <a:rPr lang="en-US" sz="3200" b="1" dirty="0" err="1">
                <a:solidFill>
                  <a:srgbClr val="006600"/>
                </a:solidFill>
              </a:rPr>
              <a:t>to‘g‘ri</a:t>
            </a:r>
            <a:r>
              <a:rPr lang="en-US" sz="3200" b="1" dirty="0">
                <a:solidFill>
                  <a:srgbClr val="006600"/>
                </a:solidFill>
              </a:rPr>
              <a:t> </a:t>
            </a:r>
            <a:r>
              <a:rPr lang="en-US" sz="3200" b="1" dirty="0" err="1">
                <a:solidFill>
                  <a:srgbClr val="006600"/>
                </a:solidFill>
              </a:rPr>
              <a:t>belgilang</a:t>
            </a:r>
            <a:r>
              <a:rPr lang="en-US" sz="3200" b="1" dirty="0">
                <a:solidFill>
                  <a:srgbClr val="006600"/>
                </a:solidFill>
              </a:rPr>
              <a:t>.</a:t>
            </a:r>
            <a:endParaRPr lang="ru-RU" sz="3200" dirty="0">
              <a:solidFill>
                <a:srgbClr val="006600"/>
              </a:solidFill>
            </a:endParaRPr>
          </a:p>
          <a:p>
            <a:pPr algn="just"/>
            <a:r>
              <a:rPr lang="en-US" sz="3200" dirty="0">
                <a:solidFill>
                  <a:srgbClr val="0000CC"/>
                </a:solidFill>
              </a:rPr>
              <a:t>            </a:t>
            </a:r>
            <a:endParaRPr lang="ru-RU" sz="3200" dirty="0" smtClean="0">
              <a:solidFill>
                <a:srgbClr val="0000CC"/>
              </a:solidFill>
            </a:endParaRPr>
          </a:p>
          <a:p>
            <a:pPr algn="just"/>
            <a:r>
              <a:rPr lang="ru-RU" sz="3200" dirty="0" smtClean="0">
                <a:solidFill>
                  <a:srgbClr val="0000CC"/>
                </a:solidFill>
              </a:rPr>
              <a:t>	</a:t>
            </a:r>
            <a:r>
              <a:rPr lang="en-US" sz="3200" dirty="0" err="1" smtClean="0">
                <a:solidFill>
                  <a:srgbClr val="0000CC"/>
                </a:solidFill>
              </a:rPr>
              <a:t>Sizni</a:t>
            </a:r>
            <a:r>
              <a:rPr lang="en-US" sz="3200" dirty="0" smtClean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o‘z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mahallam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bilan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tanishtiraman</a:t>
            </a:r>
            <a:r>
              <a:rPr lang="en-US" sz="3200" dirty="0">
                <a:solidFill>
                  <a:srgbClr val="0000CC"/>
                </a:solidFill>
              </a:rPr>
              <a:t>. </a:t>
            </a:r>
            <a:r>
              <a:rPr lang="en-US" sz="3200" dirty="0" err="1">
                <a:solidFill>
                  <a:srgbClr val="0000CC"/>
                </a:solidFill>
              </a:rPr>
              <a:t>Mahallamizning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boshi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shu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chinor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daraxtidan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boshlanadi</a:t>
            </a:r>
            <a:r>
              <a:rPr lang="en-US" sz="3200" dirty="0">
                <a:solidFill>
                  <a:srgbClr val="0000CC"/>
                </a:solidFill>
              </a:rPr>
              <a:t>. </a:t>
            </a:r>
            <a:r>
              <a:rPr lang="en-US" sz="3200" dirty="0" err="1">
                <a:solidFill>
                  <a:srgbClr val="0000CC"/>
                </a:solidFill>
              </a:rPr>
              <a:t>Uning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yonida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bekat</a:t>
            </a:r>
            <a:r>
              <a:rPr lang="en-US" sz="3200" dirty="0">
                <a:solidFill>
                  <a:srgbClr val="0000CC"/>
                </a:solidFill>
              </a:rPr>
              <a:t> bor. </a:t>
            </a:r>
            <a:r>
              <a:rPr lang="en-US" sz="3200" dirty="0" err="1">
                <a:solidFill>
                  <a:srgbClr val="0000CC"/>
                </a:solidFill>
              </a:rPr>
              <a:t>Bekatning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orqa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tarafida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oziq-ovqat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do‘koni</a:t>
            </a:r>
            <a:r>
              <a:rPr lang="en-US" sz="3200" dirty="0">
                <a:solidFill>
                  <a:srgbClr val="0000CC"/>
                </a:solidFill>
              </a:rPr>
              <a:t>, </a:t>
            </a:r>
            <a:r>
              <a:rPr lang="en-US" sz="3200" dirty="0" err="1">
                <a:solidFill>
                  <a:srgbClr val="0000CC"/>
                </a:solidFill>
              </a:rPr>
              <a:t>uning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yonida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dorixona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joylashgan</a:t>
            </a:r>
            <a:r>
              <a:rPr lang="en-US" sz="3200" dirty="0">
                <a:solidFill>
                  <a:srgbClr val="0000CC"/>
                </a:solidFill>
              </a:rPr>
              <a:t>. </a:t>
            </a:r>
            <a:r>
              <a:rPr lang="en-US" sz="3200" dirty="0" err="1">
                <a:solidFill>
                  <a:srgbClr val="0000CC"/>
                </a:solidFill>
              </a:rPr>
              <a:t>Dorixona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qarshisida</a:t>
            </a:r>
            <a:r>
              <a:rPr lang="en-US" sz="3200" dirty="0">
                <a:solidFill>
                  <a:srgbClr val="0000CC"/>
                </a:solidFill>
              </a:rPr>
              <a:t> Sobir </a:t>
            </a:r>
            <a:r>
              <a:rPr lang="en-US" sz="3200" dirty="0" err="1">
                <a:solidFill>
                  <a:srgbClr val="0000CC"/>
                </a:solidFill>
              </a:rPr>
              <a:t>akaning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sartaroshxonasi</a:t>
            </a:r>
            <a:r>
              <a:rPr lang="en-US" sz="3200" dirty="0">
                <a:solidFill>
                  <a:srgbClr val="0000CC"/>
                </a:solidFill>
              </a:rPr>
              <a:t> bor. </a:t>
            </a:r>
            <a:r>
              <a:rPr lang="en-US" sz="3200" dirty="0" err="1">
                <a:solidFill>
                  <a:srgbClr val="0000CC"/>
                </a:solidFill>
              </a:rPr>
              <a:t>Sartaroshxonaning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o‘ng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tarafida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o‘yinchoqlar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do‘koni</a:t>
            </a:r>
            <a:r>
              <a:rPr lang="en-US" sz="3200" dirty="0">
                <a:solidFill>
                  <a:srgbClr val="0000CC"/>
                </a:solidFill>
              </a:rPr>
              <a:t>, chap </a:t>
            </a:r>
            <a:r>
              <a:rPr lang="en-US" sz="3200" dirty="0" err="1">
                <a:solidFill>
                  <a:srgbClr val="0000CC"/>
                </a:solidFill>
              </a:rPr>
              <a:t>tarafida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esa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bolalar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bog‘chasi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qurilgan</a:t>
            </a:r>
            <a:r>
              <a:rPr lang="en-US" sz="3200" dirty="0">
                <a:solidFill>
                  <a:srgbClr val="0000CC"/>
                </a:solidFill>
              </a:rPr>
              <a:t>. </a:t>
            </a:r>
            <a:r>
              <a:rPr lang="en-US" sz="3200" dirty="0" err="1">
                <a:solidFill>
                  <a:srgbClr val="0000CC"/>
                </a:solidFill>
              </a:rPr>
              <a:t>Bolalar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bog‘chasining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orqa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smtClean="0">
                <a:solidFill>
                  <a:srgbClr val="0000CC"/>
                </a:solidFill>
              </a:rPr>
              <a:t>tarafida</a:t>
            </a:r>
            <a:r>
              <a:rPr lang="en-US" sz="3200" dirty="0" smtClean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to‘rt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qavatli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uylar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bo‘lib</a:t>
            </a:r>
            <a:r>
              <a:rPr lang="en-US" sz="3200" dirty="0">
                <a:solidFill>
                  <a:srgbClr val="0000CC"/>
                </a:solidFill>
              </a:rPr>
              <a:t>, </a:t>
            </a:r>
            <a:r>
              <a:rPr lang="en-US" sz="3200" dirty="0" err="1">
                <a:solidFill>
                  <a:srgbClr val="0000CC"/>
                </a:solidFill>
              </a:rPr>
              <a:t>uning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o‘rtasida</a:t>
            </a:r>
            <a:r>
              <a:rPr lang="en-US" sz="3200" dirty="0">
                <a:solidFill>
                  <a:srgbClr val="0000CC"/>
                </a:solidFill>
              </a:rPr>
              <a:t> sport </a:t>
            </a:r>
            <a:r>
              <a:rPr lang="en-US" sz="3200" dirty="0" err="1">
                <a:solidFill>
                  <a:srgbClr val="0000CC"/>
                </a:solidFill>
              </a:rPr>
              <a:t>maydonchasi</a:t>
            </a:r>
            <a:r>
              <a:rPr lang="en-US" sz="3200" dirty="0">
                <a:solidFill>
                  <a:srgbClr val="0000CC"/>
                </a:solidFill>
              </a:rPr>
              <a:t> bor.</a:t>
            </a:r>
            <a:endParaRPr lang="ru-RU" sz="3200" dirty="0">
              <a:solidFill>
                <a:srgbClr val="0000CC"/>
              </a:solidFill>
            </a:endParaRPr>
          </a:p>
          <a:p>
            <a:pPr algn="just"/>
            <a:r>
              <a:rPr lang="en-US" sz="3200" dirty="0">
                <a:solidFill>
                  <a:srgbClr val="0000CC"/>
                </a:solidFill>
              </a:rPr>
              <a:t> </a:t>
            </a:r>
            <a:endParaRPr lang="ru-RU" sz="3200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4618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33" t="13199" r="17762" b="6203"/>
          <a:stretch/>
        </p:blipFill>
        <p:spPr bwMode="auto">
          <a:xfrm>
            <a:off x="2169329" y="19703"/>
            <a:ext cx="9594375" cy="67504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7042244" y="4890249"/>
            <a:ext cx="13374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00CC"/>
                </a:solidFill>
              </a:rPr>
              <a:t>Bekat</a:t>
            </a:r>
            <a:endParaRPr lang="ru-RU" sz="3600" b="1" dirty="0">
              <a:solidFill>
                <a:srgbClr val="0000CC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031106" y="4822011"/>
            <a:ext cx="16240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00CC"/>
                </a:solidFill>
              </a:rPr>
              <a:t>Do‘kon</a:t>
            </a:r>
            <a:endParaRPr lang="ru-RU" sz="3600" b="1" dirty="0">
              <a:solidFill>
                <a:srgbClr val="0000CC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594374" y="2501892"/>
            <a:ext cx="19509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00CC"/>
                </a:solidFill>
              </a:rPr>
              <a:t>Dorixona</a:t>
            </a:r>
            <a:endParaRPr lang="ru-RU" sz="3600" b="1" dirty="0">
              <a:solidFill>
                <a:srgbClr val="0000CC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936776" y="2501891"/>
            <a:ext cx="31253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00CC"/>
                </a:solidFill>
              </a:rPr>
              <a:t>Sartaroshxona</a:t>
            </a:r>
            <a:endParaRPr lang="ru-RU" sz="3600" b="1" dirty="0">
              <a:solidFill>
                <a:srgbClr val="0000CC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513697" y="4039203"/>
            <a:ext cx="27022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00CC"/>
                </a:solidFill>
              </a:rPr>
              <a:t>Do‘kon</a:t>
            </a:r>
            <a:endParaRPr lang="ru-RU" sz="3600" b="1" dirty="0">
              <a:solidFill>
                <a:srgbClr val="0000CC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882187" y="980599"/>
            <a:ext cx="37121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00CC"/>
                </a:solidFill>
              </a:rPr>
              <a:t>Bolalar</a:t>
            </a:r>
            <a:r>
              <a:rPr lang="en-US" sz="3600" b="1" dirty="0" smtClean="0">
                <a:solidFill>
                  <a:srgbClr val="0000CC"/>
                </a:solidFill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</a:rPr>
              <a:t>bog‘chasi</a:t>
            </a:r>
            <a:endParaRPr lang="ru-RU" sz="3600" b="1" dirty="0">
              <a:solidFill>
                <a:srgbClr val="0000CC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516579" y="-63581"/>
            <a:ext cx="14239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00CC"/>
                </a:solidFill>
              </a:rPr>
              <a:t>Uylar</a:t>
            </a:r>
            <a:r>
              <a:rPr lang="en-US" sz="3600" b="1" dirty="0" smtClean="0">
                <a:solidFill>
                  <a:srgbClr val="0000CC"/>
                </a:solidFill>
              </a:rPr>
              <a:t> </a:t>
            </a:r>
            <a:endParaRPr lang="ru-RU" sz="3600" b="1" dirty="0">
              <a:solidFill>
                <a:srgbClr val="0000CC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74959" y="1249172"/>
            <a:ext cx="32618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CC"/>
                </a:solidFill>
              </a:rPr>
              <a:t>Sport </a:t>
            </a:r>
            <a:r>
              <a:rPr lang="en-US" sz="3600" b="1" dirty="0" err="1" smtClean="0">
                <a:solidFill>
                  <a:srgbClr val="0000CC"/>
                </a:solidFill>
              </a:rPr>
              <a:t>maydoni</a:t>
            </a:r>
            <a:endParaRPr lang="ru-RU" sz="3600" b="1" dirty="0">
              <a:solidFill>
                <a:srgbClr val="0000CC"/>
              </a:solidFill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28" t="32050" r="48239" b="31367"/>
          <a:stretch/>
        </p:blipFill>
        <p:spPr bwMode="auto">
          <a:xfrm>
            <a:off x="0" y="166032"/>
            <a:ext cx="1975989" cy="21131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8418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14343</TotalTime>
  <Words>274</Words>
  <Application>Microsoft Office PowerPoint</Application>
  <PresentationFormat>Произвольный</PresentationFormat>
  <Paragraphs>85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1351</cp:revision>
  <dcterms:created xsi:type="dcterms:W3CDTF">2020-04-19T11:34:46Z</dcterms:created>
  <dcterms:modified xsi:type="dcterms:W3CDTF">2021-09-17T12:30:19Z</dcterms:modified>
</cp:coreProperties>
</file>