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625" r:id="rId4"/>
    <p:sldId id="628" r:id="rId5"/>
    <p:sldId id="621" r:id="rId6"/>
    <p:sldId id="631" r:id="rId7"/>
    <p:sldId id="632" r:id="rId8"/>
    <p:sldId id="633" r:id="rId9"/>
    <p:sldId id="634" r:id="rId10"/>
    <p:sldId id="529" r:id="rId11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6600"/>
    <a:srgbClr val="000066"/>
    <a:srgbClr val="0807E3"/>
    <a:srgbClr val="CCFFFF"/>
    <a:srgbClr val="0000CC"/>
    <a:srgbClr val="FF99FF"/>
    <a:srgbClr val="FF0000"/>
    <a:srgbClr val="00B7D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mahallam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3" t="11675" r="11261" b="8955"/>
          <a:stretch/>
        </p:blipFill>
        <p:spPr bwMode="auto">
          <a:xfrm>
            <a:off x="3562066" y="1293240"/>
            <a:ext cx="4301319" cy="512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2" t="26680" r="75140" b="61193"/>
          <a:stretch/>
        </p:blipFill>
        <p:spPr bwMode="auto">
          <a:xfrm>
            <a:off x="259307" y="284777"/>
            <a:ext cx="1187355" cy="1187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0" t="12009" r="16401" b="23393"/>
          <a:stretch/>
        </p:blipFill>
        <p:spPr bwMode="auto">
          <a:xfrm>
            <a:off x="7161663" y="1733743"/>
            <a:ext cx="4237630" cy="4725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61663" y="642523"/>
            <a:ext cx="377019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807E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</a:rPr>
              <a:t>Mahalla – </a:t>
            </a:r>
            <a:r>
              <a:rPr lang="en-US" sz="3600" b="1" dirty="0" err="1" smtClean="0">
                <a:solidFill>
                  <a:srgbClr val="000066"/>
                </a:solidFill>
              </a:rPr>
              <a:t>ota-ona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9600" y="313358"/>
            <a:ext cx="499849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solidFill>
                  <a:srgbClr val="000066"/>
                </a:solidFill>
              </a:rPr>
              <a:t>Mahalla – </a:t>
            </a:r>
            <a:r>
              <a:rPr lang="en-US" sz="3200" dirty="0" err="1">
                <a:solidFill>
                  <a:srgbClr val="000066"/>
                </a:solidFill>
              </a:rPr>
              <a:t>ota-ona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Har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qo‘shni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qilar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ta’na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Bittasi</a:t>
            </a:r>
            <a:r>
              <a:rPr lang="en-US" sz="3200" dirty="0">
                <a:solidFill>
                  <a:srgbClr val="000066"/>
                </a:solidFill>
              </a:rPr>
              <a:t> der: – </a:t>
            </a:r>
            <a:r>
              <a:rPr lang="en-US" sz="3200" dirty="0" err="1">
                <a:solidFill>
                  <a:srgbClr val="000066"/>
                </a:solidFill>
              </a:rPr>
              <a:t>Yurma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kir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Bittasi</a:t>
            </a:r>
            <a:r>
              <a:rPr lang="en-US" sz="3200" dirty="0">
                <a:solidFill>
                  <a:srgbClr val="000066"/>
                </a:solidFill>
              </a:rPr>
              <a:t> der: – </a:t>
            </a:r>
            <a:r>
              <a:rPr lang="en-US" sz="3200" dirty="0" err="1">
                <a:solidFill>
                  <a:srgbClr val="000066"/>
                </a:solidFill>
              </a:rPr>
              <a:t>Uyga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kir</a:t>
            </a:r>
            <a:r>
              <a:rPr lang="en-US" sz="3200" dirty="0" smtClean="0">
                <a:solidFill>
                  <a:srgbClr val="000066"/>
                </a:solidFill>
              </a:rPr>
              <a:t>.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32076" y="4219525"/>
            <a:ext cx="499849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smtClean="0">
                <a:solidFill>
                  <a:srgbClr val="000066"/>
                </a:solidFill>
              </a:rPr>
              <a:t>Ota-</a:t>
            </a:r>
            <a:r>
              <a:rPr lang="en-US" sz="3200" dirty="0" err="1" smtClean="0">
                <a:solidFill>
                  <a:srgbClr val="000066"/>
                </a:solidFill>
              </a:rPr>
              <a:t>onam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singari</a:t>
            </a:r>
            <a:endParaRPr lang="en-US" sz="3200" dirty="0">
              <a:solidFill>
                <a:srgbClr val="000066"/>
              </a:solidFill>
            </a:endParaRPr>
          </a:p>
          <a:p>
            <a:r>
              <a:rPr lang="en-US" sz="3200" dirty="0">
                <a:solidFill>
                  <a:srgbClr val="000066"/>
                </a:solidFill>
              </a:rPr>
              <a:t>Shu </a:t>
            </a:r>
            <a:r>
              <a:rPr lang="en-US" sz="3200" dirty="0" err="1">
                <a:solidFill>
                  <a:srgbClr val="000066"/>
                </a:solidFill>
              </a:rPr>
              <a:t>qo‘shnilarning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bari</a:t>
            </a:r>
            <a:endParaRPr lang="en-US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000066"/>
                </a:solidFill>
              </a:rPr>
              <a:t>Mendan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olmoqda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xabar</a:t>
            </a:r>
            <a:endParaRPr lang="en-US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000066"/>
                </a:solidFill>
              </a:rPr>
              <a:t>Ba’zan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kirib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barobar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18729" y="2222211"/>
            <a:ext cx="499849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err="1" smtClean="0">
                <a:solidFill>
                  <a:srgbClr val="000066"/>
                </a:solidFill>
              </a:rPr>
              <a:t>Yurardim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dilim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vayron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Endi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bir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holga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hayron</a:t>
            </a:r>
            <a:endParaRPr lang="en-US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000066"/>
                </a:solidFill>
              </a:rPr>
              <a:t>Bo‘lib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turibman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shu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tob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Uch</a:t>
            </a:r>
            <a:r>
              <a:rPr lang="en-US" sz="3200" dirty="0">
                <a:solidFill>
                  <a:srgbClr val="000066"/>
                </a:solidFill>
              </a:rPr>
              <a:t> kun </a:t>
            </a:r>
            <a:r>
              <a:rPr lang="en-US" sz="3200" dirty="0" err="1">
                <a:solidFill>
                  <a:srgbClr val="000066"/>
                </a:solidFill>
              </a:rPr>
              <a:t>yotibman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betob</a:t>
            </a:r>
            <a:r>
              <a:rPr lang="en-US" sz="3200" dirty="0" smtClean="0">
                <a:solidFill>
                  <a:srgbClr val="000066"/>
                </a:solidFill>
              </a:rPr>
              <a:t>.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02693" y="1210523"/>
            <a:ext cx="28291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i="1" dirty="0" err="1" smtClean="0">
                <a:solidFill>
                  <a:srgbClr val="000066"/>
                </a:solidFill>
              </a:rPr>
              <a:t>Kavsar</a:t>
            </a:r>
            <a:r>
              <a:rPr lang="en-US" sz="2800" b="1" i="1" dirty="0" smtClean="0">
                <a:solidFill>
                  <a:srgbClr val="000066"/>
                </a:solidFill>
              </a:rPr>
              <a:t> </a:t>
            </a:r>
            <a:r>
              <a:rPr lang="en-US" sz="2800" b="1" i="1" dirty="0" err="1" smtClean="0">
                <a:solidFill>
                  <a:srgbClr val="000066"/>
                </a:solidFill>
              </a:rPr>
              <a:t>Turdiyeva</a:t>
            </a:r>
            <a:endParaRPr lang="en-US" sz="2800" b="1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1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2" t="26680" r="75140" b="61193"/>
          <a:stretch/>
        </p:blipFill>
        <p:spPr bwMode="auto">
          <a:xfrm>
            <a:off x="259307" y="284777"/>
            <a:ext cx="1187355" cy="1187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6872" y="381884"/>
            <a:ext cx="48592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</a:rPr>
              <a:t>Biri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keltirib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meva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Deydi</a:t>
            </a:r>
            <a:r>
              <a:rPr lang="en-US" sz="3200" dirty="0">
                <a:solidFill>
                  <a:srgbClr val="000066"/>
                </a:solidFill>
              </a:rPr>
              <a:t>: – </a:t>
            </a:r>
            <a:r>
              <a:rPr lang="en-US" sz="3200" dirty="0" err="1">
                <a:solidFill>
                  <a:srgbClr val="000066"/>
                </a:solidFill>
              </a:rPr>
              <a:t>Yemayman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dema</a:t>
            </a:r>
            <a:r>
              <a:rPr lang="en-US" sz="3200" dirty="0">
                <a:solidFill>
                  <a:srgbClr val="000066"/>
                </a:solidFill>
              </a:rPr>
              <a:t>!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Biri</a:t>
            </a:r>
            <a:r>
              <a:rPr lang="en-US" sz="3200" dirty="0">
                <a:solidFill>
                  <a:srgbClr val="000066"/>
                </a:solidFill>
              </a:rPr>
              <a:t> der: – Ranging </a:t>
            </a:r>
            <a:r>
              <a:rPr lang="en-US" sz="3200" b="1" dirty="0" err="1">
                <a:solidFill>
                  <a:srgbClr val="000066"/>
                </a:solidFill>
              </a:rPr>
              <a:t>somon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Yeb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olgin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tansiq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taom</a:t>
            </a:r>
            <a:r>
              <a:rPr lang="en-US" sz="3200" dirty="0" smtClean="0">
                <a:solidFill>
                  <a:srgbClr val="000066"/>
                </a:solidFill>
              </a:rPr>
              <a:t>.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97039" y="4418533"/>
            <a:ext cx="43770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0066"/>
                </a:solidFill>
              </a:rPr>
              <a:t>Qo‘shnilar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borligi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rost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Ekan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juda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juda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soz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To‘g‘ri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so‘z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deyman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yana</a:t>
            </a:r>
            <a:r>
              <a:rPr lang="en-US" sz="3200" dirty="0">
                <a:solidFill>
                  <a:srgbClr val="000066"/>
                </a:solidFill>
              </a:rPr>
              <a:t>: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Mahallang</a:t>
            </a:r>
            <a:r>
              <a:rPr lang="en-US" sz="3200" dirty="0">
                <a:solidFill>
                  <a:srgbClr val="000066"/>
                </a:solidFill>
              </a:rPr>
              <a:t> – </a:t>
            </a:r>
            <a:r>
              <a:rPr lang="en-US" sz="3200" dirty="0" err="1">
                <a:solidFill>
                  <a:srgbClr val="000066"/>
                </a:solidFill>
              </a:rPr>
              <a:t>ota-ona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  <a:endParaRPr lang="ru-RU" sz="3200" dirty="0">
              <a:solidFill>
                <a:srgbClr val="0000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43531" y="2443981"/>
            <a:ext cx="47396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0066"/>
                </a:solidFill>
              </a:rPr>
              <a:t>Biri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berib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o‘yinchoq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Mening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vaqtim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qilar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chog</a:t>
            </a:r>
            <a:r>
              <a:rPr lang="en-US" sz="3200" b="1" dirty="0">
                <a:solidFill>
                  <a:srgbClr val="000066"/>
                </a:solidFill>
              </a:rPr>
              <a:t>‘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Biri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keltirib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dori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>
                <a:solidFill>
                  <a:srgbClr val="000066"/>
                </a:solidFill>
              </a:rPr>
              <a:t>Der: “</a:t>
            </a:r>
            <a:r>
              <a:rPr lang="en-US" sz="3200" dirty="0" err="1">
                <a:solidFill>
                  <a:srgbClr val="000066"/>
                </a:solidFill>
              </a:rPr>
              <a:t>Yaxshimi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ahvoli</a:t>
            </a:r>
            <a:r>
              <a:rPr lang="en-US" sz="3200" dirty="0" smtClean="0">
                <a:solidFill>
                  <a:srgbClr val="000066"/>
                </a:solidFill>
              </a:rPr>
              <a:t>?”</a:t>
            </a:r>
            <a:endParaRPr lang="en-US" sz="3200" dirty="0">
              <a:solidFill>
                <a:srgbClr val="00006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24627" r="53148" b="13433"/>
          <a:stretch/>
        </p:blipFill>
        <p:spPr bwMode="auto">
          <a:xfrm>
            <a:off x="7301553" y="381884"/>
            <a:ext cx="4185312" cy="4531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2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16090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207860" y="447715"/>
            <a:ext cx="1529531" cy="1615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Скругленная прямоугольная выноска 32"/>
          <p:cNvSpPr/>
          <p:nvPr/>
        </p:nvSpPr>
        <p:spPr>
          <a:xfrm>
            <a:off x="2817944" y="358563"/>
            <a:ext cx="5679670" cy="707941"/>
          </a:xfrm>
          <a:prstGeom prst="wedgeRoundRectCallout">
            <a:avLst>
              <a:gd name="adj1" fmla="val -57099"/>
              <a:gd name="adj2" fmla="val 28116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05030" y="347603"/>
            <a:ext cx="5592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766954" y="1366464"/>
            <a:ext cx="8840245" cy="99584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912792" y="1325778"/>
            <a:ext cx="84635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</a:rPr>
              <a:t>Qo‘shnilar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qahramonga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nima</a:t>
            </a:r>
            <a:r>
              <a:rPr lang="en-US" sz="3200" b="1" dirty="0">
                <a:solidFill>
                  <a:srgbClr val="000066"/>
                </a:solidFill>
              </a:rPr>
              <a:t> deb </a:t>
            </a:r>
            <a:r>
              <a:rPr lang="en-US" sz="3200" b="1" dirty="0" err="1">
                <a:solidFill>
                  <a:srgbClr val="000066"/>
                </a:solidFill>
              </a:rPr>
              <a:t>tanbeh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berishar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ekan</a:t>
            </a:r>
            <a:r>
              <a:rPr lang="en-US" sz="3200" b="1" dirty="0">
                <a:solidFill>
                  <a:srgbClr val="000066"/>
                </a:solidFill>
              </a:rPr>
              <a:t>?</a:t>
            </a:r>
            <a:endParaRPr lang="en-US" sz="3200" b="1" dirty="0">
              <a:solidFill>
                <a:srgbClr val="000066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071468" y="1398595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253274" y="1378854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381857" y="2636807"/>
            <a:ext cx="10225342" cy="106270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582336" y="2623096"/>
            <a:ext cx="1012303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</a:rPr>
              <a:t>Ayting</a:t>
            </a:r>
            <a:r>
              <a:rPr lang="en-US" sz="3200" b="1" dirty="0">
                <a:solidFill>
                  <a:srgbClr val="000066"/>
                </a:solidFill>
              </a:rPr>
              <a:t>-chi, </a:t>
            </a:r>
            <a:r>
              <a:rPr lang="en-US" sz="3200" b="1" dirty="0" err="1">
                <a:solidFill>
                  <a:srgbClr val="000066"/>
                </a:solidFill>
              </a:rPr>
              <a:t>qo‘shnilar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nimaga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betob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bo‘lgan</a:t>
            </a:r>
            <a:r>
              <a:rPr lang="en-US" sz="3200" b="1" dirty="0">
                <a:solidFill>
                  <a:srgbClr val="000066"/>
                </a:solidFill>
              </a:rPr>
              <a:t> bola</a:t>
            </a:r>
          </a:p>
          <a:p>
            <a:r>
              <a:rPr lang="en-US" sz="3200" b="1" dirty="0" err="1">
                <a:solidFill>
                  <a:srgbClr val="000066"/>
                </a:solidFill>
              </a:rPr>
              <a:t>holidan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xabar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olishdi</a:t>
            </a:r>
            <a:r>
              <a:rPr lang="en-US" sz="3200" b="1" dirty="0">
                <a:solidFill>
                  <a:srgbClr val="000066"/>
                </a:solidFill>
              </a:rPr>
              <a:t>?</a:t>
            </a:r>
            <a:endParaRPr lang="en-US" sz="3200" b="1" dirty="0">
              <a:solidFill>
                <a:srgbClr val="000066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51964" y="2704560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21574" y="2708599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321081" y="3923025"/>
            <a:ext cx="10298623" cy="10158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582336" y="3916062"/>
            <a:ext cx="97940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n-NO" sz="3200" b="1" dirty="0">
                <a:solidFill>
                  <a:srgbClr val="000066"/>
                </a:solidFill>
              </a:rPr>
              <a:t>She’rdagi qahramonning: “Mahallang – ota-onang”,</a:t>
            </a:r>
          </a:p>
          <a:p>
            <a:r>
              <a:rPr lang="en-US" sz="3200" b="1" dirty="0" err="1">
                <a:solidFill>
                  <a:srgbClr val="000066"/>
                </a:solidFill>
              </a:rPr>
              <a:t>degan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fikriga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qo‘shilasizmi</a:t>
            </a:r>
            <a:r>
              <a:rPr lang="en-US" sz="3200" b="1" dirty="0">
                <a:solidFill>
                  <a:srgbClr val="000066"/>
                </a:solidFill>
              </a:rPr>
              <a:t>? </a:t>
            </a:r>
            <a:r>
              <a:rPr lang="en-US" sz="3200" b="1" dirty="0" err="1">
                <a:solidFill>
                  <a:srgbClr val="000066"/>
                </a:solidFill>
              </a:rPr>
              <a:t>Nima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uchun</a:t>
            </a:r>
            <a:r>
              <a:rPr lang="en-US" sz="3200" b="1" dirty="0">
                <a:solidFill>
                  <a:srgbClr val="000066"/>
                </a:solidFill>
              </a:rPr>
              <a:t>?</a:t>
            </a:r>
            <a:endParaRPr lang="en-US" sz="3200" b="1" dirty="0">
              <a:solidFill>
                <a:srgbClr val="000066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08773" y="3795901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71460" y="3833005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278258" y="5185666"/>
            <a:ext cx="10341446" cy="10127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595462" y="5170568"/>
            <a:ext cx="97594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</a:rPr>
              <a:t>Sizningcha</a:t>
            </a:r>
            <a:r>
              <a:rPr lang="en-US" sz="3200" b="1" dirty="0">
                <a:solidFill>
                  <a:srgbClr val="000066"/>
                </a:solidFill>
              </a:rPr>
              <a:t>, </a:t>
            </a:r>
            <a:r>
              <a:rPr lang="en-US" sz="3200" b="1" dirty="0" err="1">
                <a:solidFill>
                  <a:srgbClr val="000066"/>
                </a:solidFill>
              </a:rPr>
              <a:t>she’rning</a:t>
            </a:r>
            <a:r>
              <a:rPr lang="en-US" sz="3200" b="1" dirty="0">
                <a:solidFill>
                  <a:srgbClr val="000066"/>
                </a:solidFill>
              </a:rPr>
              <a:t> bosh </a:t>
            </a:r>
            <a:r>
              <a:rPr lang="en-US" sz="3200" b="1" dirty="0" err="1">
                <a:solidFill>
                  <a:srgbClr val="000066"/>
                </a:solidFill>
              </a:rPr>
              <a:t>qahramoni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kim</a:t>
            </a:r>
            <a:r>
              <a:rPr lang="en-US" sz="3200" b="1" dirty="0">
                <a:solidFill>
                  <a:srgbClr val="000066"/>
                </a:solidFill>
              </a:rPr>
              <a:t>?</a:t>
            </a:r>
          </a:p>
          <a:p>
            <a:r>
              <a:rPr lang="en-US" sz="3200" b="1" dirty="0">
                <a:solidFill>
                  <a:srgbClr val="000066"/>
                </a:solidFill>
              </a:rPr>
              <a:t>U </a:t>
            </a:r>
            <a:r>
              <a:rPr lang="en-US" sz="3200" b="1" dirty="0" err="1">
                <a:solidFill>
                  <a:srgbClr val="000066"/>
                </a:solidFill>
              </a:rPr>
              <a:t>qanday</a:t>
            </a:r>
            <a:r>
              <a:rPr lang="en-US" sz="3200" b="1" dirty="0">
                <a:solidFill>
                  <a:srgbClr val="000066"/>
                </a:solidFill>
              </a:rPr>
              <a:t> bola?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80584" y="5201704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43271" y="5238808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4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5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119116" y="296419"/>
            <a:ext cx="6669211" cy="5804129"/>
          </a:xfrm>
          <a:prstGeom prst="cloudCallout">
            <a:avLst>
              <a:gd name="adj1" fmla="val 52203"/>
              <a:gd name="adj2" fmla="val 12955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84151" y="1428206"/>
            <a:ext cx="646168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She’rdagi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qahramon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kasallikdan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tuzalgach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mahallada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o‘zini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tutgan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deb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o‘ylaysiz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4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She’rni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6242" y="59533"/>
            <a:ext cx="1885986" cy="14533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98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2" t="26680" r="75140" b="61193"/>
          <a:stretch/>
        </p:blipFill>
        <p:spPr bwMode="auto">
          <a:xfrm>
            <a:off x="259307" y="284777"/>
            <a:ext cx="1187355" cy="1187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29600" y="313358"/>
            <a:ext cx="499849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solidFill>
                  <a:srgbClr val="000066"/>
                </a:solidFill>
              </a:rPr>
              <a:t>Mahalla – </a:t>
            </a:r>
            <a:r>
              <a:rPr lang="en-US" sz="3200" dirty="0" err="1">
                <a:solidFill>
                  <a:srgbClr val="000066"/>
                </a:solidFill>
              </a:rPr>
              <a:t>ota-ona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Har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qo‘shni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qilar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ta’na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Bittasi</a:t>
            </a:r>
            <a:r>
              <a:rPr lang="en-US" sz="3200" dirty="0">
                <a:solidFill>
                  <a:srgbClr val="000066"/>
                </a:solidFill>
              </a:rPr>
              <a:t> der: – </a:t>
            </a:r>
            <a:r>
              <a:rPr lang="en-US" sz="3200" dirty="0" err="1">
                <a:solidFill>
                  <a:srgbClr val="000066"/>
                </a:solidFill>
              </a:rPr>
              <a:t>Yurma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kir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Bittasi</a:t>
            </a:r>
            <a:r>
              <a:rPr lang="en-US" sz="3200" dirty="0">
                <a:solidFill>
                  <a:srgbClr val="000066"/>
                </a:solidFill>
              </a:rPr>
              <a:t> der: – </a:t>
            </a:r>
            <a:r>
              <a:rPr lang="en-US" sz="3200" dirty="0" err="1">
                <a:solidFill>
                  <a:srgbClr val="000066"/>
                </a:solidFill>
              </a:rPr>
              <a:t>Uyga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kir</a:t>
            </a:r>
            <a:r>
              <a:rPr lang="en-US" sz="3200" dirty="0" smtClean="0">
                <a:solidFill>
                  <a:srgbClr val="000066"/>
                </a:solidFill>
              </a:rPr>
              <a:t>.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18729" y="2249507"/>
            <a:ext cx="499849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err="1" smtClean="0">
                <a:solidFill>
                  <a:srgbClr val="000066"/>
                </a:solidFill>
              </a:rPr>
              <a:t>Yurardim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dilim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vayron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Endi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bir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holga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hayron</a:t>
            </a:r>
            <a:endParaRPr lang="en-US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000066"/>
                </a:solidFill>
              </a:rPr>
              <a:t>Bo‘lib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turibman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shu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tob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Uch</a:t>
            </a:r>
            <a:r>
              <a:rPr lang="en-US" sz="3200" dirty="0">
                <a:solidFill>
                  <a:srgbClr val="000066"/>
                </a:solidFill>
              </a:rPr>
              <a:t> kun </a:t>
            </a:r>
            <a:r>
              <a:rPr lang="en-US" sz="3200" dirty="0" err="1">
                <a:solidFill>
                  <a:srgbClr val="000066"/>
                </a:solidFill>
              </a:rPr>
              <a:t>yotibman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betob</a:t>
            </a:r>
            <a:r>
              <a:rPr lang="en-US" sz="3200" dirty="0" smtClean="0">
                <a:solidFill>
                  <a:srgbClr val="000066"/>
                </a:solidFill>
              </a:rPr>
              <a:t>.</a:t>
            </a:r>
            <a:endParaRPr lang="en-US" sz="3200" dirty="0">
              <a:solidFill>
                <a:srgbClr val="000066"/>
              </a:solidFill>
            </a:endParaRPr>
          </a:p>
        </p:txBody>
      </p:sp>
      <p:pic>
        <p:nvPicPr>
          <p:cNvPr id="4098" name="Picture 2" descr="C:\Users\OTABEK\Desktop\2-SINF ONLAYN DARSLAR\расм 2-синф\photo_2021-08-16_16-46-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045" y="1472133"/>
            <a:ext cx="4554372" cy="480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032076" y="4219525"/>
            <a:ext cx="499849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smtClean="0">
                <a:solidFill>
                  <a:srgbClr val="000066"/>
                </a:solidFill>
              </a:rPr>
              <a:t>Ota-</a:t>
            </a:r>
            <a:r>
              <a:rPr lang="en-US" sz="3200" dirty="0" err="1" smtClean="0">
                <a:solidFill>
                  <a:srgbClr val="000066"/>
                </a:solidFill>
              </a:rPr>
              <a:t>onam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singari</a:t>
            </a:r>
            <a:endParaRPr lang="en-US" sz="3200" dirty="0">
              <a:solidFill>
                <a:srgbClr val="000066"/>
              </a:solidFill>
            </a:endParaRPr>
          </a:p>
          <a:p>
            <a:r>
              <a:rPr lang="en-US" sz="3200" dirty="0">
                <a:solidFill>
                  <a:srgbClr val="000066"/>
                </a:solidFill>
              </a:rPr>
              <a:t>Shu </a:t>
            </a:r>
            <a:r>
              <a:rPr lang="en-US" sz="3200" dirty="0" err="1">
                <a:solidFill>
                  <a:srgbClr val="000066"/>
                </a:solidFill>
              </a:rPr>
              <a:t>qo‘shnilarning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bari</a:t>
            </a:r>
            <a:endParaRPr lang="en-US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000066"/>
                </a:solidFill>
              </a:rPr>
              <a:t>Mendan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olmoqda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xabar</a:t>
            </a:r>
            <a:endParaRPr lang="en-US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000066"/>
                </a:solidFill>
              </a:rPr>
              <a:t>Ba’zan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kirib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barobar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  <a:endParaRPr lang="ru-RU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61318" y="3969975"/>
            <a:ext cx="427582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006600"/>
                </a:solidFill>
              </a:rPr>
              <a:t>She’r</a:t>
            </a:r>
            <a:r>
              <a:rPr lang="en-US" sz="3200" b="1" i="1" dirty="0" smtClean="0">
                <a:solidFill>
                  <a:srgbClr val="006600"/>
                </a:solidFill>
              </a:rPr>
              <a:t> </a:t>
            </a:r>
            <a:r>
              <a:rPr lang="en-US" sz="3200" b="1" i="1" dirty="0" err="1" smtClean="0">
                <a:solidFill>
                  <a:srgbClr val="006600"/>
                </a:solidFill>
              </a:rPr>
              <a:t>matnidagi</a:t>
            </a:r>
            <a:r>
              <a:rPr lang="en-US" sz="3200" b="1" i="1" dirty="0" smtClean="0">
                <a:solidFill>
                  <a:srgbClr val="006600"/>
                </a:solidFill>
              </a:rPr>
              <a:t> </a:t>
            </a:r>
          </a:p>
          <a:p>
            <a:pPr algn="ctr"/>
            <a:r>
              <a:rPr lang="en-US" sz="3200" b="1" i="1" dirty="0" err="1" smtClean="0">
                <a:solidFill>
                  <a:srgbClr val="006600"/>
                </a:solidFill>
              </a:rPr>
              <a:t>qofiyadosh</a:t>
            </a:r>
            <a:r>
              <a:rPr lang="en-US" sz="3200" b="1" i="1" dirty="0" smtClean="0">
                <a:solidFill>
                  <a:srgbClr val="006600"/>
                </a:solidFill>
              </a:rPr>
              <a:t> </a:t>
            </a:r>
          </a:p>
          <a:p>
            <a:pPr algn="ctr"/>
            <a:r>
              <a:rPr lang="en-US" sz="3200" b="1" i="1" dirty="0" err="1" smtClean="0">
                <a:solidFill>
                  <a:srgbClr val="006600"/>
                </a:solidFill>
              </a:rPr>
              <a:t>so‘zlarni</a:t>
            </a:r>
            <a:r>
              <a:rPr lang="en-US" sz="3200" b="1" i="1" dirty="0" smtClean="0">
                <a:solidFill>
                  <a:srgbClr val="006600"/>
                </a:solidFill>
              </a:rPr>
              <a:t> </a:t>
            </a:r>
            <a:r>
              <a:rPr lang="en-US" sz="3200" b="1" i="1" dirty="0" err="1" smtClean="0">
                <a:solidFill>
                  <a:srgbClr val="006600"/>
                </a:solidFill>
              </a:rPr>
              <a:t>ayting</a:t>
            </a:r>
            <a:r>
              <a:rPr lang="en-US" sz="3200" b="1" i="1" dirty="0" smtClean="0">
                <a:solidFill>
                  <a:srgbClr val="006600"/>
                </a:solidFill>
              </a:rPr>
              <a:t>.</a:t>
            </a:r>
            <a:endParaRPr lang="en-US" sz="3200" b="1" i="1" dirty="0">
              <a:solidFill>
                <a:srgbClr val="0066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48167" y="878455"/>
            <a:ext cx="1269808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43402" y="1344409"/>
            <a:ext cx="856395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688309" y="1833798"/>
            <a:ext cx="1511488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708498" y="2295449"/>
            <a:ext cx="1269808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150325" y="6208505"/>
            <a:ext cx="1256730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463383" y="3266910"/>
            <a:ext cx="1067939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771599" y="3719119"/>
            <a:ext cx="1324400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212308" y="4212806"/>
            <a:ext cx="997423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917738" y="4746252"/>
            <a:ext cx="1067939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277971" y="5223280"/>
            <a:ext cx="614715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095999" y="5715243"/>
            <a:ext cx="1026046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653314" y="2775591"/>
            <a:ext cx="1067939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5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2" t="26680" r="75140" b="61193"/>
          <a:stretch/>
        </p:blipFill>
        <p:spPr bwMode="auto">
          <a:xfrm>
            <a:off x="259307" y="284777"/>
            <a:ext cx="1187355" cy="1187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1385" y="4282882"/>
            <a:ext cx="43770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0066"/>
                </a:solidFill>
              </a:rPr>
              <a:t>Qo‘shnilar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borligi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rost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Ekan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juda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juda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soz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To‘g‘ri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so‘z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deyman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yana</a:t>
            </a:r>
            <a:r>
              <a:rPr lang="en-US" sz="3200" dirty="0">
                <a:solidFill>
                  <a:srgbClr val="000066"/>
                </a:solidFill>
              </a:rPr>
              <a:t>: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Mahallang</a:t>
            </a:r>
            <a:r>
              <a:rPr lang="en-US" sz="3200" dirty="0">
                <a:solidFill>
                  <a:srgbClr val="000066"/>
                </a:solidFill>
              </a:rPr>
              <a:t> – </a:t>
            </a:r>
            <a:r>
              <a:rPr lang="en-US" sz="3200" dirty="0" err="1">
                <a:solidFill>
                  <a:srgbClr val="000066"/>
                </a:solidFill>
              </a:rPr>
              <a:t>ota-ona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  <a:endParaRPr lang="ru-RU" sz="3200" dirty="0">
              <a:solidFill>
                <a:srgbClr val="0000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6343" y="2375740"/>
            <a:ext cx="47396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0066"/>
                </a:solidFill>
              </a:rPr>
              <a:t>Biri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berib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o‘yinchoq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Mening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vaqtim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qilar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chog</a:t>
            </a:r>
            <a:r>
              <a:rPr lang="en-US" sz="3200" b="1" dirty="0">
                <a:solidFill>
                  <a:srgbClr val="000066"/>
                </a:solidFill>
              </a:rPr>
              <a:t>‘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Biri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keltirib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dori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>
                <a:solidFill>
                  <a:srgbClr val="000066"/>
                </a:solidFill>
              </a:rPr>
              <a:t>Der: “</a:t>
            </a:r>
            <a:r>
              <a:rPr lang="en-US" sz="3200" dirty="0" err="1">
                <a:solidFill>
                  <a:srgbClr val="000066"/>
                </a:solidFill>
              </a:rPr>
              <a:t>Yaxshimi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ahvoli</a:t>
            </a:r>
            <a:r>
              <a:rPr lang="en-US" sz="3200" dirty="0" smtClean="0">
                <a:solidFill>
                  <a:srgbClr val="000066"/>
                </a:solidFill>
              </a:rPr>
              <a:t>?”</a:t>
            </a:r>
            <a:endParaRPr lang="en-US" sz="3200" dirty="0">
              <a:solidFill>
                <a:srgbClr val="000066"/>
              </a:solidFill>
            </a:endParaRPr>
          </a:p>
        </p:txBody>
      </p:sp>
      <p:pic>
        <p:nvPicPr>
          <p:cNvPr id="10" name="Picture 2" descr="C:\Users\OTABEK\Desktop\2-SINF ONLAYN DARSLAR\расм 2-синф\photo_2021-08-16_16-46-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78" y="855236"/>
            <a:ext cx="5139139" cy="542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865533" y="3744273"/>
            <a:ext cx="45985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7030A0"/>
                </a:solidFill>
              </a:rPr>
              <a:t>She’r</a:t>
            </a:r>
            <a:r>
              <a:rPr lang="en-US" sz="3200" b="1" i="1" dirty="0" smtClean="0">
                <a:solidFill>
                  <a:srgbClr val="7030A0"/>
                </a:solidFill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</a:rPr>
              <a:t>matnida</a:t>
            </a:r>
            <a:r>
              <a:rPr lang="en-US" sz="3200" b="1" i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3200" b="1" i="1" dirty="0" err="1">
                <a:solidFill>
                  <a:srgbClr val="7030A0"/>
                </a:solidFill>
              </a:rPr>
              <a:t>b</a:t>
            </a:r>
            <a:r>
              <a:rPr lang="en-US" sz="3200" b="1" i="1" dirty="0" err="1" smtClean="0">
                <a:solidFill>
                  <a:srgbClr val="7030A0"/>
                </a:solidFill>
              </a:rPr>
              <a:t>o‘g‘inga</a:t>
            </a:r>
            <a:r>
              <a:rPr lang="en-US" sz="3200" b="1" i="1" dirty="0" smtClean="0">
                <a:solidFill>
                  <a:srgbClr val="7030A0"/>
                </a:solidFill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</a:rPr>
              <a:t>bo‘linmaydi-gan</a:t>
            </a:r>
            <a:r>
              <a:rPr lang="en-US" sz="3200" b="1" i="1" dirty="0" smtClean="0">
                <a:solidFill>
                  <a:srgbClr val="7030A0"/>
                </a:solidFill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</a:rPr>
              <a:t>nechta</a:t>
            </a:r>
            <a:r>
              <a:rPr lang="en-US" sz="3200" b="1" i="1" dirty="0" smtClean="0">
                <a:solidFill>
                  <a:srgbClr val="7030A0"/>
                </a:solidFill>
              </a:rPr>
              <a:t>  </a:t>
            </a:r>
            <a:r>
              <a:rPr lang="en-US" sz="3200" b="1" i="1" dirty="0" err="1" smtClean="0">
                <a:solidFill>
                  <a:srgbClr val="7030A0"/>
                </a:solidFill>
              </a:rPr>
              <a:t>so‘z</a:t>
            </a:r>
            <a:r>
              <a:rPr lang="en-US" sz="3200" b="1" i="1" dirty="0" smtClean="0">
                <a:solidFill>
                  <a:srgbClr val="7030A0"/>
                </a:solidFill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</a:rPr>
              <a:t>bor</a:t>
            </a:r>
            <a:r>
              <a:rPr lang="en-US" sz="3200" b="1" i="1" dirty="0" smtClean="0">
                <a:solidFill>
                  <a:srgbClr val="7030A0"/>
                </a:solidFill>
              </a:rPr>
              <a:t>?</a:t>
            </a:r>
            <a:endParaRPr lang="en-US" sz="3200" b="1" i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7458" y="381878"/>
            <a:ext cx="48592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</a:rPr>
              <a:t>Biri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keltirib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meva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Deydi</a:t>
            </a:r>
            <a:r>
              <a:rPr lang="en-US" sz="3200" dirty="0">
                <a:solidFill>
                  <a:srgbClr val="000066"/>
                </a:solidFill>
              </a:rPr>
              <a:t>: – </a:t>
            </a:r>
            <a:r>
              <a:rPr lang="en-US" sz="3200" dirty="0" err="1">
                <a:solidFill>
                  <a:srgbClr val="000066"/>
                </a:solidFill>
              </a:rPr>
              <a:t>Yemayman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dema</a:t>
            </a:r>
            <a:r>
              <a:rPr lang="en-US" sz="3200" dirty="0">
                <a:solidFill>
                  <a:srgbClr val="000066"/>
                </a:solidFill>
              </a:rPr>
              <a:t>!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Biri</a:t>
            </a:r>
            <a:r>
              <a:rPr lang="en-US" sz="3200" dirty="0">
                <a:solidFill>
                  <a:srgbClr val="000066"/>
                </a:solidFill>
              </a:rPr>
              <a:t> der: – Ranging </a:t>
            </a:r>
            <a:r>
              <a:rPr lang="en-US" sz="3200" b="1" dirty="0" err="1">
                <a:solidFill>
                  <a:srgbClr val="000066"/>
                </a:solidFill>
              </a:rPr>
              <a:t>somon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Yeb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olgin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tansiq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taom</a:t>
            </a:r>
            <a:r>
              <a:rPr lang="en-US" sz="3200" dirty="0" smtClean="0">
                <a:solidFill>
                  <a:srgbClr val="000066"/>
                </a:solidFill>
              </a:rPr>
              <a:t>.</a:t>
            </a:r>
            <a:endParaRPr lang="en-US" sz="3200" dirty="0">
              <a:solidFill>
                <a:srgbClr val="000066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491516" y="2348444"/>
            <a:ext cx="597089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88605" y="1816180"/>
            <a:ext cx="597089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153969" y="2349472"/>
            <a:ext cx="942030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915933" y="3406791"/>
            <a:ext cx="709051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46662" y="4342307"/>
            <a:ext cx="597089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726171" y="4792420"/>
            <a:ext cx="736647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357997" y="5286637"/>
            <a:ext cx="558910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891662" y="5777957"/>
            <a:ext cx="558910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87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2" t="26680" r="75140" b="61193"/>
          <a:stretch/>
        </p:blipFill>
        <p:spPr bwMode="auto">
          <a:xfrm>
            <a:off x="259307" y="284777"/>
            <a:ext cx="1187355" cy="1187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1385" y="4282882"/>
            <a:ext cx="43770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0066"/>
                </a:solidFill>
              </a:rPr>
              <a:t>Qo‘shnilar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borligi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rost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Ekan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juda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juda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soz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To‘g‘ri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so‘z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deyman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yana</a:t>
            </a:r>
            <a:r>
              <a:rPr lang="en-US" sz="3200" dirty="0">
                <a:solidFill>
                  <a:srgbClr val="000066"/>
                </a:solidFill>
              </a:rPr>
              <a:t>: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Mahallang</a:t>
            </a:r>
            <a:r>
              <a:rPr lang="en-US" sz="3200" dirty="0">
                <a:solidFill>
                  <a:srgbClr val="000066"/>
                </a:solidFill>
              </a:rPr>
              <a:t> – </a:t>
            </a:r>
            <a:r>
              <a:rPr lang="en-US" sz="3200" dirty="0" err="1">
                <a:solidFill>
                  <a:srgbClr val="000066"/>
                </a:solidFill>
              </a:rPr>
              <a:t>ota-ona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  <a:endParaRPr lang="ru-RU" sz="3200" dirty="0">
              <a:solidFill>
                <a:srgbClr val="0000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6343" y="2375740"/>
            <a:ext cx="47396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0066"/>
                </a:solidFill>
              </a:rPr>
              <a:t>Biri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berib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o‘yinchoq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Mening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vaqtim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qilar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chog</a:t>
            </a:r>
            <a:r>
              <a:rPr lang="en-US" sz="3200" b="1" dirty="0">
                <a:solidFill>
                  <a:srgbClr val="000066"/>
                </a:solidFill>
              </a:rPr>
              <a:t>‘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Biri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keltirib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dori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>
                <a:solidFill>
                  <a:srgbClr val="000066"/>
                </a:solidFill>
              </a:rPr>
              <a:t>Der: “</a:t>
            </a:r>
            <a:r>
              <a:rPr lang="en-US" sz="3200" dirty="0" err="1">
                <a:solidFill>
                  <a:srgbClr val="000066"/>
                </a:solidFill>
              </a:rPr>
              <a:t>Yaxshimi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ahvoli</a:t>
            </a:r>
            <a:r>
              <a:rPr lang="en-US" sz="3200" dirty="0" smtClean="0">
                <a:solidFill>
                  <a:srgbClr val="000066"/>
                </a:solidFill>
              </a:rPr>
              <a:t>?”</a:t>
            </a:r>
            <a:endParaRPr lang="en-US" sz="3200" dirty="0">
              <a:solidFill>
                <a:srgbClr val="000066"/>
              </a:solidFill>
            </a:endParaRPr>
          </a:p>
        </p:txBody>
      </p:sp>
      <p:pic>
        <p:nvPicPr>
          <p:cNvPr id="10" name="Picture 2" descr="C:\Users\OTABEK\Desktop\2-SINF ONLAYN DARSLAR\расм 2-синф\photo_2021-08-16_16-46-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78" y="855236"/>
            <a:ext cx="5139139" cy="542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865533" y="3744273"/>
            <a:ext cx="4598586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006600"/>
                </a:solidFill>
              </a:rPr>
              <a:t>She’r</a:t>
            </a:r>
            <a:r>
              <a:rPr lang="en-US" sz="3200" b="1" i="1" dirty="0" smtClean="0">
                <a:solidFill>
                  <a:srgbClr val="006600"/>
                </a:solidFill>
              </a:rPr>
              <a:t> </a:t>
            </a:r>
            <a:r>
              <a:rPr lang="en-US" sz="3200" b="1" i="1" dirty="0" err="1" smtClean="0">
                <a:solidFill>
                  <a:srgbClr val="006600"/>
                </a:solidFill>
              </a:rPr>
              <a:t>matnida</a:t>
            </a:r>
            <a:r>
              <a:rPr lang="en-US" sz="3200" b="1" i="1" dirty="0" smtClean="0">
                <a:solidFill>
                  <a:srgbClr val="006600"/>
                </a:solidFill>
              </a:rPr>
              <a:t> </a:t>
            </a:r>
          </a:p>
          <a:p>
            <a:pPr algn="ctr"/>
            <a:r>
              <a:rPr lang="en-US" sz="3200" b="1" i="1" dirty="0" err="1">
                <a:solidFill>
                  <a:srgbClr val="006600"/>
                </a:solidFill>
              </a:rPr>
              <a:t>b</a:t>
            </a:r>
            <a:r>
              <a:rPr lang="en-US" sz="3200" b="1" i="1" dirty="0" err="1" smtClean="0">
                <a:solidFill>
                  <a:srgbClr val="006600"/>
                </a:solidFill>
              </a:rPr>
              <a:t>o‘g‘inga</a:t>
            </a:r>
            <a:r>
              <a:rPr lang="en-US" sz="3200" b="1" i="1" dirty="0" smtClean="0">
                <a:solidFill>
                  <a:srgbClr val="006600"/>
                </a:solidFill>
              </a:rPr>
              <a:t> </a:t>
            </a:r>
            <a:r>
              <a:rPr lang="en-US" sz="3200" b="1" i="1" dirty="0" err="1" smtClean="0">
                <a:solidFill>
                  <a:srgbClr val="006600"/>
                </a:solidFill>
              </a:rPr>
              <a:t>bo‘linmaydi-gan</a:t>
            </a:r>
            <a:r>
              <a:rPr lang="en-US" sz="3200" b="1" i="1" dirty="0" smtClean="0">
                <a:solidFill>
                  <a:srgbClr val="006600"/>
                </a:solidFill>
              </a:rPr>
              <a:t> </a:t>
            </a:r>
            <a:r>
              <a:rPr lang="en-US" sz="5400" b="1" i="1" dirty="0" smtClean="0">
                <a:solidFill>
                  <a:srgbClr val="FF00FF"/>
                </a:solidFill>
              </a:rPr>
              <a:t>8</a:t>
            </a:r>
            <a:r>
              <a:rPr lang="en-US" sz="3200" b="1" i="1" dirty="0" smtClean="0">
                <a:solidFill>
                  <a:srgbClr val="006600"/>
                </a:solidFill>
              </a:rPr>
              <a:t> ta </a:t>
            </a:r>
            <a:r>
              <a:rPr lang="en-US" sz="3200" b="1" i="1" dirty="0" err="1" smtClean="0">
                <a:solidFill>
                  <a:srgbClr val="006600"/>
                </a:solidFill>
              </a:rPr>
              <a:t>so‘z</a:t>
            </a:r>
            <a:r>
              <a:rPr lang="en-US" sz="3200" b="1" i="1" dirty="0" smtClean="0">
                <a:solidFill>
                  <a:srgbClr val="006600"/>
                </a:solidFill>
              </a:rPr>
              <a:t> </a:t>
            </a:r>
            <a:r>
              <a:rPr lang="en-US" sz="3200" b="1" i="1" dirty="0" err="1" smtClean="0">
                <a:solidFill>
                  <a:srgbClr val="006600"/>
                </a:solidFill>
              </a:rPr>
              <a:t>bor</a:t>
            </a:r>
            <a:endParaRPr lang="en-US" sz="3200" b="1" i="1" dirty="0">
              <a:solidFill>
                <a:srgbClr val="00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7458" y="381878"/>
            <a:ext cx="48592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</a:rPr>
              <a:t>Biri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keltirib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meva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Deydi</a:t>
            </a:r>
            <a:r>
              <a:rPr lang="en-US" sz="3200" dirty="0">
                <a:solidFill>
                  <a:srgbClr val="000066"/>
                </a:solidFill>
              </a:rPr>
              <a:t>: – </a:t>
            </a:r>
            <a:r>
              <a:rPr lang="en-US" sz="3200" dirty="0" err="1">
                <a:solidFill>
                  <a:srgbClr val="000066"/>
                </a:solidFill>
              </a:rPr>
              <a:t>Yemayman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dema</a:t>
            </a:r>
            <a:r>
              <a:rPr lang="en-US" sz="3200" dirty="0">
                <a:solidFill>
                  <a:srgbClr val="000066"/>
                </a:solidFill>
              </a:rPr>
              <a:t>!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Biri</a:t>
            </a:r>
            <a:r>
              <a:rPr lang="en-US" sz="3200" dirty="0">
                <a:solidFill>
                  <a:srgbClr val="000066"/>
                </a:solidFill>
              </a:rPr>
              <a:t> der: – Ranging </a:t>
            </a:r>
            <a:r>
              <a:rPr lang="en-US" sz="3200" b="1" dirty="0" err="1">
                <a:solidFill>
                  <a:srgbClr val="000066"/>
                </a:solidFill>
              </a:rPr>
              <a:t>somon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Yeb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olgin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tansiq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taom</a:t>
            </a:r>
            <a:r>
              <a:rPr lang="en-US" sz="3200" dirty="0" smtClean="0">
                <a:solidFill>
                  <a:srgbClr val="000066"/>
                </a:solidFill>
              </a:rPr>
              <a:t>.</a:t>
            </a:r>
            <a:endParaRPr lang="en-US" sz="3200" dirty="0">
              <a:solidFill>
                <a:srgbClr val="000066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491516" y="2348444"/>
            <a:ext cx="597089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88605" y="1816180"/>
            <a:ext cx="597089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153969" y="2349472"/>
            <a:ext cx="942030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915933" y="3406791"/>
            <a:ext cx="709051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46662" y="4342307"/>
            <a:ext cx="597089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726171" y="4792420"/>
            <a:ext cx="736647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357997" y="5286637"/>
            <a:ext cx="558910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891662" y="5777957"/>
            <a:ext cx="558910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9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14209</TotalTime>
  <Words>399</Words>
  <Application>Microsoft Office PowerPoint</Application>
  <PresentationFormat>Произвольный</PresentationFormat>
  <Paragraphs>87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1335</cp:revision>
  <dcterms:created xsi:type="dcterms:W3CDTF">2020-04-19T11:34:46Z</dcterms:created>
  <dcterms:modified xsi:type="dcterms:W3CDTF">2021-09-09T18:58:28Z</dcterms:modified>
</cp:coreProperties>
</file>