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56" r:id="rId3"/>
    <p:sldId id="276" r:id="rId4"/>
    <p:sldId id="282" r:id="rId5"/>
    <p:sldId id="277" r:id="rId6"/>
    <p:sldId id="279" r:id="rId7"/>
    <p:sldId id="278" r:id="rId8"/>
    <p:sldId id="260" r:id="rId9"/>
    <p:sldId id="280" r:id="rId10"/>
    <p:sldId id="281" r:id="rId11"/>
    <p:sldId id="284" r:id="rId12"/>
    <p:sldId id="285" r:id="rId13"/>
    <p:sldId id="273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4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5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424" y="2780928"/>
            <a:ext cx="10363200" cy="2547715"/>
          </a:xfrm>
        </p:spPr>
        <p:txBody>
          <a:bodyPr/>
          <a:lstStyle/>
          <a:p>
            <a:r>
              <a:rPr lang="en-US" sz="6000" b="1" dirty="0" err="1"/>
              <a:t>Bienvenue</a:t>
            </a:r>
            <a:r>
              <a:rPr lang="en-US" sz="6000" b="1" dirty="0"/>
              <a:t> à la </a:t>
            </a:r>
            <a:r>
              <a:rPr lang="en-US" sz="6000" b="1" dirty="0" err="1"/>
              <a:t>leçon</a:t>
            </a:r>
            <a:r>
              <a:rPr lang="en-US" sz="6000" b="1" dirty="0"/>
              <a:t> de </a:t>
            </a:r>
            <a:r>
              <a:rPr lang="en-US" sz="6000" b="1" dirty="0" err="1"/>
              <a:t>français</a:t>
            </a:r>
            <a:r>
              <a:rPr lang="en-US" sz="6000" b="1" dirty="0"/>
              <a:t>!</a:t>
            </a:r>
            <a:r>
              <a:rPr lang="ru-RU" sz="6000" b="1" dirty="0"/>
              <a:t/>
            </a:r>
            <a:br>
              <a:rPr lang="ru-RU" sz="6000" b="1" dirty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503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504" y="1700808"/>
            <a:ext cx="10972800" cy="1143000"/>
          </a:xfrm>
        </p:spPr>
        <p:txBody>
          <a:bodyPr/>
          <a:lstStyle/>
          <a:p>
            <a:r>
              <a:rPr lang="en-US" dirty="0" err="1" smtClean="0"/>
              <a:t>Observez</a:t>
            </a:r>
            <a:r>
              <a:rPr lang="en-US" dirty="0" smtClean="0"/>
              <a:t> et </a:t>
            </a:r>
            <a:r>
              <a:rPr lang="en-US" dirty="0" err="1" smtClean="0"/>
              <a:t>répondez</a:t>
            </a:r>
            <a:r>
              <a:rPr lang="en-US" dirty="0" smtClean="0"/>
              <a:t> aux questions.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64" t="20225" r="35688" b="31503"/>
          <a:stretch/>
        </p:blipFill>
        <p:spPr>
          <a:xfrm>
            <a:off x="551384" y="2708920"/>
            <a:ext cx="110310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72816"/>
            <a:ext cx="10972800" cy="936104"/>
          </a:xfrm>
        </p:spPr>
        <p:txBody>
          <a:bodyPr/>
          <a:lstStyle/>
          <a:p>
            <a:r>
              <a:rPr lang="en-US" dirty="0" err="1" smtClean="0"/>
              <a:t>Verbe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jouer</a:t>
            </a:r>
            <a:r>
              <a:rPr lang="en-US" dirty="0" smtClean="0">
                <a:solidFill>
                  <a:srgbClr val="FF0000"/>
                </a:solidFill>
              </a:rPr>
              <a:t> à </a:t>
            </a:r>
            <a:r>
              <a:rPr lang="en-US" dirty="0" smtClean="0"/>
              <a:t>+ </a:t>
            </a:r>
            <a:r>
              <a:rPr lang="en-US" dirty="0" err="1" smtClean="0"/>
              <a:t>jeux</a:t>
            </a:r>
            <a:r>
              <a:rPr lang="en-US" dirty="0" smtClean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564904"/>
            <a:ext cx="10972800" cy="3888432"/>
          </a:xfrm>
        </p:spPr>
        <p:txBody>
          <a:bodyPr/>
          <a:lstStyle/>
          <a:p>
            <a:endParaRPr lang="ru-RU" dirty="0" smtClean="0"/>
          </a:p>
          <a:p>
            <a:r>
              <a:rPr lang="en-US" dirty="0" err="1" smtClean="0"/>
              <a:t>à+le</a:t>
            </a:r>
            <a:r>
              <a:rPr lang="en-US" dirty="0" smtClean="0"/>
              <a:t>=au                            </a:t>
            </a: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Jouer</a:t>
            </a:r>
            <a:r>
              <a:rPr lang="en-US" sz="3600" dirty="0" smtClean="0">
                <a:solidFill>
                  <a:srgbClr val="FF0000"/>
                </a:solidFill>
              </a:rPr>
              <a:t> -  </a:t>
            </a:r>
            <a:r>
              <a:rPr lang="ru-RU" sz="3600" dirty="0" smtClean="0">
                <a:solidFill>
                  <a:srgbClr val="FF0000"/>
                </a:solidFill>
              </a:rPr>
              <a:t>играть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à+la</a:t>
            </a:r>
            <a:r>
              <a:rPr lang="en-US" dirty="0" smtClean="0"/>
              <a:t>=à la                    Je </a:t>
            </a:r>
            <a:r>
              <a:rPr lang="en-US" dirty="0" err="1" smtClean="0"/>
              <a:t>joue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au football (</a:t>
            </a:r>
            <a:r>
              <a:rPr lang="en-US" dirty="0" smtClean="0"/>
              <a:t>le football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à+les</a:t>
            </a:r>
            <a:r>
              <a:rPr lang="en-US" dirty="0" smtClean="0"/>
              <a:t>=aux                 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joues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à la </a:t>
            </a:r>
            <a:r>
              <a:rPr lang="en-US" dirty="0" err="1" smtClean="0">
                <a:solidFill>
                  <a:srgbClr val="FF0000"/>
                </a:solidFill>
              </a:rPr>
              <a:t>corde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/>
              <a:t>la </a:t>
            </a:r>
            <a:r>
              <a:rPr lang="en-US" dirty="0" err="1"/>
              <a:t>corde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à+l</a:t>
            </a:r>
            <a:r>
              <a:rPr lang="en-US" dirty="0" smtClean="0"/>
              <a:t>’=à l’                      Il (</a:t>
            </a:r>
            <a:r>
              <a:rPr lang="en-US" dirty="0" err="1" smtClean="0"/>
              <a:t>elle</a:t>
            </a:r>
            <a:r>
              <a:rPr lang="en-US" dirty="0" smtClean="0"/>
              <a:t>) </a:t>
            </a:r>
            <a:r>
              <a:rPr lang="en-US" dirty="0" err="1" smtClean="0"/>
              <a:t>joue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aux </a:t>
            </a:r>
            <a:r>
              <a:rPr lang="en-US" dirty="0" err="1" smtClean="0">
                <a:solidFill>
                  <a:srgbClr val="FF0000"/>
                </a:solidFill>
              </a:rPr>
              <a:t>jeux</a:t>
            </a:r>
            <a:r>
              <a:rPr lang="en-US" dirty="0" smtClean="0">
                <a:solidFill>
                  <a:srgbClr val="FF0000"/>
                </a:solidFill>
              </a:rPr>
              <a:t> video (</a:t>
            </a:r>
            <a:r>
              <a:rPr lang="en-US" dirty="0" smtClean="0"/>
              <a:t>les </a:t>
            </a:r>
            <a:r>
              <a:rPr lang="en-US" dirty="0" err="1"/>
              <a:t>jeux</a:t>
            </a:r>
            <a:r>
              <a:rPr lang="en-US" dirty="0"/>
              <a:t> video 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   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912" y="1772816"/>
            <a:ext cx="10972800" cy="1143000"/>
          </a:xfrm>
        </p:spPr>
        <p:txBody>
          <a:bodyPr/>
          <a:lstStyle/>
          <a:p>
            <a:r>
              <a:rPr lang="en-US" sz="4000" b="1" dirty="0" smtClean="0"/>
              <a:t>Le devoir à la </a:t>
            </a:r>
            <a:r>
              <a:rPr lang="en-US" sz="4000" b="1" dirty="0" err="1" smtClean="0"/>
              <a:t>maison</a:t>
            </a:r>
            <a:r>
              <a:rPr lang="en-US" sz="4000" b="1" dirty="0" smtClean="0"/>
              <a:t>.</a:t>
            </a:r>
            <a:br>
              <a:rPr lang="en-US" sz="4000" b="1" dirty="0" smtClean="0"/>
            </a:br>
            <a:r>
              <a:rPr lang="en-US" sz="3600" b="1" dirty="0" err="1" smtClean="0"/>
              <a:t>Completez</a:t>
            </a:r>
            <a:r>
              <a:rPr lang="en-US" sz="3600" b="1" dirty="0" smtClean="0"/>
              <a:t> les phrases par les articles </a:t>
            </a:r>
            <a:r>
              <a:rPr lang="en-US" sz="3600" b="1" dirty="0" err="1" smtClean="0"/>
              <a:t>contractés</a:t>
            </a:r>
            <a:r>
              <a:rPr lang="en-US" sz="3600" b="1" dirty="0" smtClean="0"/>
              <a:t>: </a:t>
            </a:r>
            <a:r>
              <a:rPr lang="en-US" sz="3600" b="1" dirty="0" smtClean="0">
                <a:solidFill>
                  <a:srgbClr val="FF0000"/>
                </a:solidFill>
              </a:rPr>
              <a:t>à la ,au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912" y="2996952"/>
            <a:ext cx="10972800" cy="3600400"/>
          </a:xfrm>
        </p:spPr>
        <p:txBody>
          <a:bodyPr/>
          <a:lstStyle/>
          <a:p>
            <a:r>
              <a:rPr lang="en-US" dirty="0" smtClean="0"/>
              <a:t>Aziz </a:t>
            </a:r>
            <a:r>
              <a:rPr lang="en-US" dirty="0" err="1" smtClean="0"/>
              <a:t>joue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au</a:t>
            </a:r>
            <a:r>
              <a:rPr lang="en-US" dirty="0" smtClean="0"/>
              <a:t> football.</a:t>
            </a:r>
          </a:p>
          <a:p>
            <a:r>
              <a:rPr lang="en-US" dirty="0" smtClean="0"/>
              <a:t>Lobar </a:t>
            </a:r>
            <a:r>
              <a:rPr lang="en-US" dirty="0" err="1" smtClean="0"/>
              <a:t>joue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à la 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orde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joues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au</a:t>
            </a:r>
            <a:r>
              <a:rPr lang="en-US" dirty="0" smtClean="0"/>
              <a:t> tennis.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joue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aux</a:t>
            </a:r>
            <a:r>
              <a:rPr lang="en-US" dirty="0" smtClean="0"/>
              <a:t> </a:t>
            </a:r>
            <a:r>
              <a:rPr lang="en-US" dirty="0" err="1" smtClean="0"/>
              <a:t>jeux</a:t>
            </a:r>
            <a:r>
              <a:rPr lang="en-US" dirty="0" smtClean="0"/>
              <a:t>  </a:t>
            </a:r>
            <a:r>
              <a:rPr lang="en-US" dirty="0" err="1" smtClean="0"/>
              <a:t>vidéo</a:t>
            </a:r>
            <a:r>
              <a:rPr lang="en-US" dirty="0" smtClean="0"/>
              <a:t>.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joue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au</a:t>
            </a:r>
            <a:r>
              <a:rPr lang="en-US" dirty="0" smtClean="0"/>
              <a:t> basketball.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25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3993308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5400" dirty="0" smtClean="0"/>
              <a:t>Merci pour </a:t>
            </a:r>
            <a:r>
              <a:rPr lang="en-US" sz="5400" dirty="0" err="1" smtClean="0"/>
              <a:t>votre</a:t>
            </a:r>
            <a:r>
              <a:rPr lang="en-US" sz="5400" dirty="0" smtClean="0"/>
              <a:t> attention!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911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Leçon 4.pages 34-35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34" t="47899" r="34376" b="6632"/>
          <a:stretch/>
        </p:blipFill>
        <p:spPr>
          <a:xfrm>
            <a:off x="739589" y="3068960"/>
            <a:ext cx="10773147" cy="36004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1781174"/>
            <a:ext cx="10972800" cy="128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 smtClean="0"/>
              <a:t>Écoutez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prononcez</a:t>
            </a:r>
            <a:r>
              <a:rPr lang="en-US" dirty="0" smtClean="0"/>
              <a:t> les syllables et </a:t>
            </a:r>
            <a:r>
              <a:rPr lang="en-US" dirty="0" err="1" smtClean="0"/>
              <a:t>apprenez</a:t>
            </a:r>
            <a:r>
              <a:rPr lang="en-US" dirty="0" smtClean="0"/>
              <a:t> les mots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30314" y="5567536"/>
            <a:ext cx="115252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хлопок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4046" y="5927576"/>
            <a:ext cx="1193802" cy="313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мир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7428" y="6241143"/>
            <a:ext cx="1364396" cy="3207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конфеты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40216" y="5567536"/>
            <a:ext cx="223224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пожарный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3140" y="5942681"/>
            <a:ext cx="914400" cy="302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тень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80600" y="6241143"/>
            <a:ext cx="1303832" cy="3207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огурцы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262" y="1709936"/>
            <a:ext cx="10972800" cy="1143000"/>
          </a:xfrm>
        </p:spPr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peu</a:t>
            </a:r>
            <a:r>
              <a:rPr lang="en-US" dirty="0"/>
              <a:t> de </a:t>
            </a:r>
            <a:r>
              <a:rPr lang="en-US" dirty="0" err="1"/>
              <a:t>grammaire</a:t>
            </a:r>
            <a:r>
              <a:rPr lang="en-US" dirty="0"/>
              <a:t>…..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262" y="2852936"/>
            <a:ext cx="10972800" cy="373387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Adjectifs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possessifs</a:t>
            </a:r>
            <a:r>
              <a:rPr lang="en-US" b="1" dirty="0" smtClean="0">
                <a:solidFill>
                  <a:srgbClr val="FF0000"/>
                </a:solidFill>
              </a:rPr>
              <a:t>—</a:t>
            </a:r>
            <a:r>
              <a:rPr lang="ru-RU" b="1" dirty="0" smtClean="0">
                <a:solidFill>
                  <a:srgbClr val="FF0000"/>
                </a:solidFill>
              </a:rPr>
              <a:t>притяжательные прилагательные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Je</a:t>
            </a:r>
            <a:r>
              <a:rPr lang="en-US" dirty="0"/>
              <a:t>-mon-ma-</a:t>
            </a:r>
            <a:r>
              <a:rPr lang="en-US" dirty="0" err="1"/>
              <a:t>mes</a:t>
            </a:r>
            <a:r>
              <a:rPr lang="en-US" dirty="0"/>
              <a:t>                         </a:t>
            </a:r>
            <a:r>
              <a:rPr lang="en-US" b="1" dirty="0"/>
              <a:t>par </a:t>
            </a:r>
            <a:r>
              <a:rPr lang="en-US" b="1" dirty="0" err="1" smtClean="0"/>
              <a:t>exemples</a:t>
            </a:r>
            <a:r>
              <a:rPr lang="en-US" dirty="0" err="1" smtClean="0"/>
              <a:t>:le</a:t>
            </a:r>
            <a:r>
              <a:rPr lang="en-US" dirty="0" smtClean="0"/>
              <a:t> </a:t>
            </a:r>
            <a:r>
              <a:rPr lang="en-US" dirty="0"/>
              <a:t>livre-mon livre</a:t>
            </a:r>
          </a:p>
          <a:p>
            <a:r>
              <a:rPr lang="en-US" dirty="0" err="1">
                <a:solidFill>
                  <a:srgbClr val="FF0000"/>
                </a:solidFill>
              </a:rPr>
              <a:t>Tu</a:t>
            </a:r>
            <a:r>
              <a:rPr lang="en-US" dirty="0"/>
              <a:t>-ton-ta-</a:t>
            </a:r>
            <a:r>
              <a:rPr lang="en-US" dirty="0" err="1"/>
              <a:t>tes</a:t>
            </a:r>
            <a:r>
              <a:rPr lang="en-US" dirty="0"/>
              <a:t>                              </a:t>
            </a:r>
            <a:r>
              <a:rPr lang="ru-RU" dirty="0" smtClean="0"/>
              <a:t> </a:t>
            </a:r>
            <a:r>
              <a:rPr lang="en-US" dirty="0" smtClean="0"/>
              <a:t>la </a:t>
            </a:r>
            <a:r>
              <a:rPr lang="en-US" dirty="0"/>
              <a:t>table-ma table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7030A0"/>
                </a:solidFill>
              </a:rPr>
              <a:t>Mon</a:t>
            </a:r>
            <a:r>
              <a:rPr lang="en-US" dirty="0"/>
              <a:t>-</a:t>
            </a:r>
            <a:r>
              <a:rPr lang="en-US" dirty="0" err="1"/>
              <a:t>un,le</a:t>
            </a:r>
            <a:r>
              <a:rPr lang="en-US" dirty="0"/>
              <a:t>                  </a:t>
            </a:r>
            <a:r>
              <a:rPr lang="en-US" b="1" dirty="0" smtClean="0"/>
              <a:t>par </a:t>
            </a:r>
            <a:r>
              <a:rPr lang="en-US" b="1" dirty="0" err="1" smtClean="0"/>
              <a:t>exemples</a:t>
            </a:r>
            <a:r>
              <a:rPr lang="en-US" dirty="0" err="1" smtClean="0"/>
              <a:t>:C’est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/>
              <a:t>livre.C’est</a:t>
            </a:r>
            <a:r>
              <a:rPr lang="en-US" dirty="0"/>
              <a:t> mon livre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7030A0"/>
                </a:solidFill>
              </a:rPr>
              <a:t>Ma</a:t>
            </a:r>
            <a:r>
              <a:rPr lang="en-US" dirty="0"/>
              <a:t>-</a:t>
            </a:r>
            <a:r>
              <a:rPr lang="en-US" dirty="0" err="1"/>
              <a:t>une,la</a:t>
            </a:r>
            <a:r>
              <a:rPr lang="en-US" dirty="0"/>
              <a:t>                        </a:t>
            </a:r>
            <a:r>
              <a:rPr lang="en-US" dirty="0" smtClean="0"/>
              <a:t>                 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robe.C’est</a:t>
            </a:r>
            <a:r>
              <a:rPr lang="en-US" dirty="0"/>
              <a:t> ma </a:t>
            </a:r>
            <a:r>
              <a:rPr lang="en-US" dirty="0" smtClean="0"/>
              <a:t>robe 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5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28800"/>
            <a:ext cx="10972800" cy="1080120"/>
          </a:xfrm>
        </p:spPr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grammaire</a:t>
            </a:r>
            <a:r>
              <a:rPr lang="en-US" dirty="0" smtClean="0"/>
              <a:t>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37" t="16851" r="34225" b="36387"/>
          <a:stretch/>
        </p:blipFill>
        <p:spPr>
          <a:xfrm>
            <a:off x="609600" y="2780928"/>
            <a:ext cx="109728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88840"/>
            <a:ext cx="10972800" cy="926976"/>
          </a:xfrm>
        </p:spPr>
        <p:txBody>
          <a:bodyPr/>
          <a:lstStyle/>
          <a:p>
            <a:r>
              <a:rPr lang="en-US" dirty="0" err="1" smtClean="0"/>
              <a:t>Lisez</a:t>
            </a:r>
            <a:r>
              <a:rPr lang="en-US" dirty="0" smtClean="0"/>
              <a:t> et </a:t>
            </a:r>
            <a:r>
              <a:rPr lang="en-US" dirty="0" err="1" smtClean="0"/>
              <a:t>traduisez</a:t>
            </a:r>
            <a:r>
              <a:rPr lang="en-US" dirty="0" smtClean="0"/>
              <a:t> le </a:t>
            </a:r>
            <a:r>
              <a:rPr lang="en-US" dirty="0" err="1" smtClean="0"/>
              <a:t>texte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42" t="26088" r="36582" b="37319"/>
          <a:stretch/>
        </p:blipFill>
        <p:spPr>
          <a:xfrm>
            <a:off x="263352" y="2780928"/>
            <a:ext cx="11521280" cy="3816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9696" y="4905164"/>
            <a:ext cx="30243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Aziza </a:t>
            </a:r>
            <a:r>
              <a:rPr lang="en-US" sz="3200" b="1" dirty="0" err="1" smtClean="0">
                <a:solidFill>
                  <a:schemeClr val="tx1"/>
                </a:solidFill>
              </a:rPr>
              <a:t>est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polie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671" y="6057292"/>
            <a:ext cx="56166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Kamol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donne</a:t>
            </a:r>
            <a:r>
              <a:rPr lang="en-US" sz="3200" b="1" dirty="0" smtClean="0">
                <a:solidFill>
                  <a:schemeClr val="tx1"/>
                </a:solidFill>
              </a:rPr>
              <a:t> son </a:t>
            </a:r>
            <a:r>
              <a:rPr lang="en-US" sz="3200" b="1" dirty="0" err="1" smtClean="0">
                <a:solidFill>
                  <a:schemeClr val="tx1"/>
                </a:solidFill>
              </a:rPr>
              <a:t>ballon</a:t>
            </a:r>
            <a:r>
              <a:rPr lang="en-US" sz="3200" b="1" dirty="0" smtClean="0">
                <a:solidFill>
                  <a:schemeClr val="tx1"/>
                </a:solidFill>
              </a:rPr>
              <a:t> à Aziza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7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772816"/>
            <a:ext cx="10972800" cy="1143000"/>
          </a:xfrm>
        </p:spPr>
        <p:txBody>
          <a:bodyPr/>
          <a:lstStyle/>
          <a:p>
            <a:r>
              <a:rPr lang="en-US" sz="5400" b="1" dirty="0" err="1" smtClean="0"/>
              <a:t>Lisez</a:t>
            </a:r>
            <a:r>
              <a:rPr lang="en-US" sz="5400" b="1" dirty="0" smtClean="0"/>
              <a:t> le dialogue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504" t="45180" r="47345" b="18835"/>
          <a:stretch/>
        </p:blipFill>
        <p:spPr>
          <a:xfrm>
            <a:off x="263352" y="2708920"/>
            <a:ext cx="11665296" cy="37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13368" y="1628800"/>
            <a:ext cx="8229600" cy="936104"/>
          </a:xfrm>
        </p:spPr>
        <p:txBody>
          <a:bodyPr/>
          <a:lstStyle/>
          <a:p>
            <a:r>
              <a:rPr lang="en-US" b="1" i="1" dirty="0" err="1" smtClean="0"/>
              <a:t>Ecoutez</a:t>
            </a:r>
            <a:r>
              <a:rPr lang="en-US" b="1" i="1" dirty="0" smtClean="0"/>
              <a:t> et </a:t>
            </a:r>
            <a:r>
              <a:rPr lang="en-US" b="1" i="1" dirty="0" err="1" smtClean="0"/>
              <a:t>chantez</a:t>
            </a:r>
            <a:endParaRPr lang="ru-RU" dirty="0" smtClean="0"/>
          </a:p>
        </p:txBody>
      </p:sp>
      <p:pic>
        <p:nvPicPr>
          <p:cNvPr id="8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5600" y="2420887"/>
            <a:ext cx="7416824" cy="41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445" y="2060848"/>
            <a:ext cx="10972800" cy="1070992"/>
          </a:xfrm>
        </p:spPr>
        <p:txBody>
          <a:bodyPr/>
          <a:lstStyle/>
          <a:p>
            <a:r>
              <a:rPr lang="en-US" b="1" dirty="0" err="1" smtClean="0"/>
              <a:t>Apprenons</a:t>
            </a:r>
            <a:r>
              <a:rPr lang="en-US" b="1" dirty="0" smtClean="0"/>
              <a:t> le </a:t>
            </a:r>
            <a:r>
              <a:rPr lang="en-US" b="1" dirty="0" err="1" smtClean="0"/>
              <a:t>virelangue</a:t>
            </a:r>
            <a:r>
              <a:rPr lang="en-US" b="1" dirty="0" smtClean="0"/>
              <a:t>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96" t="39114" r="37061" b="42475"/>
          <a:stretch/>
        </p:blipFill>
        <p:spPr>
          <a:xfrm>
            <a:off x="695400" y="3356992"/>
            <a:ext cx="1085684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767</TotalTime>
  <Words>189</Words>
  <Application>Microsoft Office PowerPoint</Application>
  <PresentationFormat>Широкоэкранный</PresentationFormat>
  <Paragraphs>42</Paragraphs>
  <Slides>13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лица</vt:lpstr>
      <vt:lpstr>Bienvenue à la leçon de français! </vt:lpstr>
      <vt:lpstr>Презентация PowerPoint</vt:lpstr>
      <vt:lpstr>Écoutez, prononcez les syllables et apprenez les mots</vt:lpstr>
      <vt:lpstr>Un peu de grammaire…..</vt:lpstr>
      <vt:lpstr>Un peu de grammaire…</vt:lpstr>
      <vt:lpstr>Lisez et traduisez le texte.</vt:lpstr>
      <vt:lpstr>Lisez le dialogue.</vt:lpstr>
      <vt:lpstr>Ecoutez et chantez</vt:lpstr>
      <vt:lpstr>Apprenons le virelangue.</vt:lpstr>
      <vt:lpstr>Observez et répondez aux questions.</vt:lpstr>
      <vt:lpstr>Verbe  jouer à + jeux.</vt:lpstr>
      <vt:lpstr>Le devoir à la maison. Completez les phrases par les articles contractés: à la ,au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Sanjar Xujayev</cp:lastModifiedBy>
  <cp:revision>102</cp:revision>
  <dcterms:created xsi:type="dcterms:W3CDTF">2021-09-07T10:16:49Z</dcterms:created>
  <dcterms:modified xsi:type="dcterms:W3CDTF">2021-10-22T11:03:16Z</dcterms:modified>
</cp:coreProperties>
</file>