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4" r:id="rId3"/>
    <p:sldId id="280" r:id="rId4"/>
    <p:sldId id="281" r:id="rId5"/>
    <p:sldId id="286" r:id="rId6"/>
    <p:sldId id="284" r:id="rId7"/>
    <p:sldId id="287" r:id="rId8"/>
    <p:sldId id="282" r:id="rId9"/>
    <p:sldId id="276" r:id="rId10"/>
    <p:sldId id="263" r:id="rId11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74" autoAdjust="0"/>
  </p:normalViewPr>
  <p:slideViewPr>
    <p:cSldViewPr>
      <p:cViewPr varScale="1">
        <p:scale>
          <a:sx n="69" d="100"/>
          <a:sy n="69" d="100"/>
        </p:scale>
        <p:origin x="756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06A0A-30E7-4717-9D32-51D1E086FA55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958E31-4963-4C36-B462-56B5255F4A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808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15.10.2021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15.10.2021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15.10.2021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15.10.2021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15.10.2021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15.10.2021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03712" y="3861049"/>
            <a:ext cx="69127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Unité </a:t>
            </a:r>
            <a:r>
              <a:rPr lang="fr-FR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fr-FR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Leçon </a:t>
            </a:r>
            <a:r>
              <a:rPr lang="en-US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fr-FR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fr-FR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Thème:Bonjour l’école!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3552" y="1688023"/>
            <a:ext cx="8229600" cy="1020897"/>
          </a:xfrm>
        </p:spPr>
        <p:txBody>
          <a:bodyPr/>
          <a:lstStyle/>
          <a:p>
            <a:r>
              <a:rPr lang="en-US" sz="5400" b="1" dirty="0"/>
              <a:t>Devoir à la </a:t>
            </a:r>
            <a:r>
              <a:rPr lang="en-US" sz="5400" b="1" dirty="0" err="1"/>
              <a:t>maison</a:t>
            </a:r>
            <a:endParaRPr lang="ru-RU" sz="5400" b="1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39416" y="1916832"/>
            <a:ext cx="10972800" cy="4752528"/>
          </a:xfrm>
        </p:spPr>
        <p:txBody>
          <a:bodyPr/>
          <a:lstStyle/>
          <a:p>
            <a:endParaRPr lang="en-US" dirty="0" smtClean="0"/>
          </a:p>
          <a:p>
            <a:r>
              <a:rPr lang="fr-FR" b="1" i="1" dirty="0" smtClean="0"/>
              <a:t>Choisissez </a:t>
            </a:r>
            <a:r>
              <a:rPr lang="fr-FR" b="1" i="1" dirty="0"/>
              <a:t>l'adjectif </a:t>
            </a:r>
            <a:r>
              <a:rPr lang="fr-FR" b="1" i="1" dirty="0" smtClean="0"/>
              <a:t>possessif: mon, ma.</a:t>
            </a:r>
            <a:endParaRPr lang="fr-FR" b="1" i="1" dirty="0"/>
          </a:p>
          <a:p>
            <a:r>
              <a:rPr lang="fr-FR" dirty="0" smtClean="0"/>
              <a:t> </a:t>
            </a:r>
            <a:r>
              <a:rPr lang="fr-FR" dirty="0"/>
              <a:t>1) J'ai </a:t>
            </a:r>
            <a:r>
              <a:rPr lang="fr-FR" dirty="0" smtClean="0"/>
              <a:t>un stylo. C’est ........... stylo.</a:t>
            </a:r>
            <a:endParaRPr lang="fr-FR" dirty="0"/>
          </a:p>
          <a:p>
            <a:r>
              <a:rPr lang="fr-FR" dirty="0"/>
              <a:t> </a:t>
            </a:r>
            <a:r>
              <a:rPr lang="fr-FR" dirty="0" smtClean="0"/>
              <a:t>2)</a:t>
            </a:r>
            <a:r>
              <a:rPr lang="fr-FR" dirty="0"/>
              <a:t> J'ai un </a:t>
            </a:r>
            <a:r>
              <a:rPr lang="fr-FR" dirty="0" smtClean="0"/>
              <a:t>livre. </a:t>
            </a:r>
            <a:r>
              <a:rPr lang="fr-FR" dirty="0"/>
              <a:t>C’est.......... </a:t>
            </a:r>
            <a:r>
              <a:rPr lang="fr-FR" dirty="0" smtClean="0"/>
              <a:t>livre.</a:t>
            </a:r>
          </a:p>
          <a:p>
            <a:r>
              <a:rPr lang="fr-FR" dirty="0"/>
              <a:t>3) J'ai un </a:t>
            </a:r>
            <a:r>
              <a:rPr lang="fr-FR" dirty="0" smtClean="0"/>
              <a:t>professeur de français. </a:t>
            </a:r>
            <a:r>
              <a:rPr lang="fr-FR" dirty="0"/>
              <a:t>C’est.......... </a:t>
            </a:r>
            <a:r>
              <a:rPr lang="fr-FR" dirty="0" smtClean="0"/>
              <a:t>professeur.</a:t>
            </a:r>
          </a:p>
          <a:p>
            <a:r>
              <a:rPr lang="fr-FR" dirty="0" smtClean="0"/>
              <a:t>4) J'ai une balle. </a:t>
            </a:r>
            <a:r>
              <a:rPr lang="fr-FR" dirty="0"/>
              <a:t>C’est.......... </a:t>
            </a:r>
            <a:r>
              <a:rPr lang="fr-FR" dirty="0" smtClean="0"/>
              <a:t>balle.</a:t>
            </a:r>
          </a:p>
          <a:p>
            <a:r>
              <a:rPr lang="fr-FR" dirty="0" smtClean="0"/>
              <a:t>5)</a:t>
            </a:r>
            <a:r>
              <a:rPr lang="fr-FR" dirty="0"/>
              <a:t> J'ai </a:t>
            </a:r>
            <a:r>
              <a:rPr lang="fr-FR" dirty="0" smtClean="0"/>
              <a:t>une robe. </a:t>
            </a:r>
            <a:r>
              <a:rPr lang="fr-FR" dirty="0"/>
              <a:t>C’est.......... </a:t>
            </a:r>
            <a:r>
              <a:rPr lang="fr-FR" dirty="0" smtClean="0"/>
              <a:t>robe.</a:t>
            </a:r>
          </a:p>
          <a:p>
            <a:r>
              <a:rPr lang="fr-FR" dirty="0" smtClean="0"/>
              <a:t>6)</a:t>
            </a:r>
            <a:r>
              <a:rPr lang="fr-FR" dirty="0"/>
              <a:t> J'ai un </a:t>
            </a:r>
            <a:r>
              <a:rPr lang="fr-FR" dirty="0" smtClean="0"/>
              <a:t>vélo. </a:t>
            </a:r>
            <a:r>
              <a:rPr lang="fr-FR" dirty="0"/>
              <a:t>C’est</a:t>
            </a:r>
            <a:r>
              <a:rPr lang="fr-FR" dirty="0" smtClean="0"/>
              <a:t>..........vélo.</a:t>
            </a:r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4727848" y="3212976"/>
            <a:ext cx="1224136" cy="338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</a:rPr>
              <a:t>mon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990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4295800" y="2924944"/>
            <a:ext cx="3960440" cy="3096344"/>
          </a:xfrm>
        </p:spPr>
        <p:txBody>
          <a:bodyPr/>
          <a:lstStyle/>
          <a:p>
            <a:pPr marL="0" lvl="0" indent="0">
              <a:buNone/>
            </a:pPr>
            <a:r>
              <a:rPr lang="en-US" sz="2800" b="1" i="1" dirty="0" smtClean="0">
                <a:solidFill>
                  <a:srgbClr val="FF0000"/>
                </a:solidFill>
              </a:rPr>
              <a:t>le wagon </a:t>
            </a:r>
            <a:r>
              <a:rPr lang="en-US" sz="2800" b="1" i="1" dirty="0" smtClean="0">
                <a:solidFill>
                  <a:prstClr val="black"/>
                </a:solidFill>
              </a:rPr>
              <a:t>– </a:t>
            </a:r>
            <a:r>
              <a:rPr lang="ru-RU" sz="2800" b="1" i="1" dirty="0" smtClean="0">
                <a:solidFill>
                  <a:srgbClr val="00B050"/>
                </a:solidFill>
              </a:rPr>
              <a:t>вагон</a:t>
            </a:r>
          </a:p>
          <a:p>
            <a:pPr marL="0" lvl="0" indent="0">
              <a:buNone/>
            </a:pPr>
            <a:r>
              <a:rPr lang="fr-FR" sz="2800" b="1" i="1" dirty="0" smtClean="0">
                <a:solidFill>
                  <a:srgbClr val="FF0000"/>
                </a:solidFill>
              </a:rPr>
              <a:t>la boxe </a:t>
            </a:r>
            <a:r>
              <a:rPr lang="fr-FR" sz="2800" b="1" i="1" dirty="0" smtClean="0">
                <a:solidFill>
                  <a:prstClr val="black"/>
                </a:solidFill>
              </a:rPr>
              <a:t>– </a:t>
            </a:r>
            <a:r>
              <a:rPr lang="ru-RU" sz="2800" b="1" i="1" dirty="0" smtClean="0">
                <a:solidFill>
                  <a:srgbClr val="00B050"/>
                </a:solidFill>
              </a:rPr>
              <a:t>бокс</a:t>
            </a:r>
          </a:p>
          <a:p>
            <a:pPr marL="0" lvl="0" indent="0">
              <a:buNone/>
            </a:pPr>
            <a:r>
              <a:rPr lang="fr-FR" sz="2800" b="1" i="1" dirty="0" smtClean="0">
                <a:solidFill>
                  <a:srgbClr val="FF0000"/>
                </a:solidFill>
              </a:rPr>
              <a:t>le taxi</a:t>
            </a:r>
            <a:r>
              <a:rPr lang="ru-RU" sz="2800" b="1" i="1" dirty="0" smtClean="0">
                <a:solidFill>
                  <a:srgbClr val="FF0000"/>
                </a:solidFill>
              </a:rPr>
              <a:t> </a:t>
            </a:r>
            <a:r>
              <a:rPr lang="ru-RU" sz="2800" b="1" i="1" dirty="0" smtClean="0">
                <a:solidFill>
                  <a:prstClr val="black"/>
                </a:solidFill>
              </a:rPr>
              <a:t>- </a:t>
            </a:r>
            <a:r>
              <a:rPr lang="ru-RU" sz="2800" b="1" i="1" dirty="0" smtClean="0">
                <a:solidFill>
                  <a:srgbClr val="00B050"/>
                </a:solidFill>
              </a:rPr>
              <a:t>такси</a:t>
            </a:r>
            <a:endParaRPr lang="fr-FR" sz="2800" b="1" i="1" dirty="0" smtClean="0">
              <a:solidFill>
                <a:srgbClr val="00B050"/>
              </a:solidFill>
            </a:endParaRPr>
          </a:p>
          <a:p>
            <a:pPr marL="0" lvl="0" indent="0">
              <a:buNone/>
            </a:pPr>
            <a:r>
              <a:rPr lang="fr-FR" sz="2800" b="1" i="1" dirty="0" smtClean="0">
                <a:solidFill>
                  <a:srgbClr val="FF0000"/>
                </a:solidFill>
              </a:rPr>
              <a:t>l’exposition</a:t>
            </a:r>
            <a:r>
              <a:rPr lang="ru-RU" sz="2800" b="1" i="1" dirty="0" smtClean="0">
                <a:solidFill>
                  <a:prstClr val="black"/>
                </a:solidFill>
              </a:rPr>
              <a:t> - </a:t>
            </a:r>
            <a:r>
              <a:rPr lang="ru-RU" sz="2800" b="1" i="1" dirty="0" smtClean="0">
                <a:solidFill>
                  <a:srgbClr val="00B050"/>
                </a:solidFill>
              </a:rPr>
              <a:t>выставка</a:t>
            </a:r>
            <a:endParaRPr lang="fr-FR" sz="2800" b="1" i="1" dirty="0" smtClean="0">
              <a:solidFill>
                <a:srgbClr val="00B050"/>
              </a:solidFill>
            </a:endParaRPr>
          </a:p>
          <a:p>
            <a:pPr marL="0" lvl="0" indent="0">
              <a:buNone/>
            </a:pPr>
            <a:r>
              <a:rPr lang="fr-FR" sz="2800" b="1" i="1" dirty="0" smtClean="0">
                <a:solidFill>
                  <a:srgbClr val="FF0000"/>
                </a:solidFill>
              </a:rPr>
              <a:t>le mixeur</a:t>
            </a:r>
            <a:r>
              <a:rPr lang="ru-RU" sz="2800" b="1" i="1" dirty="0" smtClean="0">
                <a:solidFill>
                  <a:srgbClr val="FF0000"/>
                </a:solidFill>
              </a:rPr>
              <a:t> </a:t>
            </a:r>
            <a:r>
              <a:rPr lang="ru-RU" sz="2800" b="1" i="1" dirty="0" smtClean="0">
                <a:solidFill>
                  <a:prstClr val="black"/>
                </a:solidFill>
              </a:rPr>
              <a:t>- </a:t>
            </a:r>
            <a:r>
              <a:rPr lang="ru-RU" sz="2800" b="1" i="1" dirty="0" smtClean="0">
                <a:solidFill>
                  <a:srgbClr val="00B050"/>
                </a:solidFill>
              </a:rPr>
              <a:t>миксер</a:t>
            </a:r>
            <a:endParaRPr lang="fr-FR" sz="2800" b="1" i="1" dirty="0" smtClean="0">
              <a:solidFill>
                <a:srgbClr val="00B050"/>
              </a:solidFill>
            </a:endParaRPr>
          </a:p>
          <a:p>
            <a:pPr marL="0" lvl="0" indent="0">
              <a:buNone/>
            </a:pPr>
            <a:r>
              <a:rPr lang="fr-FR" sz="2800" b="1" i="1" dirty="0" smtClean="0">
                <a:solidFill>
                  <a:srgbClr val="FF0000"/>
                </a:solidFill>
              </a:rPr>
              <a:t>six</a:t>
            </a:r>
            <a:r>
              <a:rPr lang="fr-FR" sz="2800" b="1" i="1" dirty="0" smtClean="0">
                <a:solidFill>
                  <a:prstClr val="black"/>
                </a:solidFill>
              </a:rPr>
              <a:t> </a:t>
            </a:r>
            <a:r>
              <a:rPr lang="ru-RU" sz="2800" b="1" i="1" dirty="0" smtClean="0">
                <a:solidFill>
                  <a:prstClr val="black"/>
                </a:solidFill>
              </a:rPr>
              <a:t>- </a:t>
            </a:r>
            <a:r>
              <a:rPr lang="ru-RU" sz="2800" b="1" i="1" dirty="0" smtClean="0">
                <a:solidFill>
                  <a:srgbClr val="00B050"/>
                </a:solidFill>
              </a:rPr>
              <a:t>шесть</a:t>
            </a:r>
            <a:endParaRPr lang="en-US" sz="2800" b="1" i="1" dirty="0">
              <a:solidFill>
                <a:srgbClr val="00B050"/>
              </a:solidFill>
            </a:endParaRPr>
          </a:p>
          <a:p>
            <a:pPr lvl="0"/>
            <a:endParaRPr lang="en-US" sz="2800" i="1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en-US" sz="2800" i="1" dirty="0">
              <a:solidFill>
                <a:prstClr val="black"/>
              </a:solidFill>
            </a:endParaRP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487488" y="2132856"/>
            <a:ext cx="9217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Correction du devoir:</a:t>
            </a:r>
            <a:endParaRPr lang="ru-RU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92" y="2132939"/>
            <a:ext cx="3168352" cy="2125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1992" y="2452823"/>
            <a:ext cx="3478664" cy="3942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93" y="4424255"/>
            <a:ext cx="3158880" cy="2318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7711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1424" y="1916832"/>
            <a:ext cx="10396736" cy="1152128"/>
          </a:xfrm>
        </p:spPr>
        <p:txBody>
          <a:bodyPr/>
          <a:lstStyle/>
          <a:p>
            <a:r>
              <a:rPr lang="en-US" dirty="0" err="1" smtClean="0"/>
              <a:t>Écoutez,prononcez</a:t>
            </a:r>
            <a:r>
              <a:rPr lang="en-US" dirty="0" smtClean="0"/>
              <a:t> les syllables et </a:t>
            </a:r>
            <a:r>
              <a:rPr lang="en-US" dirty="0" err="1" smtClean="0"/>
              <a:t>apprenez</a:t>
            </a:r>
            <a:r>
              <a:rPr lang="en-US" dirty="0" smtClean="0"/>
              <a:t> les mots.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0155" t="39929" r="35074" b="17707"/>
          <a:stretch/>
        </p:blipFill>
        <p:spPr>
          <a:xfrm>
            <a:off x="839416" y="3212976"/>
            <a:ext cx="10396736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707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5400" y="1628800"/>
            <a:ext cx="10972800" cy="1143000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Un 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peu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 de 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grammaire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: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876" t="26506" r="66023" b="62264"/>
          <a:stretch/>
        </p:blipFill>
        <p:spPr>
          <a:xfrm>
            <a:off x="3575720" y="2637666"/>
            <a:ext cx="4650066" cy="1581111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4" y="2637666"/>
            <a:ext cx="3168352" cy="201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Объект 3"/>
          <p:cNvPicPr>
            <a:picLocks noChangeAspect="1"/>
          </p:cNvPicPr>
          <p:nvPr/>
        </p:nvPicPr>
        <p:blipFill rotWithShape="1">
          <a:blip r:embed="rId2"/>
          <a:srcRect l="36103" t="26264" r="37669" b="52030"/>
          <a:stretch/>
        </p:blipFill>
        <p:spPr bwMode="auto">
          <a:xfrm>
            <a:off x="8410955" y="2637666"/>
            <a:ext cx="3445685" cy="2015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91344" y="4869160"/>
            <a:ext cx="11809312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</a:rPr>
              <a:t>C</a:t>
            </a:r>
            <a:r>
              <a:rPr lang="fr-FR" sz="3600" b="1" dirty="0" smtClean="0">
                <a:solidFill>
                  <a:schemeClr val="accent2">
                    <a:lumMod val="75000"/>
                  </a:schemeClr>
                </a:solidFill>
              </a:rPr>
              <a:t>’est </a:t>
            </a:r>
            <a:r>
              <a:rPr lang="fr-FR" sz="3600" b="1" dirty="0" smtClean="0"/>
              <a:t>une classe.</a:t>
            </a:r>
            <a:r>
              <a:rPr lang="fr-FR" dirty="0" smtClean="0"/>
              <a:t>                                                                                                     </a:t>
            </a:r>
            <a:r>
              <a:rPr lang="fr-FR" sz="3600" b="1" dirty="0" smtClean="0">
                <a:solidFill>
                  <a:schemeClr val="accent2">
                    <a:lumMod val="75000"/>
                  </a:schemeClr>
                </a:solidFill>
              </a:rPr>
              <a:t>C’est</a:t>
            </a:r>
            <a:r>
              <a:rPr lang="fr-FR" sz="3600" b="1" dirty="0" smtClean="0"/>
              <a:t> une école.</a:t>
            </a:r>
            <a:endParaRPr lang="ru-RU" sz="36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43744" y="5741640"/>
            <a:ext cx="11809312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</a:rPr>
              <a:t>Это </a:t>
            </a:r>
            <a:r>
              <a:rPr lang="ru-RU" sz="3600" b="1" dirty="0" smtClean="0">
                <a:solidFill>
                  <a:schemeClr val="tx1"/>
                </a:solidFill>
              </a:rPr>
              <a:t>класс </a:t>
            </a:r>
            <a:r>
              <a:rPr lang="fr-FR" sz="3600" b="1" dirty="0" smtClean="0"/>
              <a:t>.</a:t>
            </a:r>
            <a:r>
              <a:rPr lang="fr-FR" dirty="0" smtClean="0"/>
              <a:t>                                                                                                     </a:t>
            </a:r>
            <a:r>
              <a:rPr lang="ru-RU" dirty="0" smtClean="0"/>
              <a:t>                        </a:t>
            </a: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</a:rPr>
              <a:t>Это </a:t>
            </a:r>
            <a:r>
              <a:rPr lang="ru-RU" sz="3600" b="1" dirty="0" smtClean="0">
                <a:solidFill>
                  <a:schemeClr val="tx1"/>
                </a:solidFill>
              </a:rPr>
              <a:t>школа</a:t>
            </a:r>
            <a:r>
              <a:rPr lang="fr-FR" sz="3600" b="1" dirty="0" smtClean="0"/>
              <a:t>.</a:t>
            </a:r>
            <a:endParaRPr lang="ru-RU" sz="36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007768" y="4653136"/>
            <a:ext cx="4176464" cy="1296144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i="1" dirty="0" smtClean="0">
                <a:solidFill>
                  <a:schemeClr val="accent2"/>
                </a:solidFill>
              </a:rPr>
              <a:t>Что это ?</a:t>
            </a:r>
            <a:endParaRPr lang="ru-RU" sz="4400" b="1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574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2132" y="1916832"/>
            <a:ext cx="10972800" cy="782960"/>
          </a:xfrm>
        </p:spPr>
        <p:txBody>
          <a:bodyPr/>
          <a:lstStyle/>
          <a:p>
            <a:r>
              <a:rPr lang="en-US" dirty="0" err="1" smtClean="0"/>
              <a:t>Complètez</a:t>
            </a:r>
            <a:r>
              <a:rPr lang="en-US" dirty="0" smtClean="0"/>
              <a:t> avec </a:t>
            </a:r>
            <a:r>
              <a:rPr lang="en-US" b="1" dirty="0" err="1" smtClean="0">
                <a:solidFill>
                  <a:srgbClr val="FF0000"/>
                </a:solidFill>
              </a:rPr>
              <a:t>une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,la</a:t>
            </a:r>
            <a:r>
              <a:rPr lang="en-US" dirty="0" smtClean="0"/>
              <a:t> </a:t>
            </a:r>
            <a:r>
              <a:rPr lang="en-US" dirty="0" err="1" smtClean="0"/>
              <a:t>ou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l’</a:t>
            </a:r>
            <a:r>
              <a:rPr lang="en-US" dirty="0" smtClean="0"/>
              <a:t>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120" t="32638" r="32060" b="41244"/>
          <a:stretch/>
        </p:blipFill>
        <p:spPr>
          <a:xfrm>
            <a:off x="329257" y="2722941"/>
            <a:ext cx="11377264" cy="363295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84307" y="3117860"/>
            <a:ext cx="1152128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une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84307" y="4441459"/>
            <a:ext cx="1013978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une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84307" y="5613576"/>
            <a:ext cx="98597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</a:rPr>
              <a:t>une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450582" y="3125539"/>
            <a:ext cx="652835" cy="4303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196577" y="4310819"/>
            <a:ext cx="568647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683659" y="5589240"/>
            <a:ext cx="668461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l</a:t>
            </a:r>
            <a:r>
              <a:rPr lang="en-US" sz="3600" dirty="0" smtClean="0">
                <a:solidFill>
                  <a:srgbClr val="FF0000"/>
                </a:solidFill>
              </a:rPr>
              <a:t>’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481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fr-FR" b="1" dirty="0" smtClean="0">
                <a:solidFill>
                  <a:srgbClr val="7030A0"/>
                </a:solidFill>
              </a:rPr>
              <a:t>Adjectifs possessifs</a:t>
            </a:r>
            <a:r>
              <a:rPr lang="fr-FR" dirty="0" smtClean="0">
                <a:solidFill>
                  <a:srgbClr val="7030A0"/>
                </a:solidFill>
              </a:rPr>
              <a:t>.</a:t>
            </a:r>
            <a:r>
              <a:rPr lang="fr-FR" dirty="0" smtClean="0"/>
              <a:t> </a:t>
            </a:r>
            <a:r>
              <a:rPr lang="ru-RU" dirty="0" smtClean="0"/>
              <a:t>(Притяжательные прилагательные)</a:t>
            </a:r>
            <a:endParaRPr lang="fr-FR" dirty="0" smtClean="0"/>
          </a:p>
          <a:p>
            <a:pPr marL="0" indent="0">
              <a:buNone/>
            </a:pPr>
            <a:r>
              <a:rPr lang="ru-RU" dirty="0" smtClean="0"/>
              <a:t>Притяжательные прилагательные употребляются вместо артикля и согласовывается с именем существительным.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9336" y="4005064"/>
            <a:ext cx="5616624" cy="24482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ru-RU" sz="2400" dirty="0" smtClean="0"/>
              <a:t>Для существительных</a:t>
            </a:r>
          </a:p>
          <a:p>
            <a:r>
              <a:rPr lang="ru-RU" sz="2400" dirty="0" smtClean="0"/>
              <a:t> муж. рода мы выбираем  притяжательное </a:t>
            </a:r>
          </a:p>
          <a:p>
            <a:r>
              <a:rPr lang="ru-RU" sz="2400" smtClean="0"/>
              <a:t>прилагательное- </a:t>
            </a:r>
            <a:r>
              <a:rPr lang="en-US" sz="2400" b="1" dirty="0" err="1" smtClean="0">
                <a:solidFill>
                  <a:srgbClr val="FF0000"/>
                </a:solidFill>
              </a:rPr>
              <a:t>mon</a:t>
            </a:r>
            <a:endParaRPr lang="en-US" sz="2400" b="1" dirty="0" smtClean="0">
              <a:solidFill>
                <a:srgbClr val="FF0000"/>
              </a:solidFill>
            </a:endParaRPr>
          </a:p>
          <a:p>
            <a:endParaRPr lang="ru-RU" sz="2800" b="1" dirty="0" smtClean="0">
              <a:solidFill>
                <a:schemeClr val="tx1"/>
              </a:solidFill>
            </a:endParaRPr>
          </a:p>
          <a:p>
            <a:r>
              <a:rPr lang="en-US" sz="2600" b="1" dirty="0" smtClean="0">
                <a:solidFill>
                  <a:srgbClr val="FF0000"/>
                </a:solidFill>
              </a:rPr>
              <a:t>Le</a:t>
            </a:r>
            <a:r>
              <a:rPr lang="en-US" sz="2600" b="1" dirty="0" smtClean="0">
                <a:solidFill>
                  <a:schemeClr val="tx1"/>
                </a:solidFill>
              </a:rPr>
              <a:t> p</a:t>
            </a:r>
            <a:r>
              <a:rPr lang="fr-FR" sz="2600" b="1" dirty="0" smtClean="0">
                <a:solidFill>
                  <a:schemeClr val="tx1"/>
                </a:solidFill>
              </a:rPr>
              <a:t>ère – </a:t>
            </a:r>
            <a:r>
              <a:rPr lang="ru-RU" sz="2600" b="1" dirty="0" smtClean="0">
                <a:solidFill>
                  <a:schemeClr val="tx1"/>
                </a:solidFill>
              </a:rPr>
              <a:t>папа     </a:t>
            </a:r>
            <a:r>
              <a:rPr lang="fr-FR" sz="2600" b="1" dirty="0" smtClean="0">
                <a:solidFill>
                  <a:srgbClr val="FF0000"/>
                </a:solidFill>
              </a:rPr>
              <a:t>Mon</a:t>
            </a:r>
            <a:r>
              <a:rPr lang="fr-FR" sz="2600" b="1" dirty="0" smtClean="0">
                <a:solidFill>
                  <a:schemeClr val="tx1"/>
                </a:solidFill>
              </a:rPr>
              <a:t> père –</a:t>
            </a:r>
            <a:r>
              <a:rPr lang="ru-RU" sz="2600" b="1" dirty="0" smtClean="0">
                <a:solidFill>
                  <a:schemeClr val="tx1"/>
                </a:solidFill>
              </a:rPr>
              <a:t>Мой папа </a:t>
            </a:r>
            <a:r>
              <a:rPr lang="en-US" sz="2600" b="1" dirty="0" smtClean="0">
                <a:solidFill>
                  <a:srgbClr val="FF0000"/>
                </a:solidFill>
              </a:rPr>
              <a:t> </a:t>
            </a:r>
            <a:endParaRPr lang="ru-RU" sz="2600" b="1" dirty="0">
              <a:solidFill>
                <a:schemeClr val="tx1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720" y="4005064"/>
            <a:ext cx="216024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951984" y="4005064"/>
            <a:ext cx="5544616" cy="24482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lvl="0"/>
            <a:r>
              <a:rPr lang="ru-RU" sz="2400" dirty="0">
                <a:solidFill>
                  <a:prstClr val="black"/>
                </a:solidFill>
              </a:rPr>
              <a:t>Для существительных</a:t>
            </a:r>
          </a:p>
          <a:p>
            <a:pPr lvl="0"/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smtClean="0">
                <a:solidFill>
                  <a:prstClr val="black"/>
                </a:solidFill>
              </a:rPr>
              <a:t>жен. </a:t>
            </a:r>
            <a:r>
              <a:rPr lang="ru-RU" sz="2400" dirty="0">
                <a:solidFill>
                  <a:prstClr val="black"/>
                </a:solidFill>
              </a:rPr>
              <a:t>рода мы выбираем  притяжательное </a:t>
            </a:r>
          </a:p>
          <a:p>
            <a:pPr lvl="0"/>
            <a:r>
              <a:rPr lang="ru-RU" sz="2400" dirty="0" smtClean="0">
                <a:solidFill>
                  <a:prstClr val="black"/>
                </a:solidFill>
              </a:rPr>
              <a:t>прилагательное- </a:t>
            </a:r>
            <a:r>
              <a:rPr lang="en-US" sz="2400" b="1" dirty="0" smtClean="0">
                <a:solidFill>
                  <a:srgbClr val="FF0000"/>
                </a:solidFill>
              </a:rPr>
              <a:t>ma</a:t>
            </a:r>
          </a:p>
          <a:p>
            <a:pPr lvl="0"/>
            <a:endParaRPr lang="en-US" sz="2400" b="1" dirty="0">
              <a:solidFill>
                <a:srgbClr val="FF0000"/>
              </a:solidFill>
            </a:endParaRPr>
          </a:p>
          <a:p>
            <a:pPr lvl="0"/>
            <a:r>
              <a:rPr lang="en-US" sz="2400" b="1" dirty="0" smtClean="0">
                <a:solidFill>
                  <a:srgbClr val="FF0000"/>
                </a:solidFill>
              </a:rPr>
              <a:t>La </a:t>
            </a:r>
            <a:r>
              <a:rPr lang="fr-FR" sz="2400" b="1" dirty="0" smtClean="0">
                <a:solidFill>
                  <a:schemeClr val="tx1"/>
                </a:solidFill>
              </a:rPr>
              <a:t>mère- </a:t>
            </a:r>
            <a:r>
              <a:rPr lang="ru-RU" sz="2400" b="1" dirty="0" smtClean="0">
                <a:solidFill>
                  <a:schemeClr val="tx1"/>
                </a:solidFill>
              </a:rPr>
              <a:t>мама        </a:t>
            </a:r>
            <a:r>
              <a:rPr lang="ru-RU" sz="2400" b="1" dirty="0" err="1" smtClean="0">
                <a:solidFill>
                  <a:srgbClr val="FF0000"/>
                </a:solidFill>
              </a:rPr>
              <a:t>Ма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</a:rPr>
              <a:t>m</a:t>
            </a:r>
            <a:r>
              <a:rPr lang="fr-FR" sz="2400" b="1" dirty="0" smtClean="0">
                <a:solidFill>
                  <a:schemeClr val="tx1"/>
                </a:solidFill>
              </a:rPr>
              <a:t>ère – </a:t>
            </a:r>
            <a:r>
              <a:rPr lang="ru-RU" sz="2400" b="1" dirty="0" smtClean="0">
                <a:solidFill>
                  <a:schemeClr val="tx1"/>
                </a:solidFill>
              </a:rPr>
              <a:t>моя мама</a:t>
            </a:r>
            <a:endParaRPr lang="en-US" sz="2400" b="1" dirty="0" smtClean="0">
              <a:solidFill>
                <a:schemeClr val="tx1"/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360" y="4077477"/>
            <a:ext cx="2016224" cy="1760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7495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360" y="274638"/>
            <a:ext cx="11161240" cy="706090"/>
          </a:xfrm>
        </p:spPr>
        <p:txBody>
          <a:bodyPr/>
          <a:lstStyle/>
          <a:p>
            <a:r>
              <a:rPr lang="fr-FR" dirty="0" smtClean="0"/>
              <a:t>Adjectifs possessifs mon ,ma (</a:t>
            </a:r>
            <a:r>
              <a:rPr lang="ru-RU" dirty="0" err="1" smtClean="0"/>
              <a:t>мой,моя</a:t>
            </a:r>
            <a:r>
              <a:rPr lang="ru-RU" dirty="0" smtClean="0"/>
              <a:t>, моё)</a:t>
            </a:r>
            <a:r>
              <a:rPr lang="fr-FR" dirty="0" smtClean="0"/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23392" y="1910552"/>
            <a:ext cx="3600400" cy="4686800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39416" y="2204864"/>
            <a:ext cx="302433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/>
              <a:t>La </a:t>
            </a:r>
            <a:r>
              <a:rPr lang="fr-FR" sz="2800" dirty="0"/>
              <a:t>rue</a:t>
            </a:r>
          </a:p>
          <a:p>
            <a:r>
              <a:rPr lang="fr-FR" sz="2800" dirty="0"/>
              <a:t>La robe</a:t>
            </a:r>
          </a:p>
          <a:p>
            <a:r>
              <a:rPr lang="fr-FR" sz="2800" dirty="0"/>
              <a:t>Le  pull</a:t>
            </a:r>
          </a:p>
          <a:p>
            <a:r>
              <a:rPr lang="fr-FR" sz="2800" dirty="0"/>
              <a:t>La balle</a:t>
            </a:r>
          </a:p>
          <a:p>
            <a:r>
              <a:rPr lang="fr-FR" sz="2800" dirty="0"/>
              <a:t>Le poisson</a:t>
            </a:r>
          </a:p>
          <a:p>
            <a:r>
              <a:rPr lang="fr-FR" sz="2800" dirty="0"/>
              <a:t>Le fromage</a:t>
            </a:r>
          </a:p>
          <a:p>
            <a:r>
              <a:rPr lang="fr-FR" sz="2800" dirty="0"/>
              <a:t>Le vélo</a:t>
            </a:r>
          </a:p>
          <a:p>
            <a:r>
              <a:rPr lang="fr-FR" sz="2800" dirty="0"/>
              <a:t>Le livre </a:t>
            </a:r>
          </a:p>
          <a:p>
            <a:r>
              <a:rPr lang="fr-FR" sz="2800" dirty="0"/>
              <a:t>La tasse</a:t>
            </a:r>
          </a:p>
          <a:p>
            <a:r>
              <a:rPr lang="fr-FR" sz="2800" dirty="0"/>
              <a:t>La poupée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255568" y="2196147"/>
            <a:ext cx="3168352" cy="440120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ru-RU" sz="2800" dirty="0" smtClean="0"/>
              <a:t>_____</a:t>
            </a:r>
            <a:r>
              <a:rPr lang="fr-FR" sz="2800" dirty="0" smtClean="0"/>
              <a:t>rue</a:t>
            </a:r>
            <a:endParaRPr lang="fr-FR" sz="2800" dirty="0"/>
          </a:p>
          <a:p>
            <a:r>
              <a:rPr lang="ru-RU" sz="2800" dirty="0" smtClean="0"/>
              <a:t>_____</a:t>
            </a:r>
            <a:r>
              <a:rPr lang="fr-FR" sz="2800" dirty="0" smtClean="0"/>
              <a:t>robe</a:t>
            </a:r>
            <a:endParaRPr lang="fr-FR" sz="2800" dirty="0"/>
          </a:p>
          <a:p>
            <a:r>
              <a:rPr lang="ru-RU" sz="2800" dirty="0" smtClean="0"/>
              <a:t>_____</a:t>
            </a:r>
            <a:r>
              <a:rPr lang="fr-FR" sz="2800" dirty="0" smtClean="0"/>
              <a:t>pull</a:t>
            </a:r>
            <a:endParaRPr lang="fr-FR" sz="2800" dirty="0"/>
          </a:p>
          <a:p>
            <a:r>
              <a:rPr lang="ru-RU" sz="2800" dirty="0" smtClean="0"/>
              <a:t>_____</a:t>
            </a:r>
            <a:r>
              <a:rPr lang="fr-FR" sz="2800" dirty="0" smtClean="0"/>
              <a:t>balle</a:t>
            </a:r>
            <a:endParaRPr lang="fr-FR" sz="2800" dirty="0"/>
          </a:p>
          <a:p>
            <a:r>
              <a:rPr lang="ru-RU" sz="2800" dirty="0" smtClean="0"/>
              <a:t>_____</a:t>
            </a:r>
            <a:r>
              <a:rPr lang="fr-FR" sz="2800" dirty="0" smtClean="0"/>
              <a:t>poisson</a:t>
            </a:r>
            <a:endParaRPr lang="fr-FR" sz="2800" dirty="0"/>
          </a:p>
          <a:p>
            <a:r>
              <a:rPr lang="ru-RU" sz="2800" dirty="0" smtClean="0"/>
              <a:t>___</a:t>
            </a:r>
            <a:r>
              <a:rPr lang="en-US" sz="2800" dirty="0" smtClean="0"/>
              <a:t> </a:t>
            </a:r>
            <a:r>
              <a:rPr lang="ru-RU" sz="2800" dirty="0" smtClean="0"/>
              <a:t>_</a:t>
            </a:r>
            <a:r>
              <a:rPr lang="fr-FR" sz="2800" dirty="0" smtClean="0"/>
              <a:t> fromage</a:t>
            </a:r>
            <a:endParaRPr lang="fr-FR" sz="2800" dirty="0"/>
          </a:p>
          <a:p>
            <a:r>
              <a:rPr lang="ru-RU" sz="2800" dirty="0" smtClean="0"/>
              <a:t>_____</a:t>
            </a:r>
            <a:r>
              <a:rPr lang="fr-FR" sz="2800" dirty="0" smtClean="0"/>
              <a:t>vélo</a:t>
            </a:r>
            <a:endParaRPr lang="fr-FR" sz="2800" dirty="0"/>
          </a:p>
          <a:p>
            <a:r>
              <a:rPr lang="ru-RU" sz="2800" dirty="0" smtClean="0"/>
              <a:t>_____</a:t>
            </a:r>
            <a:r>
              <a:rPr lang="fr-FR" sz="2800" dirty="0" smtClean="0"/>
              <a:t>livre </a:t>
            </a:r>
            <a:endParaRPr lang="fr-FR" sz="2800" dirty="0"/>
          </a:p>
          <a:p>
            <a:r>
              <a:rPr lang="ru-RU" sz="2800" dirty="0" smtClean="0"/>
              <a:t>_____</a:t>
            </a:r>
            <a:r>
              <a:rPr lang="fr-FR" sz="2800" dirty="0" smtClean="0"/>
              <a:t>tasse</a:t>
            </a:r>
          </a:p>
          <a:p>
            <a:r>
              <a:rPr lang="ru-RU" sz="2800" dirty="0" smtClean="0"/>
              <a:t>_____</a:t>
            </a:r>
            <a:r>
              <a:rPr lang="fr-FR" sz="2800" dirty="0" smtClean="0"/>
              <a:t>poupée</a:t>
            </a:r>
            <a:endParaRPr lang="fr-FR" sz="2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223792" y="1931262"/>
            <a:ext cx="3600400" cy="4686800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17261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429744" y="2205147"/>
            <a:ext cx="904328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ma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255568" y="2636912"/>
            <a:ext cx="1120352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ma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261317" y="3068960"/>
            <a:ext cx="1120352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</a:rPr>
              <a:t>mon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223792" y="3503379"/>
            <a:ext cx="1120352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ma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261317" y="3935427"/>
            <a:ext cx="1120352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</a:rPr>
              <a:t>mon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261317" y="4367475"/>
            <a:ext cx="1120352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</a:rPr>
              <a:t>mon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223792" y="4827940"/>
            <a:ext cx="1120352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</a:rPr>
              <a:t>mon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222818" y="5249833"/>
            <a:ext cx="1120352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</a:rPr>
              <a:t>mon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213720" y="5669638"/>
            <a:ext cx="1120352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ma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255568" y="6130830"/>
            <a:ext cx="1120352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ma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773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988840"/>
            <a:ext cx="10972800" cy="1143000"/>
          </a:xfrm>
        </p:spPr>
        <p:txBody>
          <a:bodyPr/>
          <a:lstStyle/>
          <a:p>
            <a:pPr algn="l"/>
            <a:r>
              <a:rPr lang="en-US" sz="4000" dirty="0" err="1" smtClean="0">
                <a:solidFill>
                  <a:schemeClr val="accent6">
                    <a:lumMod val="50000"/>
                  </a:schemeClr>
                </a:solidFill>
              </a:rPr>
              <a:t>Lisons</a:t>
            </a:r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</a:rPr>
              <a:t> le </a:t>
            </a:r>
            <a:r>
              <a:rPr lang="en-US" sz="4000" dirty="0" err="1" smtClean="0">
                <a:solidFill>
                  <a:schemeClr val="accent6">
                    <a:lumMod val="50000"/>
                  </a:schemeClr>
                </a:solidFill>
              </a:rPr>
              <a:t>texte</a:t>
            </a:r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</a:rPr>
              <a:t> et </a:t>
            </a:r>
            <a:r>
              <a:rPr lang="en-US" sz="4000" dirty="0" err="1" smtClean="0">
                <a:solidFill>
                  <a:schemeClr val="accent6">
                    <a:lumMod val="50000"/>
                  </a:schemeClr>
                </a:solidFill>
              </a:rPr>
              <a:t>répondons</a:t>
            </a:r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</a:rPr>
              <a:t> aux questions.</a:t>
            </a:r>
            <a:endParaRPr lang="ru-RU" sz="40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9187" t="29762" r="27737" b="54148"/>
          <a:stretch/>
        </p:blipFill>
        <p:spPr>
          <a:xfrm>
            <a:off x="839416" y="3068960"/>
            <a:ext cx="10801199" cy="1584176"/>
          </a:xfrm>
          <a:prstGeom prst="rect">
            <a:avLst/>
          </a:prstGeom>
        </p:spPr>
      </p:pic>
      <p:pic>
        <p:nvPicPr>
          <p:cNvPr id="5" name="Объект 3"/>
          <p:cNvPicPr>
            <a:picLocks noChangeAspect="1"/>
          </p:cNvPicPr>
          <p:nvPr/>
        </p:nvPicPr>
        <p:blipFill rotWithShape="1">
          <a:blip r:embed="rId4"/>
          <a:srcRect l="9848" t="49733" r="57796" b="30437"/>
          <a:stretch/>
        </p:blipFill>
        <p:spPr bwMode="auto">
          <a:xfrm>
            <a:off x="839416" y="4653136"/>
            <a:ext cx="5060516" cy="1618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875156" y="4618072"/>
            <a:ext cx="1852692" cy="5040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fr-FR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Kamol parle</a:t>
            </a:r>
            <a:r>
              <a:rPr lang="fr-FR" dirty="0" smtClean="0"/>
              <a:t>.</a:t>
            </a: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636324" y="5462604"/>
            <a:ext cx="1152128" cy="342659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belle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844708" y="4634635"/>
            <a:ext cx="5740684" cy="16189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550924" y="5012056"/>
            <a:ext cx="3734438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 école est grande</a:t>
            </a:r>
            <a:r>
              <a:rPr lang="fr-FR" dirty="0" smtClean="0"/>
              <a:t>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636324" y="5762820"/>
            <a:ext cx="4248472" cy="4668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 élèves jouent dans la cour. 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400256" y="4077072"/>
            <a:ext cx="1748148" cy="57606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2771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  <p:bldP spid="6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1988840"/>
            <a:ext cx="10972800" cy="1143000"/>
          </a:xfrm>
        </p:spPr>
        <p:txBody>
          <a:bodyPr/>
          <a:lstStyle/>
          <a:p>
            <a:r>
              <a:rPr lang="en-US" sz="4800" b="1" i="1" dirty="0" err="1" smtClean="0"/>
              <a:t>Ecoutons</a:t>
            </a:r>
            <a:r>
              <a:rPr lang="en-US" sz="4800" b="1" i="1" dirty="0" smtClean="0"/>
              <a:t> et </a:t>
            </a:r>
            <a:r>
              <a:rPr lang="en-US" sz="4800" b="1" i="1" dirty="0" err="1" smtClean="0"/>
              <a:t>chantons</a:t>
            </a:r>
            <a:r>
              <a:rPr lang="en-US" sz="4800" dirty="0" smtClean="0"/>
              <a:t>!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047190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иц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2785</TotalTime>
  <Words>303</Words>
  <Application>Microsoft Office PowerPoint</Application>
  <PresentationFormat>Широкоэкранный</PresentationFormat>
  <Paragraphs>88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лица</vt:lpstr>
      <vt:lpstr>Презентация PowerPoint</vt:lpstr>
      <vt:lpstr>Презентация PowerPoint</vt:lpstr>
      <vt:lpstr>Écoutez,prononcez les syllables et apprenez les mots.</vt:lpstr>
      <vt:lpstr>Un peu de grammaire:</vt:lpstr>
      <vt:lpstr>Complètez avec une ,la ou l’.</vt:lpstr>
      <vt:lpstr>Презентация PowerPoint</vt:lpstr>
      <vt:lpstr>Adjectifs possessifs mon ,ma (мой,моя, моё) </vt:lpstr>
      <vt:lpstr>Lisons le texte et répondons aux questions.</vt:lpstr>
      <vt:lpstr>Ecoutons et chantons!</vt:lpstr>
      <vt:lpstr>Devoir à la maison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 1</dc:creator>
  <cp:lastModifiedBy>Sanjar Xujayev</cp:lastModifiedBy>
  <cp:revision>184</cp:revision>
  <dcterms:created xsi:type="dcterms:W3CDTF">2021-09-07T10:16:49Z</dcterms:created>
  <dcterms:modified xsi:type="dcterms:W3CDTF">2021-10-15T01:30:25Z</dcterms:modified>
</cp:coreProperties>
</file>