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56" r:id="rId3"/>
    <p:sldId id="275" r:id="rId4"/>
    <p:sldId id="276" r:id="rId5"/>
    <p:sldId id="272" r:id="rId6"/>
    <p:sldId id="260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492896"/>
            <a:ext cx="10972800" cy="3633268"/>
          </a:xfrm>
        </p:spPr>
        <p:txBody>
          <a:bodyPr/>
          <a:lstStyle/>
          <a:p>
            <a:pPr algn="ctr"/>
            <a:endParaRPr lang="en-US" sz="4800" b="1" dirty="0" smtClean="0"/>
          </a:p>
          <a:p>
            <a:pPr algn="ctr"/>
            <a:r>
              <a:rPr lang="en-US" sz="4800" b="1" dirty="0" err="1" smtClean="0"/>
              <a:t>Bienvenue</a:t>
            </a:r>
            <a:r>
              <a:rPr lang="en-US" sz="4800" b="1" dirty="0" smtClean="0"/>
              <a:t> à la </a:t>
            </a:r>
            <a:r>
              <a:rPr lang="en-US" sz="4800" b="1" dirty="0" err="1" smtClean="0"/>
              <a:t>leçon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français</a:t>
            </a:r>
            <a:r>
              <a:rPr lang="en-US" sz="4800" b="1" dirty="0" smtClean="0"/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117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1.Tous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l’école.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2855926"/>
            <a:ext cx="1097375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5121"/>
            <a:ext cx="10972800" cy="957943"/>
          </a:xfrm>
        </p:spPr>
        <p:txBody>
          <a:bodyPr/>
          <a:lstStyle/>
          <a:p>
            <a:pPr algn="l"/>
            <a:r>
              <a:rPr lang="en-US" dirty="0" smtClean="0"/>
              <a:t>           </a:t>
            </a:r>
            <a:r>
              <a:rPr lang="en-US" dirty="0" err="1" smtClean="0"/>
              <a:t>Lisez</a:t>
            </a:r>
            <a:r>
              <a:rPr lang="en-US" dirty="0" smtClean="0"/>
              <a:t> et </a:t>
            </a:r>
            <a:r>
              <a:rPr lang="en-US" dirty="0" err="1" smtClean="0"/>
              <a:t>repondez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11668200" cy="501317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école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l’école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beaucoup de classes.</a:t>
            </a:r>
            <a:r>
              <a:rPr lang="en-US" dirty="0"/>
              <a:t> On </a:t>
            </a:r>
            <a:r>
              <a:rPr lang="en-US" dirty="0" err="1"/>
              <a:t>sonne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entrent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salle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Le maître commence la </a:t>
            </a:r>
            <a:r>
              <a:rPr lang="en-US" dirty="0" err="1"/>
              <a:t>leçon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y</a:t>
            </a:r>
            <a:r>
              <a:rPr lang="ru-RU" dirty="0"/>
              <a:t> </a:t>
            </a:r>
            <a:r>
              <a:rPr lang="en-US" dirty="0"/>
              <a:t>a 15 </a:t>
            </a:r>
            <a:r>
              <a:rPr lang="en-US" dirty="0" err="1"/>
              <a:t>élèves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dix </a:t>
            </a:r>
            <a:r>
              <a:rPr lang="en-US" dirty="0" err="1"/>
              <a:t>garçons</a:t>
            </a:r>
            <a:r>
              <a:rPr lang="en-US" dirty="0"/>
              <a:t>  et cinq </a:t>
            </a:r>
            <a:r>
              <a:rPr lang="en-US" dirty="0" err="1"/>
              <a:t>filles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C’est</a:t>
            </a:r>
            <a:r>
              <a:rPr lang="en-US" dirty="0" smtClean="0"/>
              <a:t> ma </a:t>
            </a:r>
            <a:r>
              <a:rPr lang="en-US" dirty="0" err="1" smtClean="0"/>
              <a:t>classe</a:t>
            </a:r>
            <a:r>
              <a:rPr lang="en-US" dirty="0" smtClean="0"/>
              <a:t>.  </a:t>
            </a: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une</a:t>
            </a:r>
            <a:r>
              <a:rPr lang="en-US" dirty="0" smtClean="0"/>
              <a:t> table de </a:t>
            </a:r>
            <a:r>
              <a:rPr lang="en-US" dirty="0" err="1" smtClean="0"/>
              <a:t>professeur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dix chaises,</a:t>
            </a:r>
            <a:r>
              <a:rPr lang="ru-RU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bibliothèque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armoire et un tableau.</a:t>
            </a:r>
          </a:p>
          <a:p>
            <a:pPr marL="0" indent="0" algn="just">
              <a:buNone/>
            </a:pPr>
            <a:r>
              <a:rPr lang="en-US" dirty="0" smtClean="0"/>
              <a:t>-</a:t>
            </a:r>
            <a:r>
              <a:rPr lang="en-US" dirty="0" err="1" smtClean="0">
                <a:solidFill>
                  <a:srgbClr val="0070C0"/>
                </a:solidFill>
              </a:rPr>
              <a:t>Qu’est-ce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qu’il</a:t>
            </a:r>
            <a:r>
              <a:rPr lang="en-US" dirty="0" smtClean="0">
                <a:solidFill>
                  <a:srgbClr val="0070C0"/>
                </a:solidFill>
              </a:rPr>
              <a:t> y a </a:t>
            </a:r>
            <a:r>
              <a:rPr lang="en-US" dirty="0" err="1" smtClean="0">
                <a:solidFill>
                  <a:srgbClr val="0070C0"/>
                </a:solidFill>
              </a:rPr>
              <a:t>dans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classe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err="1" smtClean="0">
                <a:solidFill>
                  <a:srgbClr val="0070C0"/>
                </a:solidFill>
              </a:rPr>
              <a:t>Combien</a:t>
            </a:r>
            <a:r>
              <a:rPr lang="en-US" dirty="0" smtClean="0">
                <a:solidFill>
                  <a:srgbClr val="0070C0"/>
                </a:solidFill>
              </a:rPr>
              <a:t> de garcons y a t – </a:t>
            </a:r>
            <a:r>
              <a:rPr lang="en-US" dirty="0" err="1" smtClean="0">
                <a:solidFill>
                  <a:srgbClr val="0070C0"/>
                </a:solidFill>
              </a:rPr>
              <a:t>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dans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classe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err="1" smtClean="0">
                <a:solidFill>
                  <a:srgbClr val="0070C0"/>
                </a:solidFill>
              </a:rPr>
              <a:t>Combien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filles</a:t>
            </a:r>
            <a:r>
              <a:rPr lang="en-US" dirty="0" smtClean="0">
                <a:solidFill>
                  <a:srgbClr val="0070C0"/>
                </a:solidFill>
              </a:rPr>
              <a:t> y a t – </a:t>
            </a:r>
            <a:r>
              <a:rPr lang="en-US" dirty="0" err="1" smtClean="0">
                <a:solidFill>
                  <a:srgbClr val="0070C0"/>
                </a:solidFill>
              </a:rPr>
              <a:t>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dans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classe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24192" y="4581128"/>
            <a:ext cx="3844008" cy="227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Sonner – </a:t>
            </a:r>
            <a:r>
              <a:rPr lang="ru-RU" sz="2400" dirty="0">
                <a:solidFill>
                  <a:srgbClr val="FF0000"/>
                </a:solidFill>
              </a:rPr>
              <a:t>звенеть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Entrer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ru-RU" sz="2400" dirty="0">
                <a:solidFill>
                  <a:srgbClr val="FF0000"/>
                </a:solidFill>
              </a:rPr>
              <a:t>входить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La </a:t>
            </a:r>
            <a:r>
              <a:rPr lang="en-US" sz="2400" dirty="0" err="1">
                <a:solidFill>
                  <a:srgbClr val="FF0000"/>
                </a:solidFill>
              </a:rPr>
              <a:t>salle</a:t>
            </a:r>
            <a:r>
              <a:rPr lang="en-US" sz="2400" dirty="0">
                <a:solidFill>
                  <a:srgbClr val="FF0000"/>
                </a:solidFill>
              </a:rPr>
              <a:t> –</a:t>
            </a:r>
            <a:r>
              <a:rPr lang="ru-RU" sz="2400" dirty="0">
                <a:solidFill>
                  <a:srgbClr val="FF0000"/>
                </a:solidFill>
              </a:rPr>
              <a:t> класс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Le maître – </a:t>
            </a:r>
            <a:r>
              <a:rPr lang="ru-RU" sz="2400" dirty="0">
                <a:solidFill>
                  <a:srgbClr val="FF0000"/>
                </a:solidFill>
              </a:rPr>
              <a:t>учитель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Commencer – </a:t>
            </a:r>
            <a:r>
              <a:rPr lang="ru-RU" sz="2400" dirty="0">
                <a:solidFill>
                  <a:srgbClr val="FF0000"/>
                </a:solidFill>
              </a:rPr>
              <a:t>начинать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La </a:t>
            </a:r>
            <a:r>
              <a:rPr lang="en-US" sz="2400" dirty="0" err="1">
                <a:solidFill>
                  <a:srgbClr val="FF0000"/>
                </a:solidFill>
              </a:rPr>
              <a:t>leçon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ru-RU" sz="2400" dirty="0">
                <a:solidFill>
                  <a:srgbClr val="FF0000"/>
                </a:solidFill>
              </a:rPr>
              <a:t>урок</a:t>
            </a:r>
          </a:p>
        </p:txBody>
      </p:sp>
    </p:spTree>
    <p:extLst>
      <p:ext uri="{BB962C8B-B14F-4D97-AF65-F5344CB8AC3E}">
        <p14:creationId xmlns:p14="http://schemas.microsoft.com/office/powerpoint/2010/main" val="7803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53" y="1764931"/>
            <a:ext cx="10972800" cy="1070098"/>
          </a:xfrm>
        </p:spPr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a…..	</a:t>
            </a:r>
            <a:endParaRPr lang="ru-RU" dirty="0"/>
          </a:p>
        </p:txBody>
      </p:sp>
      <p:pic>
        <p:nvPicPr>
          <p:cNvPr id="1026" name="Picture 2" descr="Chaise Ancienne Bistrot en Bois Tourné Brut Assise Dessin Sculpté Vint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3" y="3057877"/>
            <a:ext cx="1886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665" y="4629419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une</a:t>
            </a:r>
            <a:r>
              <a:rPr lang="en-US" sz="2400" b="1" dirty="0" smtClean="0">
                <a:solidFill>
                  <a:srgbClr val="C00000"/>
                </a:solidFill>
              </a:rPr>
              <a:t> chaise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images.populus.ch/pixdir/pu/pupitre/pupitre_scol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32" y="3226160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9921" y="4897783"/>
            <a:ext cx="1512168" cy="553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 </a:t>
            </a:r>
            <a:r>
              <a:rPr lang="en-US" sz="2400" b="1" dirty="0" err="1" smtClean="0">
                <a:solidFill>
                  <a:srgbClr val="C00000"/>
                </a:solidFill>
              </a:rPr>
              <a:t>pupitre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4" name="Picture 10" descr="Dessin, Tableau Noir, Royaltyfree PNG - Dessin, Tableau Noir, Royaltyfree  transparentes | PNG gratu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9273" b="3640"/>
          <a:stretch/>
        </p:blipFill>
        <p:spPr bwMode="auto">
          <a:xfrm>
            <a:off x="6061689" y="2824119"/>
            <a:ext cx="2554591" cy="16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2943" y="4666320"/>
            <a:ext cx="2160240" cy="57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 tableau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44" name="Picture 20" descr="design d&amp;#39;intérieur de chambre à coucher armoire en bois isolé sur fond  blanc. caricature de cabinet spécieux classique. meubles en bois naturel  dans un style plat. illustration vectorielle 2099025 - Telecharger Vectorie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10396" r="21844" b="9600"/>
          <a:stretch/>
        </p:blipFill>
        <p:spPr bwMode="auto">
          <a:xfrm>
            <a:off x="9268308" y="2824119"/>
            <a:ext cx="2372308" cy="20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70791" y="4953229"/>
            <a:ext cx="1907962" cy="68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u</a:t>
            </a:r>
            <a:r>
              <a:rPr lang="en-US" sz="2400" b="1" dirty="0" err="1" smtClean="0">
                <a:solidFill>
                  <a:srgbClr val="C00000"/>
                </a:solidFill>
              </a:rPr>
              <a:t>ne</a:t>
            </a:r>
            <a:r>
              <a:rPr lang="en-US" sz="2400" b="1" dirty="0" smtClean="0">
                <a:solidFill>
                  <a:srgbClr val="C00000"/>
                </a:solidFill>
              </a:rPr>
              <a:t> armoire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42" y="1772816"/>
            <a:ext cx="10972800" cy="885548"/>
          </a:xfrm>
        </p:spPr>
        <p:txBody>
          <a:bodyPr/>
          <a:lstStyle/>
          <a:p>
            <a:r>
              <a:rPr lang="en-US" b="1" dirty="0" err="1"/>
              <a:t>Choisissiez</a:t>
            </a:r>
            <a:r>
              <a:rPr lang="en-US" b="1" dirty="0"/>
              <a:t> </a:t>
            </a:r>
            <a:r>
              <a:rPr lang="en-US" b="1" dirty="0" err="1"/>
              <a:t>l’article</a:t>
            </a:r>
            <a:r>
              <a:rPr lang="en-US" b="1" dirty="0"/>
              <a:t> qui </a:t>
            </a:r>
            <a:r>
              <a:rPr lang="en-US" b="1" dirty="0" err="1"/>
              <a:t>convient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80928"/>
            <a:ext cx="10972800" cy="3877891"/>
          </a:xfrm>
        </p:spPr>
        <p:txBody>
          <a:bodyPr/>
          <a:lstStyle/>
          <a:p>
            <a:r>
              <a:rPr lang="en-US" sz="4000" dirty="0" err="1" smtClean="0"/>
              <a:t>C’est</a:t>
            </a:r>
            <a:r>
              <a:rPr lang="en-US" sz="4000" dirty="0" smtClean="0"/>
              <a:t>  Karim.</a:t>
            </a:r>
            <a:r>
              <a:rPr lang="ru-RU" sz="4000" dirty="0" smtClean="0"/>
              <a:t> </a:t>
            </a:r>
            <a:r>
              <a:rPr lang="en-US" sz="4000" dirty="0" smtClean="0"/>
              <a:t>Il lit …..livre.</a:t>
            </a:r>
          </a:p>
          <a:p>
            <a:r>
              <a:rPr lang="en-US" sz="4000" dirty="0" err="1" smtClean="0"/>
              <a:t>C’est</a:t>
            </a:r>
            <a:r>
              <a:rPr lang="en-US" sz="4000" dirty="0"/>
              <a:t> </a:t>
            </a:r>
            <a:r>
              <a:rPr lang="en-US" sz="4000" dirty="0" smtClean="0"/>
              <a:t>Lola. Il </a:t>
            </a:r>
            <a:r>
              <a:rPr lang="en-US" sz="4000" dirty="0" err="1" smtClean="0"/>
              <a:t>dessine</a:t>
            </a:r>
            <a:r>
              <a:rPr lang="en-US" sz="4000" dirty="0" smtClean="0"/>
              <a:t> …..</a:t>
            </a:r>
            <a:r>
              <a:rPr lang="en-US" sz="4000" dirty="0" err="1" smtClean="0"/>
              <a:t>balle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C’est</a:t>
            </a:r>
            <a:r>
              <a:rPr lang="en-US" sz="4000" dirty="0"/>
              <a:t> </a:t>
            </a:r>
            <a:r>
              <a:rPr lang="en-US" sz="4000" dirty="0" smtClean="0"/>
              <a:t>Aziz.  Il mange …… </a:t>
            </a:r>
            <a:r>
              <a:rPr lang="en-US" sz="4000" dirty="0" err="1" smtClean="0"/>
              <a:t>pomme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C’est</a:t>
            </a:r>
            <a:r>
              <a:rPr lang="en-US" sz="4000" dirty="0" smtClean="0"/>
              <a:t>  …….</a:t>
            </a:r>
            <a:r>
              <a:rPr lang="en-US" sz="4000" dirty="0" err="1" smtClean="0"/>
              <a:t>tasse</a:t>
            </a:r>
            <a:r>
              <a:rPr lang="en-US" sz="4000" dirty="0" smtClean="0"/>
              <a:t>. </a:t>
            </a:r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840" y="292494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3504" y="3547738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5920" y="43651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3592" y="515719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une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40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58" t="16541" r="35688" b="12333"/>
          <a:stretch/>
        </p:blipFill>
        <p:spPr>
          <a:xfrm>
            <a:off x="1271464" y="1844825"/>
            <a:ext cx="98650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82" t="25039" r="35863" b="12363"/>
          <a:stretch/>
        </p:blipFill>
        <p:spPr>
          <a:xfrm>
            <a:off x="576599" y="1772816"/>
            <a:ext cx="1120803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628800"/>
            <a:ext cx="10972800" cy="1143000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685" y="2924944"/>
            <a:ext cx="10972800" cy="3733875"/>
          </a:xfrm>
        </p:spPr>
        <p:txBody>
          <a:bodyPr/>
          <a:lstStyle/>
          <a:p>
            <a:r>
              <a:rPr lang="en-US" sz="3600" b="1" dirty="0" err="1"/>
              <a:t>Assossiez</a:t>
            </a:r>
            <a:r>
              <a:rPr lang="en-US" sz="3600" b="1" dirty="0"/>
              <a:t> les mots</a:t>
            </a:r>
          </a:p>
          <a:p>
            <a:r>
              <a:rPr lang="en-US" dirty="0"/>
              <a:t>Aziz </a:t>
            </a:r>
            <a:r>
              <a:rPr lang="en-US" dirty="0" err="1"/>
              <a:t>va</a:t>
            </a:r>
            <a:r>
              <a:rPr lang="en-US" dirty="0"/>
              <a:t> au ………                                                    - </a:t>
            </a:r>
            <a:r>
              <a:rPr lang="en-US" dirty="0" err="1"/>
              <a:t>mère</a:t>
            </a:r>
            <a:endParaRPr lang="en-US" dirty="0"/>
          </a:p>
          <a:p>
            <a:r>
              <a:rPr lang="en-US" dirty="0"/>
              <a:t>Akbar </a:t>
            </a:r>
            <a:r>
              <a:rPr lang="en-US" dirty="0" err="1"/>
              <a:t>va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 avec </a:t>
            </a:r>
            <a:r>
              <a:rPr lang="en-US" dirty="0" err="1"/>
              <a:t>sa</a:t>
            </a:r>
            <a:r>
              <a:rPr lang="en-US" dirty="0"/>
              <a:t> ……                            - </a:t>
            </a:r>
            <a:r>
              <a:rPr lang="en-US" dirty="0" err="1"/>
              <a:t>stade</a:t>
            </a:r>
            <a:endParaRPr lang="en-US" dirty="0"/>
          </a:p>
          <a:p>
            <a:r>
              <a:rPr lang="en-US" dirty="0" err="1"/>
              <a:t>Lundi,mardi,mercredi,jeudi</a:t>
            </a:r>
            <a:r>
              <a:rPr lang="en-US" dirty="0"/>
              <a:t>,………                     - </a:t>
            </a:r>
            <a:r>
              <a:rPr lang="en-US" dirty="0" err="1"/>
              <a:t>danse</a:t>
            </a:r>
            <a:endParaRPr lang="en-US" dirty="0"/>
          </a:p>
          <a:p>
            <a:r>
              <a:rPr lang="en-US" dirty="0"/>
              <a:t>Aziza adore  la ……..                                             - livres</a:t>
            </a:r>
          </a:p>
          <a:p>
            <a:r>
              <a:rPr lang="en-US" dirty="0" err="1"/>
              <a:t>Léa</a:t>
            </a:r>
            <a:r>
              <a:rPr lang="en-US" dirty="0"/>
              <a:t>  lit les ………..                                                  -</a:t>
            </a:r>
            <a:r>
              <a:rPr lang="en-US" dirty="0" err="1"/>
              <a:t>vendredi</a:t>
            </a:r>
            <a:endParaRPr lang="en-US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664" y="3933056"/>
            <a:ext cx="5472608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747</TotalTime>
  <Words>239</Words>
  <Application>Microsoft Office PowerPoint</Application>
  <PresentationFormat>Широкоэкранный</PresentationFormat>
  <Paragraphs>39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лица</vt:lpstr>
      <vt:lpstr>Презентация PowerPoint</vt:lpstr>
      <vt:lpstr>Презентация PowerPoint</vt:lpstr>
      <vt:lpstr>           Lisez et repondez:</vt:lpstr>
      <vt:lpstr>Dans la classe il y a….. </vt:lpstr>
      <vt:lpstr>Choisissiez l’article qui convient.</vt:lpstr>
      <vt:lpstr>Ecoutez et chantez</vt:lpstr>
      <vt:lpstr>Презентация PowerPoint</vt:lpstr>
      <vt:lpstr>Презентация PowerPoint</vt:lpstr>
      <vt:lpstr>Le devoir à la maison.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90</cp:revision>
  <dcterms:created xsi:type="dcterms:W3CDTF">2021-09-07T10:16:49Z</dcterms:created>
  <dcterms:modified xsi:type="dcterms:W3CDTF">2021-10-15T01:51:37Z</dcterms:modified>
</cp:coreProperties>
</file>