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8" r:id="rId4"/>
    <p:sldId id="259" r:id="rId5"/>
    <p:sldId id="269" r:id="rId6"/>
    <p:sldId id="270" r:id="rId7"/>
    <p:sldId id="271" r:id="rId8"/>
    <p:sldId id="260" r:id="rId9"/>
    <p:sldId id="265" r:id="rId10"/>
    <p:sldId id="272" r:id="rId11"/>
    <p:sldId id="273" r:id="rId12"/>
    <p:sldId id="263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5" autoAdjust="0"/>
  </p:normalViewPr>
  <p:slideViewPr>
    <p:cSldViewPr>
      <p:cViewPr varScale="1">
        <p:scale>
          <a:sx n="68" d="100"/>
          <a:sy n="68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1. Leçon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Les lettres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,G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988840"/>
            <a:ext cx="10972800" cy="1143000"/>
          </a:xfrm>
        </p:spPr>
        <p:txBody>
          <a:bodyPr/>
          <a:lstStyle/>
          <a:p>
            <a:pPr algn="l"/>
            <a:r>
              <a:rPr lang="fr-FR" b="1" dirty="0" smtClean="0"/>
              <a:t>1. Trouvez et montrez les dessins si vous entendez le son  </a:t>
            </a:r>
            <a:r>
              <a:rPr lang="en-US" b="1" dirty="0" smtClean="0"/>
              <a:t>[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] 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1344" y="3212976"/>
            <a:ext cx="11809312" cy="2913188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Le citron          </a:t>
            </a:r>
            <a:r>
              <a:rPr lang="fr-FR" sz="2800" b="1" dirty="0" smtClean="0"/>
              <a:t>le short              le livre              </a:t>
            </a:r>
            <a:r>
              <a:rPr lang="fr-FR" sz="2800" b="1" dirty="0" smtClean="0">
                <a:solidFill>
                  <a:srgbClr val="FF0000"/>
                </a:solidFill>
              </a:rPr>
              <a:t>la salade      </a:t>
            </a:r>
            <a:r>
              <a:rPr lang="fr-FR" sz="2800" b="1" dirty="0" smtClean="0"/>
              <a:t>la calotte     </a:t>
            </a:r>
            <a:r>
              <a:rPr lang="fr-FR" sz="2800" b="1" dirty="0" smtClean="0">
                <a:solidFill>
                  <a:srgbClr val="FF0000"/>
                </a:solidFill>
              </a:rPr>
              <a:t>les baskets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3"/>
          <a:stretch/>
        </p:blipFill>
        <p:spPr bwMode="auto">
          <a:xfrm>
            <a:off x="191344" y="3284984"/>
            <a:ext cx="118093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988840"/>
            <a:ext cx="10972800" cy="1143000"/>
          </a:xfrm>
        </p:spPr>
        <p:txBody>
          <a:bodyPr/>
          <a:lstStyle/>
          <a:p>
            <a:r>
              <a:rPr lang="fr-FR" b="1" dirty="0"/>
              <a:t>1. Trouvez et montrez les dessins si vous entendez le son  </a:t>
            </a:r>
            <a:r>
              <a:rPr lang="en-US" b="1" dirty="0" smtClean="0"/>
              <a:t>[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b="1" dirty="0" smtClean="0"/>
              <a:t>]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284984"/>
            <a:ext cx="10972800" cy="284118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le café       </a:t>
            </a:r>
            <a:r>
              <a:rPr lang="fr-FR" b="1" dirty="0" smtClean="0"/>
              <a:t>le chien        le mélon      </a:t>
            </a:r>
            <a:r>
              <a:rPr lang="fr-FR" b="1" dirty="0" smtClean="0">
                <a:solidFill>
                  <a:srgbClr val="FF0000"/>
                </a:solidFill>
              </a:rPr>
              <a:t>la colle     </a:t>
            </a:r>
            <a:r>
              <a:rPr lang="fr-FR" b="1" dirty="0" smtClean="0"/>
              <a:t>les bottes      </a:t>
            </a:r>
            <a:r>
              <a:rPr lang="fr-FR" b="1" dirty="0" smtClean="0">
                <a:solidFill>
                  <a:srgbClr val="FF0000"/>
                </a:solidFill>
              </a:rPr>
              <a:t>le kiwi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02"/>
          <a:stretch/>
        </p:blipFill>
        <p:spPr bwMode="auto">
          <a:xfrm>
            <a:off x="623392" y="3284985"/>
            <a:ext cx="1094521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688023"/>
            <a:ext cx="8229600" cy="1020897"/>
          </a:xfrm>
        </p:spPr>
        <p:txBody>
          <a:bodyPr/>
          <a:lstStyle/>
          <a:p>
            <a:r>
              <a:rPr lang="en-US" sz="5400" b="1" dirty="0"/>
              <a:t>Devoir à la </a:t>
            </a:r>
            <a:r>
              <a:rPr lang="en-US" sz="5400" b="1" dirty="0" err="1"/>
              <a:t>maison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564904"/>
            <a:ext cx="9803432" cy="3600400"/>
          </a:xfrm>
        </p:spPr>
        <p:txBody>
          <a:bodyPr/>
          <a:lstStyle/>
          <a:p>
            <a:r>
              <a:rPr lang="en-US" sz="2800" i="1" dirty="0" err="1" smtClean="0"/>
              <a:t>Apprendre</a:t>
            </a:r>
            <a:r>
              <a:rPr lang="en-US" sz="2800" i="1" dirty="0" smtClean="0"/>
              <a:t> les mots nouveaux:</a:t>
            </a:r>
          </a:p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/>
              <a:t>cerise  </a:t>
            </a:r>
            <a:r>
              <a:rPr lang="ru-RU" dirty="0" smtClean="0"/>
              <a:t>-</a:t>
            </a:r>
            <a:r>
              <a:rPr lang="ru-RU" dirty="0" smtClean="0"/>
              <a:t>вишня</a:t>
            </a:r>
            <a:r>
              <a:rPr lang="en-US" dirty="0" smtClean="0"/>
              <a:t>                </a:t>
            </a:r>
            <a:r>
              <a:rPr lang="en-US" dirty="0" smtClean="0"/>
              <a:t>le cartable</a:t>
            </a:r>
            <a:r>
              <a:rPr lang="ru-RU" dirty="0" smtClean="0"/>
              <a:t>-</a:t>
            </a:r>
            <a:r>
              <a:rPr lang="ru-RU" dirty="0" smtClean="0"/>
              <a:t>портфель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le citron</a:t>
            </a:r>
            <a:r>
              <a:rPr lang="ru-RU" dirty="0" smtClean="0"/>
              <a:t> - </a:t>
            </a:r>
            <a:r>
              <a:rPr lang="ru-RU" dirty="0" smtClean="0"/>
              <a:t>лимон</a:t>
            </a:r>
            <a:r>
              <a:rPr lang="en-US" dirty="0" smtClean="0"/>
              <a:t>           </a:t>
            </a:r>
            <a:r>
              <a:rPr lang="ru-RU" smtClean="0"/>
              <a:t>     </a:t>
            </a:r>
            <a:r>
              <a:rPr lang="en-US" smtClean="0"/>
              <a:t>la </a:t>
            </a:r>
            <a:r>
              <a:rPr lang="en-US" dirty="0" err="1" smtClean="0"/>
              <a:t>colle</a:t>
            </a:r>
            <a:r>
              <a:rPr lang="ru-RU" dirty="0" smtClean="0"/>
              <a:t> - </a:t>
            </a:r>
            <a:r>
              <a:rPr lang="ru-RU" dirty="0" smtClean="0"/>
              <a:t>клей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galette</a:t>
            </a:r>
            <a:r>
              <a:rPr lang="ru-RU" dirty="0" smtClean="0"/>
              <a:t> </a:t>
            </a:r>
            <a:r>
              <a:rPr lang="ru-RU" dirty="0" smtClean="0"/>
              <a:t>-</a:t>
            </a:r>
            <a:r>
              <a:rPr lang="ru-RU" dirty="0" smtClean="0"/>
              <a:t>лепёшка</a:t>
            </a:r>
            <a:r>
              <a:rPr lang="en-US" dirty="0" smtClean="0"/>
              <a:t>       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gomme</a:t>
            </a:r>
            <a:r>
              <a:rPr lang="ru-RU" dirty="0" smtClean="0"/>
              <a:t> – </a:t>
            </a:r>
            <a:r>
              <a:rPr lang="ru-RU" dirty="0" smtClean="0"/>
              <a:t>резинка</a:t>
            </a:r>
            <a:r>
              <a:rPr lang="ru-RU" dirty="0" smtClean="0"/>
              <a:t>                                     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girafe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жирафа       </a:t>
            </a:r>
            <a:r>
              <a:rPr lang="en-US" dirty="0" smtClean="0"/>
              <a:t>  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guitare</a:t>
            </a:r>
            <a:r>
              <a:rPr lang="ru-RU" dirty="0" smtClean="0"/>
              <a:t> - </a:t>
            </a:r>
            <a:r>
              <a:rPr lang="ru-RU" dirty="0" smtClean="0"/>
              <a:t>гитара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endParaRPr lang="en-US" i="1" dirty="0" smtClean="0"/>
          </a:p>
          <a:p>
            <a:endParaRPr lang="en-US" i="1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099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508" y="1844824"/>
            <a:ext cx="10742984" cy="864096"/>
          </a:xfrm>
        </p:spPr>
        <p:txBody>
          <a:bodyPr/>
          <a:lstStyle/>
          <a:p>
            <a:r>
              <a:rPr lang="en-US" dirty="0"/>
              <a:t>Correction du devoir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4032448"/>
          </a:xfrm>
        </p:spPr>
        <p:txBody>
          <a:bodyPr/>
          <a:lstStyle/>
          <a:p>
            <a:pPr lvl="0"/>
            <a:r>
              <a:rPr lang="en-US" sz="2800" i="1" dirty="0" err="1">
                <a:solidFill>
                  <a:prstClr val="black"/>
                </a:solidFill>
              </a:rPr>
              <a:t>Apprendre</a:t>
            </a:r>
            <a:r>
              <a:rPr lang="en-US" sz="2800" i="1" dirty="0">
                <a:solidFill>
                  <a:prstClr val="black"/>
                </a:solidFill>
              </a:rPr>
              <a:t> les mots nouveaux:</a:t>
            </a:r>
          </a:p>
          <a:p>
            <a:pPr lvl="0"/>
            <a:r>
              <a:rPr lang="en-US" sz="2800" i="1" dirty="0">
                <a:solidFill>
                  <a:prstClr val="black"/>
                </a:solidFill>
              </a:rPr>
              <a:t>le singe</a:t>
            </a:r>
          </a:p>
          <a:p>
            <a:pPr lvl="0"/>
            <a:r>
              <a:rPr lang="en-US" sz="2800" i="1" dirty="0" smtClean="0">
                <a:solidFill>
                  <a:prstClr val="black"/>
                </a:solidFill>
              </a:rPr>
              <a:t>le </a:t>
            </a:r>
            <a:r>
              <a:rPr lang="en-US" sz="2800" i="1" dirty="0" err="1">
                <a:solidFill>
                  <a:prstClr val="black"/>
                </a:solidFill>
              </a:rPr>
              <a:t>sapin</a:t>
            </a:r>
            <a:endParaRPr lang="en-US" sz="2800" i="1" dirty="0">
              <a:solidFill>
                <a:prstClr val="black"/>
              </a:solidFill>
            </a:endParaRPr>
          </a:p>
          <a:p>
            <a:pPr lvl="0"/>
            <a:r>
              <a:rPr lang="en-US" sz="2800" i="1" dirty="0">
                <a:solidFill>
                  <a:prstClr val="black"/>
                </a:solidFill>
              </a:rPr>
              <a:t>la </a:t>
            </a:r>
            <a:r>
              <a:rPr lang="en-US" sz="2800" i="1" dirty="0" err="1">
                <a:solidFill>
                  <a:prstClr val="black"/>
                </a:solidFill>
              </a:rPr>
              <a:t>brique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2800" i="1" dirty="0">
                <a:solidFill>
                  <a:prstClr val="black"/>
                </a:solidFill>
              </a:rPr>
              <a:t>la  </a:t>
            </a:r>
            <a:r>
              <a:rPr lang="en-US" sz="2800" i="1" dirty="0" err="1">
                <a:solidFill>
                  <a:prstClr val="black"/>
                </a:solidFill>
              </a:rPr>
              <a:t>tasse</a:t>
            </a:r>
            <a:endParaRPr lang="en-US" sz="2800" i="1" dirty="0">
              <a:solidFill>
                <a:prstClr val="black"/>
              </a:solidFill>
            </a:endParaRPr>
          </a:p>
          <a:p>
            <a:pPr lvl="0"/>
            <a:r>
              <a:rPr lang="en-US" sz="2800" i="1" dirty="0">
                <a:solidFill>
                  <a:prstClr val="black"/>
                </a:solidFill>
              </a:rPr>
              <a:t> le vase</a:t>
            </a:r>
            <a:endParaRPr lang="ru-RU" sz="2800" i="1" dirty="0">
              <a:solidFill>
                <a:prstClr val="black"/>
              </a:solidFill>
            </a:endParaRPr>
          </a:p>
          <a:p>
            <a:pPr lvl="0"/>
            <a:r>
              <a:rPr lang="en-US" sz="2800" i="1" dirty="0">
                <a:solidFill>
                  <a:prstClr val="black"/>
                </a:solidFill>
              </a:rPr>
              <a:t>la fleur</a:t>
            </a:r>
          </a:p>
          <a:p>
            <a:pPr lvl="0"/>
            <a:r>
              <a:rPr lang="en-US" sz="2800" i="1" dirty="0" smtClean="0">
                <a:solidFill>
                  <a:prstClr val="black"/>
                </a:solidFill>
              </a:rPr>
              <a:t>le </a:t>
            </a:r>
            <a:r>
              <a:rPr lang="en-US" sz="2800" i="1" dirty="0">
                <a:solidFill>
                  <a:prstClr val="black"/>
                </a:solidFill>
              </a:rPr>
              <a:t>coq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377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7256834" cy="1154112"/>
          </a:xfrm>
        </p:spPr>
        <p:txBody>
          <a:bodyPr/>
          <a:lstStyle/>
          <a:p>
            <a:r>
              <a:rPr lang="en-US" dirty="0" err="1" smtClean="0"/>
              <a:t>Apprenons</a:t>
            </a:r>
            <a:r>
              <a:rPr lang="en-US" dirty="0" smtClean="0"/>
              <a:t> à </a:t>
            </a:r>
            <a:r>
              <a:rPr lang="en-US" dirty="0" err="1" smtClean="0"/>
              <a:t>écrire</a:t>
            </a:r>
            <a:r>
              <a:rPr lang="en-US" dirty="0" smtClean="0"/>
              <a:t> et à </a:t>
            </a:r>
            <a:r>
              <a:rPr lang="en-US" dirty="0" err="1" smtClean="0"/>
              <a:t>prononcer</a:t>
            </a:r>
            <a:r>
              <a:rPr lang="en-US" dirty="0" smtClean="0"/>
              <a:t> les </a:t>
            </a:r>
            <a:r>
              <a:rPr lang="en-US" dirty="0" err="1" smtClean="0"/>
              <a:t>lettres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1" y="2132857"/>
            <a:ext cx="83529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99456" y="1916832"/>
            <a:ext cx="8982769" cy="792088"/>
          </a:xfrm>
        </p:spPr>
        <p:txBody>
          <a:bodyPr/>
          <a:lstStyle/>
          <a:p>
            <a:r>
              <a:rPr lang="en-US" b="1" i="1" dirty="0" err="1" smtClean="0"/>
              <a:t>Prononçons</a:t>
            </a:r>
            <a:r>
              <a:rPr lang="en-US" b="1" i="1" dirty="0" smtClean="0"/>
              <a:t> les </a:t>
            </a:r>
            <a:r>
              <a:rPr lang="en-US" b="1" i="1" dirty="0" err="1" smtClean="0"/>
              <a:t>syllabes</a:t>
            </a:r>
            <a:r>
              <a:rPr lang="en-US" b="1" i="1" dirty="0" smtClean="0"/>
              <a:t>…</a:t>
            </a: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392" y="2564904"/>
            <a:ext cx="10900792" cy="35178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708920"/>
            <a:ext cx="105330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84929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C =[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/>
              <a:t>]            C=[</a:t>
            </a:r>
            <a:r>
              <a:rPr lang="en-US" sz="4400" b="1" dirty="0" smtClean="0">
                <a:solidFill>
                  <a:srgbClr val="FF0000"/>
                </a:solidFill>
              </a:rPr>
              <a:t>k</a:t>
            </a:r>
            <a:r>
              <a:rPr lang="en-US" sz="4400" b="1" dirty="0" smtClean="0"/>
              <a:t>]</a:t>
            </a:r>
          </a:p>
          <a:p>
            <a:pPr marL="0" indent="0">
              <a:buNone/>
            </a:pPr>
            <a:r>
              <a:rPr lang="en-US" sz="3600" dirty="0" smtClean="0"/>
              <a:t>                                 </a:t>
            </a:r>
            <a:r>
              <a:rPr lang="en-US" sz="3600" b="1" dirty="0" smtClean="0"/>
              <a:t>la c</a:t>
            </a:r>
            <a:r>
              <a:rPr lang="en-US" sz="3600" b="1" dirty="0" smtClean="0">
                <a:solidFill>
                  <a:srgbClr val="00B050"/>
                </a:solidFill>
              </a:rPr>
              <a:t>e</a:t>
            </a:r>
            <a:r>
              <a:rPr lang="en-US" sz="3600" b="1" dirty="0" smtClean="0"/>
              <a:t>rise            le c</a:t>
            </a:r>
            <a:r>
              <a:rPr lang="en-US" sz="3600" b="1" dirty="0" smtClean="0">
                <a:solidFill>
                  <a:srgbClr val="00B050"/>
                </a:solidFill>
              </a:rPr>
              <a:t>a</a:t>
            </a:r>
            <a:r>
              <a:rPr lang="en-US" sz="3600" b="1" dirty="0" smtClean="0"/>
              <a:t>rtable </a:t>
            </a:r>
          </a:p>
          <a:p>
            <a:pPr marL="0" indent="0">
              <a:buNone/>
            </a:pPr>
            <a:r>
              <a:rPr lang="en-US" sz="3600" dirty="0" smtClean="0"/>
              <a:t>                                  </a:t>
            </a:r>
            <a:r>
              <a:rPr lang="en-US" sz="3600" b="1" dirty="0" smtClean="0"/>
              <a:t>le c</a:t>
            </a:r>
            <a:r>
              <a:rPr lang="en-US" sz="3600" b="1" dirty="0" smtClean="0">
                <a:solidFill>
                  <a:srgbClr val="00B050"/>
                </a:solidFill>
              </a:rPr>
              <a:t>i</a:t>
            </a:r>
            <a:r>
              <a:rPr lang="en-US" sz="3600" b="1" dirty="0" smtClean="0"/>
              <a:t>tron           la </a:t>
            </a:r>
            <a:r>
              <a:rPr lang="en-US" sz="3600" b="1" dirty="0" err="1" smtClean="0"/>
              <a:t>c</a:t>
            </a:r>
            <a:r>
              <a:rPr lang="en-US" sz="3600" b="1" dirty="0" err="1" smtClean="0">
                <a:solidFill>
                  <a:srgbClr val="00B050"/>
                </a:solidFill>
              </a:rPr>
              <a:t>o</a:t>
            </a:r>
            <a:r>
              <a:rPr lang="en-US" sz="3600" b="1" dirty="0" err="1" smtClean="0"/>
              <a:t>lle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dirty="0" smtClean="0"/>
              <a:t>                                  </a:t>
            </a:r>
            <a:r>
              <a:rPr lang="en-US" sz="3600" b="1" dirty="0" smtClean="0"/>
              <a:t>le c</a:t>
            </a:r>
            <a:r>
              <a:rPr lang="en-US" sz="3600" b="1" dirty="0" smtClean="0">
                <a:solidFill>
                  <a:srgbClr val="00B050"/>
                </a:solidFill>
              </a:rPr>
              <a:t>y</a:t>
            </a:r>
            <a:r>
              <a:rPr lang="en-US" sz="3600" b="1" dirty="0" smtClean="0"/>
              <a:t>cle             le c</a:t>
            </a:r>
            <a:r>
              <a:rPr lang="en-US" sz="3600" b="1" dirty="0" smtClean="0">
                <a:solidFill>
                  <a:srgbClr val="00B050"/>
                </a:solidFill>
              </a:rPr>
              <a:t>u</a:t>
            </a:r>
            <a:r>
              <a:rPr lang="en-US" sz="3600" b="1" dirty="0" smtClean="0"/>
              <a:t>be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 bwMode="auto">
          <a:xfrm>
            <a:off x="84440" y="2175735"/>
            <a:ext cx="2651918" cy="16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r="7756"/>
          <a:stretch/>
        </p:blipFill>
        <p:spPr bwMode="auto">
          <a:xfrm>
            <a:off x="1859693" y="3851035"/>
            <a:ext cx="2119914" cy="160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b="9188"/>
          <a:stretch/>
        </p:blipFill>
        <p:spPr bwMode="auto">
          <a:xfrm>
            <a:off x="263352" y="4963990"/>
            <a:ext cx="1800200" cy="155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t="9026" r="12514" b="13916"/>
          <a:stretch/>
        </p:blipFill>
        <p:spPr bwMode="auto">
          <a:xfrm>
            <a:off x="9979517" y="1988840"/>
            <a:ext cx="202605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16898" r="16070" b="27511"/>
          <a:stretch/>
        </p:blipFill>
        <p:spPr bwMode="auto">
          <a:xfrm>
            <a:off x="9120336" y="3531045"/>
            <a:ext cx="2242643" cy="14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"/>
          <a:stretch/>
        </p:blipFill>
        <p:spPr bwMode="auto">
          <a:xfrm>
            <a:off x="8148228" y="4921054"/>
            <a:ext cx="1944216" cy="163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916832"/>
            <a:ext cx="10972800" cy="1143000"/>
          </a:xfrm>
        </p:spPr>
        <p:txBody>
          <a:bodyPr/>
          <a:lstStyle/>
          <a:p>
            <a:r>
              <a:rPr lang="en-US" b="1" i="1" dirty="0" err="1">
                <a:solidFill>
                  <a:prstClr val="black"/>
                </a:solidFill>
              </a:rPr>
              <a:t>Prononçons</a:t>
            </a:r>
            <a:r>
              <a:rPr lang="en-US" b="1" i="1" dirty="0">
                <a:solidFill>
                  <a:prstClr val="black"/>
                </a:solidFill>
              </a:rPr>
              <a:t> les </a:t>
            </a:r>
            <a:r>
              <a:rPr lang="en-US" b="1" i="1" dirty="0" err="1">
                <a:solidFill>
                  <a:prstClr val="black"/>
                </a:solidFill>
              </a:rPr>
              <a:t>syllabes</a:t>
            </a:r>
            <a:r>
              <a:rPr lang="en-US" b="1" i="1" dirty="0">
                <a:solidFill>
                  <a:prstClr val="black"/>
                </a:solidFill>
              </a:rPr>
              <a:t>…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" r="1814" b="3678"/>
          <a:stretch/>
        </p:blipFill>
        <p:spPr bwMode="auto">
          <a:xfrm>
            <a:off x="881425" y="2996952"/>
            <a:ext cx="10634597" cy="263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000" b="1" dirty="0" smtClean="0"/>
              <a:t>G = [</a:t>
            </a:r>
            <a:r>
              <a:rPr lang="en-US" sz="4000" b="1" dirty="0" smtClean="0">
                <a:solidFill>
                  <a:srgbClr val="FF0000"/>
                </a:solidFill>
              </a:rPr>
              <a:t>Ʒ</a:t>
            </a:r>
            <a:r>
              <a:rPr lang="en-US" sz="4000" b="1" dirty="0" smtClean="0"/>
              <a:t>]                             G=[</a:t>
            </a:r>
            <a:r>
              <a:rPr lang="en-US" sz="4000" b="1" dirty="0" smtClean="0">
                <a:solidFill>
                  <a:srgbClr val="FF0000"/>
                </a:solidFill>
              </a:rPr>
              <a:t>g</a:t>
            </a:r>
            <a:r>
              <a:rPr lang="en-US" sz="4000" b="1" dirty="0" smtClean="0"/>
              <a:t>]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</a:t>
            </a:r>
            <a:r>
              <a:rPr lang="en-US" b="1" dirty="0" smtClean="0"/>
              <a:t>un g</a:t>
            </a:r>
            <a:r>
              <a:rPr lang="en-US" b="1" dirty="0" smtClean="0">
                <a:solidFill>
                  <a:srgbClr val="00B050"/>
                </a:solidFill>
              </a:rPr>
              <a:t>i</a:t>
            </a:r>
            <a:r>
              <a:rPr lang="en-US" b="1" dirty="0" smtClean="0"/>
              <a:t>let                             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g</a:t>
            </a:r>
            <a:r>
              <a:rPr lang="en-US" b="1" dirty="0" err="1" smtClean="0">
                <a:solidFill>
                  <a:srgbClr val="00B050"/>
                </a:solidFill>
              </a:rPr>
              <a:t>a</a:t>
            </a:r>
            <a:r>
              <a:rPr lang="en-US" b="1" dirty="0" err="1" smtClean="0"/>
              <a:t>lette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               </a:t>
            </a:r>
            <a:r>
              <a:rPr lang="en-US" b="1" dirty="0" err="1" smtClean="0"/>
              <a:t>un</a:t>
            </a:r>
            <a:r>
              <a:rPr lang="en-US" b="1" dirty="0" err="1"/>
              <a:t>e</a:t>
            </a:r>
            <a:r>
              <a:rPr lang="en-US" b="1" dirty="0" smtClean="0"/>
              <a:t> </a:t>
            </a:r>
            <a:r>
              <a:rPr lang="en-US" b="1" dirty="0" err="1" smtClean="0"/>
              <a:t>g</a:t>
            </a:r>
            <a:r>
              <a:rPr lang="en-US" b="1" dirty="0" err="1" smtClean="0">
                <a:solidFill>
                  <a:srgbClr val="00B050"/>
                </a:solidFill>
              </a:rPr>
              <a:t>y</a:t>
            </a:r>
            <a:r>
              <a:rPr lang="en-US" b="1" dirty="0" err="1" smtClean="0"/>
              <a:t>mnaste</a:t>
            </a:r>
            <a:r>
              <a:rPr lang="en-US" b="1" dirty="0" smtClean="0"/>
              <a:t>                    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g</a:t>
            </a:r>
            <a:r>
              <a:rPr lang="en-US" b="1" dirty="0" err="1" smtClean="0">
                <a:solidFill>
                  <a:srgbClr val="00B050"/>
                </a:solidFill>
              </a:rPr>
              <a:t>o</a:t>
            </a:r>
            <a:r>
              <a:rPr lang="en-US" b="1" dirty="0" err="1" smtClean="0"/>
              <a:t>mme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              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g</a:t>
            </a:r>
            <a:r>
              <a:rPr lang="en-US" b="1" dirty="0" err="1" smtClean="0">
                <a:solidFill>
                  <a:srgbClr val="00B050"/>
                </a:solidFill>
              </a:rPr>
              <a:t>i</a:t>
            </a:r>
            <a:r>
              <a:rPr lang="en-US" b="1" dirty="0" err="1" smtClean="0"/>
              <a:t>rafe</a:t>
            </a:r>
            <a:r>
              <a:rPr lang="en-US" b="1" dirty="0" smtClean="0"/>
              <a:t>                          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g</a:t>
            </a:r>
            <a:r>
              <a:rPr lang="en-US" b="1" dirty="0" err="1" smtClean="0">
                <a:solidFill>
                  <a:srgbClr val="00B050"/>
                </a:solidFill>
              </a:rPr>
              <a:t>u</a:t>
            </a:r>
            <a:r>
              <a:rPr lang="en-US" b="1" dirty="0" err="1" smtClean="0"/>
              <a:t>itare</a:t>
            </a:r>
            <a:endParaRPr lang="en-US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5246960"/>
            <a:ext cx="1296144" cy="149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r="16719"/>
          <a:stretch/>
        </p:blipFill>
        <p:spPr bwMode="auto">
          <a:xfrm>
            <a:off x="213200" y="1916832"/>
            <a:ext cx="20663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0" y="4359294"/>
            <a:ext cx="2066376" cy="238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1" y="2060848"/>
            <a:ext cx="1802135" cy="168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r="18820"/>
          <a:stretch/>
        </p:blipFill>
        <p:spPr bwMode="auto">
          <a:xfrm>
            <a:off x="10560496" y="3843139"/>
            <a:ext cx="1064394" cy="181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/>
          <a:stretch/>
        </p:blipFill>
        <p:spPr bwMode="auto">
          <a:xfrm>
            <a:off x="8243736" y="5246960"/>
            <a:ext cx="2317948" cy="128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4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Ecoutons</a:t>
            </a:r>
            <a:r>
              <a:rPr lang="en-US" b="1" i="1" dirty="0" smtClean="0"/>
              <a:t> et </a:t>
            </a:r>
            <a:r>
              <a:rPr lang="en-US" b="1" i="1" dirty="0" err="1" smtClean="0"/>
              <a:t>chantons</a:t>
            </a:r>
            <a:endParaRPr lang="ru-RU" dirty="0" smtClean="0"/>
          </a:p>
        </p:txBody>
      </p:sp>
      <p:pic>
        <p:nvPicPr>
          <p:cNvPr id="8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600" y="2420887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13" y="2141983"/>
            <a:ext cx="10972800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Exercice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3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à la page 23 </a:t>
            </a:r>
            <a:b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Associez  les mots aux images.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28" r="953" b="6356"/>
          <a:stretch/>
        </p:blipFill>
        <p:spPr bwMode="auto">
          <a:xfrm>
            <a:off x="1414986" y="3456301"/>
            <a:ext cx="9751373" cy="205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279576" y="4437112"/>
            <a:ext cx="2376264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935760" y="4149080"/>
            <a:ext cx="612068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375920" y="4293096"/>
            <a:ext cx="1152128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467708" y="3933056"/>
            <a:ext cx="5436604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8328248" y="3933056"/>
            <a:ext cx="2448272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1631504" y="4293096"/>
            <a:ext cx="5616624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2131</TotalTime>
  <Words>198</Words>
  <Application>Microsoft Office PowerPoint</Application>
  <PresentationFormat>Широкоэкранный</PresentationFormat>
  <Paragraphs>45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лица</vt:lpstr>
      <vt:lpstr>Презентация PowerPoint</vt:lpstr>
      <vt:lpstr>Correction du devoir</vt:lpstr>
      <vt:lpstr>Apprenons à écrire et à prononcer les lettres.</vt:lpstr>
      <vt:lpstr>Prononçons les syllabes…</vt:lpstr>
      <vt:lpstr>Презентация PowerPoint</vt:lpstr>
      <vt:lpstr>Prononçons les syllabes…</vt:lpstr>
      <vt:lpstr>Презентация PowerPoint</vt:lpstr>
      <vt:lpstr>Ecoutons et chantons</vt:lpstr>
      <vt:lpstr>Exercice 3 à la page 23  Associez  les mots aux images.</vt:lpstr>
      <vt:lpstr>1. Trouvez et montrez les dessins si vous entendez le son  [s] .</vt:lpstr>
      <vt:lpstr>1. Trouvez et montrez les dessins si vous entendez le son  [k]</vt:lpstr>
      <vt:lpstr>Devoir à la maison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94</cp:revision>
  <dcterms:created xsi:type="dcterms:W3CDTF">2021-09-07T10:16:49Z</dcterms:created>
  <dcterms:modified xsi:type="dcterms:W3CDTF">2021-09-17T05:13:30Z</dcterms:modified>
</cp:coreProperties>
</file>