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72" r:id="rId4"/>
    <p:sldId id="277" r:id="rId5"/>
    <p:sldId id="273" r:id="rId6"/>
    <p:sldId id="274" r:id="rId7"/>
    <p:sldId id="270" r:id="rId8"/>
    <p:sldId id="269" r:id="rId9"/>
    <p:sldId id="280" r:id="rId10"/>
    <p:sldId id="27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858" autoAdjust="0"/>
  </p:normalViewPr>
  <p:slideViewPr>
    <p:cSldViewPr snapToGrid="0">
      <p:cViewPr varScale="1">
        <p:scale>
          <a:sx n="57" d="100"/>
          <a:sy n="57" d="100"/>
        </p:scale>
        <p:origin x="123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0BA277-EFF0-42C9-86C6-2C3384AD6DE0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A2536-F595-4764-9D22-90545A9577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105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98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020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358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393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1027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5817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A2536-F595-4764-9D22-90545A9577D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739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978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88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690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148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33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312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236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90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133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17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86FC0-AA71-4FF7-BC4F-276AFAB6A3F7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079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86FC0-AA71-4FF7-BC4F-276AFAB6A3F7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0773A-FAEC-4AEA-9840-80C0F8D3F9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426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88" y="382169"/>
            <a:ext cx="9115425" cy="616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468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365125"/>
            <a:ext cx="1096191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4800" b="1" dirty="0" smtClean="0"/>
              <a:t>Devoir à la maison:</a:t>
            </a:r>
            <a:endParaRPr lang="ru-RU" sz="4800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 err="1" smtClean="0">
                <a:solidFill>
                  <a:srgbClr val="0070C0"/>
                </a:solidFill>
              </a:rPr>
              <a:t>Apprendre</a:t>
            </a:r>
            <a:r>
              <a:rPr lang="en-US" sz="6600" dirty="0" smtClean="0">
                <a:solidFill>
                  <a:srgbClr val="0070C0"/>
                </a:solidFill>
              </a:rPr>
              <a:t> les </a:t>
            </a:r>
            <a:r>
              <a:rPr lang="en-US" sz="6600" dirty="0" err="1" smtClean="0">
                <a:solidFill>
                  <a:srgbClr val="0070C0"/>
                </a:solidFill>
              </a:rPr>
              <a:t>consonnes</a:t>
            </a:r>
            <a:r>
              <a:rPr lang="en-US" sz="6600" dirty="0" smtClean="0">
                <a:solidFill>
                  <a:srgbClr val="0070C0"/>
                </a:solidFill>
              </a:rPr>
              <a:t> de </a:t>
            </a:r>
            <a:r>
              <a:rPr lang="en-US" sz="6600" dirty="0" err="1" smtClean="0">
                <a:solidFill>
                  <a:srgbClr val="0070C0"/>
                </a:solidFill>
              </a:rPr>
              <a:t>l’alphabet</a:t>
            </a:r>
            <a:r>
              <a:rPr lang="en-US" sz="6600" dirty="0" smtClean="0">
                <a:solidFill>
                  <a:srgbClr val="0070C0"/>
                </a:solidFill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</a:rPr>
              <a:t>français</a:t>
            </a:r>
            <a:endParaRPr lang="en-US" sz="6600" dirty="0" smtClean="0">
              <a:solidFill>
                <a:srgbClr val="0070C0"/>
              </a:solidFill>
            </a:endParaRPr>
          </a:p>
          <a:p>
            <a:r>
              <a:rPr lang="en-US" sz="6600" dirty="0" err="1" smtClean="0">
                <a:solidFill>
                  <a:srgbClr val="0070C0"/>
                </a:solidFill>
              </a:rPr>
              <a:t>Apprendre</a:t>
            </a:r>
            <a:r>
              <a:rPr lang="en-US" sz="6600" dirty="0" smtClean="0">
                <a:solidFill>
                  <a:srgbClr val="0070C0"/>
                </a:solidFill>
              </a:rPr>
              <a:t> les mots </a:t>
            </a:r>
          </a:p>
          <a:p>
            <a:pPr marL="0" indent="0">
              <a:buNone/>
            </a:pPr>
            <a:r>
              <a:rPr lang="en-US" sz="6600" dirty="0" smtClean="0">
                <a:solidFill>
                  <a:srgbClr val="0070C0"/>
                </a:solidFill>
              </a:rPr>
              <a:t>nouveaux.</a:t>
            </a:r>
            <a:endParaRPr lang="ru-RU" sz="6600" dirty="0">
              <a:solidFill>
                <a:srgbClr val="0070C0"/>
              </a:solidFill>
            </a:endParaRPr>
          </a:p>
        </p:txBody>
      </p:sp>
      <p:pic>
        <p:nvPicPr>
          <p:cNvPr id="1028" name="Picture 4" descr="Écolier Garçon À Faire Ses Devoirs Vecteurs libres de droits et plus  d'images vectorielles de Apprenti - iSt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627" y="2735012"/>
            <a:ext cx="3678488" cy="389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79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4" y="95004"/>
            <a:ext cx="11720945" cy="1476932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1. Leçon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fr-FR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fr-FR" sz="4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Les lettres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È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90687"/>
            <a:ext cx="12100956" cy="566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78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365125"/>
            <a:ext cx="1096191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4800" b="1" dirty="0" smtClean="0"/>
              <a:t>Devoir à la maison:</a:t>
            </a:r>
            <a:endParaRPr lang="ru-RU" sz="4800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600" dirty="0" err="1" smtClean="0">
                <a:solidFill>
                  <a:srgbClr val="0070C0"/>
                </a:solidFill>
              </a:rPr>
              <a:t>Apprendre</a:t>
            </a:r>
            <a:r>
              <a:rPr lang="en-US" sz="6600" dirty="0" smtClean="0">
                <a:solidFill>
                  <a:srgbClr val="0070C0"/>
                </a:solidFill>
              </a:rPr>
              <a:t> les </a:t>
            </a:r>
            <a:r>
              <a:rPr lang="en-US" sz="6600" dirty="0" err="1" smtClean="0">
                <a:solidFill>
                  <a:srgbClr val="0070C0"/>
                </a:solidFill>
              </a:rPr>
              <a:t>consonnes</a:t>
            </a:r>
            <a:r>
              <a:rPr lang="en-US" sz="6600" dirty="0" smtClean="0">
                <a:solidFill>
                  <a:srgbClr val="0070C0"/>
                </a:solidFill>
              </a:rPr>
              <a:t> de </a:t>
            </a:r>
            <a:r>
              <a:rPr lang="en-US" sz="6600" dirty="0" err="1" smtClean="0">
                <a:solidFill>
                  <a:srgbClr val="0070C0"/>
                </a:solidFill>
              </a:rPr>
              <a:t>l’alphabet</a:t>
            </a:r>
            <a:r>
              <a:rPr lang="en-US" sz="6600" dirty="0" smtClean="0">
                <a:solidFill>
                  <a:srgbClr val="0070C0"/>
                </a:solidFill>
              </a:rPr>
              <a:t> </a:t>
            </a:r>
            <a:r>
              <a:rPr lang="en-US" sz="6600" dirty="0" err="1" smtClean="0">
                <a:solidFill>
                  <a:srgbClr val="0070C0"/>
                </a:solidFill>
              </a:rPr>
              <a:t>français</a:t>
            </a:r>
            <a:endParaRPr lang="en-US" sz="6600" dirty="0" smtClean="0">
              <a:solidFill>
                <a:srgbClr val="0070C0"/>
              </a:solidFill>
            </a:endParaRPr>
          </a:p>
          <a:p>
            <a:r>
              <a:rPr lang="en-US" sz="6600" dirty="0" err="1" smtClean="0">
                <a:solidFill>
                  <a:srgbClr val="0070C0"/>
                </a:solidFill>
              </a:rPr>
              <a:t>Apprendre</a:t>
            </a:r>
            <a:r>
              <a:rPr lang="en-US" sz="6600" dirty="0" smtClean="0">
                <a:solidFill>
                  <a:srgbClr val="0070C0"/>
                </a:solidFill>
              </a:rPr>
              <a:t> les mots </a:t>
            </a:r>
          </a:p>
          <a:p>
            <a:pPr marL="0" indent="0">
              <a:buNone/>
            </a:pPr>
            <a:r>
              <a:rPr lang="en-US" sz="6600" dirty="0" smtClean="0">
                <a:solidFill>
                  <a:srgbClr val="0070C0"/>
                </a:solidFill>
              </a:rPr>
              <a:t>nouveaux.</a:t>
            </a:r>
            <a:endParaRPr lang="ru-RU" sz="6600" dirty="0">
              <a:solidFill>
                <a:srgbClr val="0070C0"/>
              </a:solidFill>
            </a:endParaRPr>
          </a:p>
        </p:txBody>
      </p:sp>
      <p:pic>
        <p:nvPicPr>
          <p:cNvPr id="1028" name="Picture 4" descr="Écolier Garçon À Faire Ses Devoirs Vecteurs libres de droits et plus  d'images vectorielles de Apprenti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627" y="2735012"/>
            <a:ext cx="3678488" cy="389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68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609" y="550621"/>
            <a:ext cx="10512446" cy="141620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fr-FR" b="1" dirty="0" smtClean="0"/>
              <a:t>1</a:t>
            </a:r>
            <a:r>
              <a:rPr lang="fr-FR" b="1" dirty="0"/>
              <a:t>. Apprends à écrire et à prononcer les lettres!</a:t>
            </a:r>
            <a:br>
              <a:rPr lang="fr-FR" b="1" dirty="0"/>
            </a:br>
            <a:r>
              <a:rPr lang="fr-FR" b="1" dirty="0"/>
              <a:t>2. Repasse sur les lettres pour t’apprendre à écrire</a:t>
            </a:r>
            <a:r>
              <a:rPr lang="fr-FR" b="1" dirty="0" smtClean="0"/>
              <a:t>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7360" t="24100" r="33505" b="4938"/>
          <a:stretch/>
        </p:blipFill>
        <p:spPr>
          <a:xfrm>
            <a:off x="1052423" y="2104845"/>
            <a:ext cx="8729932" cy="44857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7360" t="24100" r="33505" b="4938"/>
          <a:stretch/>
        </p:blipFill>
        <p:spPr>
          <a:xfrm>
            <a:off x="1204823" y="2257245"/>
            <a:ext cx="8729932" cy="448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4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365125"/>
            <a:ext cx="1096191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4800" b="1" dirty="0" smtClean="0"/>
              <a:t>Prononçons ensemble...</a:t>
            </a:r>
            <a:endParaRPr lang="ru-RU" sz="4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0151" t="19815" r="27601" b="6167"/>
          <a:stretch/>
        </p:blipFill>
        <p:spPr>
          <a:xfrm>
            <a:off x="1107831" y="1931052"/>
            <a:ext cx="10245969" cy="492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8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365125"/>
            <a:ext cx="1096191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4800" b="1" dirty="0" smtClean="0"/>
              <a:t>Ecoutez et chantez...</a:t>
            </a:r>
            <a:endParaRPr lang="ru-RU" sz="4800" b="1" dirty="0"/>
          </a:p>
        </p:txBody>
      </p:sp>
      <p:pic>
        <p:nvPicPr>
          <p:cNvPr id="4" name="Comptines_et_chansons_pour_enfants____lettre_M-chanson___Learn_French_-_Alphabet_Minuscule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82577" y="1794206"/>
            <a:ext cx="8780532" cy="493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23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2025" t="46765" r="17327" b="8497"/>
          <a:stretch/>
        </p:blipFill>
        <p:spPr>
          <a:xfrm>
            <a:off x="481264" y="1514224"/>
            <a:ext cx="10961914" cy="327259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81264" y="188661"/>
            <a:ext cx="1096191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4800" b="1" dirty="0" smtClean="0"/>
              <a:t>Faisons des activites...</a:t>
            </a:r>
            <a:endParaRPr lang="ru-RU" sz="4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81264" y="4989095"/>
            <a:ext cx="1925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l</a:t>
            </a:r>
            <a:r>
              <a:rPr lang="en-US" sz="3200" b="1" dirty="0" smtClean="0">
                <a:solidFill>
                  <a:srgbClr val="0070C0"/>
                </a:solidFill>
              </a:rPr>
              <a:t>e </a:t>
            </a:r>
            <a:r>
              <a:rPr lang="en-US" sz="3200" b="1" dirty="0" err="1" smtClean="0">
                <a:solidFill>
                  <a:srgbClr val="0070C0"/>
                </a:solidFill>
              </a:rPr>
              <a:t>karat</a:t>
            </a:r>
            <a:r>
              <a:rPr lang="en-US" sz="3200" b="1" dirty="0" err="1">
                <a:solidFill>
                  <a:srgbClr val="0070C0"/>
                </a:solidFill>
              </a:rPr>
              <a:t>é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06316" y="4989095"/>
            <a:ext cx="1925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l</a:t>
            </a:r>
            <a:r>
              <a:rPr lang="en-US" sz="3200" b="1" dirty="0" smtClean="0">
                <a:solidFill>
                  <a:srgbClr val="0070C0"/>
                </a:solidFill>
              </a:rPr>
              <a:t>e </a:t>
            </a:r>
            <a:r>
              <a:rPr lang="en-US" sz="3200" b="1" dirty="0" err="1" smtClean="0">
                <a:solidFill>
                  <a:srgbClr val="0070C0"/>
                </a:solidFill>
              </a:rPr>
              <a:t>soleil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31368" y="4989094"/>
            <a:ext cx="1925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l</a:t>
            </a:r>
            <a:r>
              <a:rPr lang="en-US" sz="3200" b="1" dirty="0" smtClean="0">
                <a:solidFill>
                  <a:srgbClr val="0070C0"/>
                </a:solidFill>
              </a:rPr>
              <a:t>e </a:t>
            </a:r>
            <a:r>
              <a:rPr lang="en-US" sz="3200" b="1" dirty="0" err="1" smtClean="0">
                <a:solidFill>
                  <a:srgbClr val="0070C0"/>
                </a:solidFill>
              </a:rPr>
              <a:t>képi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92779" y="4989094"/>
            <a:ext cx="1925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l</a:t>
            </a:r>
            <a:r>
              <a:rPr lang="en-US" sz="3200" b="1" dirty="0" smtClean="0">
                <a:solidFill>
                  <a:srgbClr val="0070C0"/>
                </a:solidFill>
              </a:rPr>
              <a:t>e kaki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08757" y="4989094"/>
            <a:ext cx="1925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l</a:t>
            </a:r>
            <a:r>
              <a:rPr lang="en-US" sz="3200" b="1" dirty="0" smtClean="0">
                <a:solidFill>
                  <a:srgbClr val="0070C0"/>
                </a:solidFill>
              </a:rPr>
              <a:t>e ski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248272" y="4989094"/>
            <a:ext cx="1925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</a:rPr>
              <a:t>l</a:t>
            </a:r>
            <a:r>
              <a:rPr lang="en-US" sz="3200" b="1" dirty="0" smtClean="0">
                <a:solidFill>
                  <a:srgbClr val="0070C0"/>
                </a:solidFill>
              </a:rPr>
              <a:t>e </a:t>
            </a:r>
            <a:r>
              <a:rPr lang="en-US" sz="3200" b="1" dirty="0" err="1" smtClean="0">
                <a:solidFill>
                  <a:srgbClr val="0070C0"/>
                </a:solidFill>
              </a:rPr>
              <a:t>loup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1028" name="Picture 4" descr="Bonne réponse | Wiki | (G)I-DLE FRANCE Amin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07" y="5643945"/>
            <a:ext cx="1256130" cy="93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Bonne réponse | Wiki | (G)I-DLE FRANCE Amin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923" y="5643945"/>
            <a:ext cx="1256130" cy="93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Bonne réponse | Wiki | (G)I-DLE FRANCE Amin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291" y="5692071"/>
            <a:ext cx="1256130" cy="93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Bonne réponse | Wiki | (G)I-DLE FRANCE Amin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218" y="5643945"/>
            <a:ext cx="1256130" cy="93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957137" y="2101516"/>
            <a:ext cx="2069431" cy="33688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4" descr="Bonne réponse | Wiki | (G)I-DLE FRANCE Amin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07" y="5796345"/>
            <a:ext cx="1256130" cy="93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Bonne réponse | Wiki | (G)I-DLE FRANCE Amin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07" y="5656653"/>
            <a:ext cx="1256130" cy="93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Bonne réponse | Wiki | (G)I-DLE FRANCE Amin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07" y="5809053"/>
            <a:ext cx="1256130" cy="93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4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481264" y="188661"/>
            <a:ext cx="10961914" cy="132556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fr-FR" dirty="0" smtClean="0"/>
              <a:t>   </a:t>
            </a:r>
            <a:r>
              <a:rPr lang="fr-FR" sz="4800" b="1" dirty="0" smtClean="0"/>
              <a:t>Un peu de grammaire...</a:t>
            </a:r>
            <a:endParaRPr lang="ru-RU" sz="48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993" t="16097" r="29624" b="41686"/>
          <a:stretch/>
        </p:blipFill>
        <p:spPr>
          <a:xfrm>
            <a:off x="827228" y="1828800"/>
            <a:ext cx="10269986" cy="410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87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Apprenons</a:t>
            </a:r>
            <a:r>
              <a:rPr lang="en-US" dirty="0" smtClean="0"/>
              <a:t> les mots avec les </a:t>
            </a:r>
            <a:r>
              <a:rPr lang="en-US" dirty="0" err="1" smtClean="0"/>
              <a:t>lettres</a:t>
            </a:r>
            <a:r>
              <a:rPr lang="en-US" dirty="0" smtClean="0"/>
              <a:t> B,P,T,D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6231" t="52411" r="32149" b="22610"/>
          <a:stretch/>
        </p:blipFill>
        <p:spPr>
          <a:xfrm>
            <a:off x="1155941" y="1811547"/>
            <a:ext cx="10541478" cy="196682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25283" y="3899229"/>
            <a:ext cx="1190445" cy="793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la </a:t>
            </a:r>
            <a:r>
              <a:rPr lang="en-US" sz="2400" dirty="0" err="1" smtClean="0"/>
              <a:t>balle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09027" y="3899228"/>
            <a:ext cx="1190445" cy="793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la </a:t>
            </a:r>
            <a:r>
              <a:rPr lang="en-US" sz="2400" dirty="0" err="1" smtClean="0"/>
              <a:t>poule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905555" y="3899228"/>
            <a:ext cx="1190445" cy="793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le tableau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625087" y="3899227"/>
            <a:ext cx="1190445" cy="793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la </a:t>
            </a:r>
            <a:r>
              <a:rPr lang="en-US" sz="2400" dirty="0" err="1" smtClean="0"/>
              <a:t>banane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108831" y="3899227"/>
            <a:ext cx="1190445" cy="793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dix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592575" y="3899227"/>
            <a:ext cx="1535500" cy="7935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le chapeau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12875" y="2898475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209027" y="2294626"/>
            <a:ext cx="1052422" cy="12076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Poule dessin images vectorielles, Poule dessin vecteurs libres de droits |  Depositphoto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256" y="2173766"/>
            <a:ext cx="1466491" cy="132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13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1247</TotalTime>
  <Words>108</Words>
  <Application>Microsoft Office PowerPoint</Application>
  <PresentationFormat>Широкоэкранный</PresentationFormat>
  <Paragraphs>34</Paragraphs>
  <Slides>10</Slides>
  <Notes>7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Unité 1. Leçon 5. Thème: Les lettres É, Ê, È.</vt:lpstr>
      <vt:lpstr>   Devoir à la maison:</vt:lpstr>
      <vt:lpstr>1. Apprends à écrire et à prononcer les lettres! 2. Repasse sur les lettres pour t’apprendre à écrire. </vt:lpstr>
      <vt:lpstr>   Prononçons ensemble...</vt:lpstr>
      <vt:lpstr>   Ecoutez et chantez...</vt:lpstr>
      <vt:lpstr>   Faisons des activites...</vt:lpstr>
      <vt:lpstr>   Un peu de grammaire...</vt:lpstr>
      <vt:lpstr>Apprenons les mots avec les lettres B,P,T,D</vt:lpstr>
      <vt:lpstr>   Devoir à la maison: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admin 1</cp:lastModifiedBy>
  <cp:revision>85</cp:revision>
  <dcterms:created xsi:type="dcterms:W3CDTF">2021-08-27T10:38:58Z</dcterms:created>
  <dcterms:modified xsi:type="dcterms:W3CDTF">2021-09-08T16:06:11Z</dcterms:modified>
</cp:coreProperties>
</file>