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5" r:id="rId4"/>
    <p:sldId id="259" r:id="rId5"/>
    <p:sldId id="270" r:id="rId6"/>
    <p:sldId id="266" r:id="rId7"/>
    <p:sldId id="267" r:id="rId8"/>
    <p:sldId id="268" r:id="rId9"/>
    <p:sldId id="269" r:id="rId10"/>
    <p:sldId id="261" r:id="rId11"/>
    <p:sldId id="263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488" autoAdjust="0"/>
  </p:normalViewPr>
  <p:slideViewPr>
    <p:cSldViewPr snapToGrid="0">
      <p:cViewPr varScale="1">
        <p:scale>
          <a:sx n="60" d="100"/>
          <a:sy n="60" d="100"/>
        </p:scale>
        <p:origin x="111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BA277-EFF0-42C9-86C6-2C3384AD6DE0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A2536-F595-4764-9D22-90545A957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105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002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97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8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69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14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3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312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23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9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13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1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7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86FC0-AA71-4FF7-BC4F-276AFAB6A3F7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2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347663"/>
            <a:ext cx="911542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68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Prononçons ensemble...</a:t>
            </a:r>
            <a:endParaRPr lang="ru-RU" sz="4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7586" t="71107" r="57398" b="16612"/>
          <a:stretch/>
        </p:blipFill>
        <p:spPr>
          <a:xfrm>
            <a:off x="696125" y="2085473"/>
            <a:ext cx="10657675" cy="210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7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Apprenons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les mots avec les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lettres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E, I, Y, Z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5500" y="5773890"/>
            <a:ext cx="2774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 smtClean="0">
                <a:solidFill>
                  <a:srgbClr val="0070C0"/>
                </a:solidFill>
              </a:rPr>
              <a:t> </a:t>
            </a:r>
            <a:r>
              <a:rPr lang="fr-FR" sz="4400" i="1" dirty="0" smtClean="0">
                <a:solidFill>
                  <a:srgbClr val="0070C0"/>
                </a:solidFill>
              </a:rPr>
              <a:t>une r</a:t>
            </a:r>
            <a:r>
              <a:rPr lang="fr-FR" sz="4400" i="1" dirty="0" smtClean="0">
                <a:solidFill>
                  <a:srgbClr val="FF0000"/>
                </a:solidFill>
              </a:rPr>
              <a:t>o</a:t>
            </a:r>
            <a:r>
              <a:rPr lang="fr-FR" sz="4400" i="1" dirty="0" smtClean="0">
                <a:solidFill>
                  <a:srgbClr val="0070C0"/>
                </a:solidFill>
              </a:rPr>
              <a:t>b</a:t>
            </a:r>
            <a:r>
              <a:rPr lang="fr-FR" sz="4400" i="1" dirty="0" smtClean="0">
                <a:solidFill>
                  <a:srgbClr val="FF0000"/>
                </a:solidFill>
              </a:rPr>
              <a:t>e</a:t>
            </a:r>
            <a:endParaRPr lang="ru-RU" sz="4400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23961" y="5773890"/>
            <a:ext cx="2215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 Z</a:t>
            </a:r>
            <a:r>
              <a:rPr lang="fr-FR" sz="4800" i="1" dirty="0" smtClean="0">
                <a:solidFill>
                  <a:srgbClr val="FF0000"/>
                </a:solidFill>
              </a:rPr>
              <a:t>oo</a:t>
            </a:r>
            <a:endParaRPr lang="ru-RU" sz="4800" i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3796" y="5731780"/>
            <a:ext cx="2617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 y</a:t>
            </a:r>
            <a:r>
              <a:rPr lang="fr-FR" sz="4800" i="1" dirty="0" smtClean="0">
                <a:solidFill>
                  <a:srgbClr val="FF0000"/>
                </a:solidFill>
              </a:rPr>
              <a:t>o</a:t>
            </a:r>
            <a:r>
              <a:rPr lang="fr-FR" sz="4800" i="1" dirty="0" smtClean="0">
                <a:solidFill>
                  <a:srgbClr val="0070C0"/>
                </a:solidFill>
              </a:rPr>
              <a:t>y</a:t>
            </a:r>
            <a:r>
              <a:rPr lang="fr-FR" sz="4800" i="1" dirty="0" smtClean="0">
                <a:solidFill>
                  <a:srgbClr val="FF0000"/>
                </a:solidFill>
              </a:rPr>
              <a:t>o</a:t>
            </a:r>
            <a:endParaRPr lang="ru-RU" sz="4800" i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88786" y="5607373"/>
            <a:ext cx="1641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 smtClean="0">
                <a:solidFill>
                  <a:srgbClr val="FF0000"/>
                </a:solidFill>
              </a:rPr>
              <a:t>A</a:t>
            </a:r>
            <a:r>
              <a:rPr lang="fr-FR" sz="4800" i="1" dirty="0" smtClean="0">
                <a:solidFill>
                  <a:srgbClr val="0070C0"/>
                </a:solidFill>
              </a:rPr>
              <a:t>z</a:t>
            </a:r>
            <a:r>
              <a:rPr lang="fr-FR" sz="4800" i="1" dirty="0" smtClean="0">
                <a:solidFill>
                  <a:srgbClr val="FF0000"/>
                </a:solidFill>
              </a:rPr>
              <a:t>i</a:t>
            </a:r>
            <a:r>
              <a:rPr lang="fr-FR" sz="4800" i="1" dirty="0" smtClean="0">
                <a:solidFill>
                  <a:srgbClr val="0070C0"/>
                </a:solidFill>
              </a:rPr>
              <a:t>z</a:t>
            </a:r>
            <a:endParaRPr lang="ru-RU" sz="4800" i="1" dirty="0">
              <a:solidFill>
                <a:srgbClr val="0070C0"/>
              </a:solidFill>
            </a:endParaRPr>
          </a:p>
        </p:txBody>
      </p:sp>
      <p:pic>
        <p:nvPicPr>
          <p:cNvPr id="5122" name="Picture 2" descr="Sunny Fashion Robe Fille Neige Blanc Princesse Dessin animé Sirène Partie  Costume Balle 3-14 ans Robe jaune - Cdiscount Prêt-à-Por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5" y="2293681"/>
            <a:ext cx="2877216" cy="2877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Zoo Ou Caricature De Dessin Animé De Zoo. Ouvrir Les Animaux Sauvages Du Zoo  Et Les Visiteurs | Vecteur Gratui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481" y="2293681"/>
            <a:ext cx="3618118" cy="271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Yoyo Vectoriels et illustrations libres de droits - i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227" y="2293681"/>
            <a:ext cx="2668588" cy="266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Images Garcon Dessin Anime | Vecteurs, photos et PSD gratuit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5" t="12552" r="17440" b="10712"/>
          <a:stretch/>
        </p:blipFill>
        <p:spPr bwMode="auto">
          <a:xfrm>
            <a:off x="9706471" y="2293681"/>
            <a:ext cx="2006621" cy="271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6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Devoir à la maison:</a:t>
            </a:r>
            <a:endParaRPr lang="ru-RU" sz="48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>
                <a:solidFill>
                  <a:srgbClr val="0070C0"/>
                </a:solidFill>
              </a:rPr>
              <a:t>Apprendre</a:t>
            </a:r>
            <a:r>
              <a:rPr lang="en-US" sz="6600" dirty="0" smtClean="0">
                <a:solidFill>
                  <a:srgbClr val="0070C0"/>
                </a:solidFill>
              </a:rPr>
              <a:t> </a:t>
            </a:r>
            <a:r>
              <a:rPr lang="en-US" sz="6600" dirty="0" smtClean="0">
                <a:solidFill>
                  <a:srgbClr val="0070C0"/>
                </a:solidFill>
              </a:rPr>
              <a:t>les </a:t>
            </a:r>
            <a:r>
              <a:rPr lang="en-US" sz="6600" dirty="0" err="1" smtClean="0">
                <a:solidFill>
                  <a:srgbClr val="0070C0"/>
                </a:solidFill>
              </a:rPr>
              <a:t>voyelles</a:t>
            </a:r>
            <a:r>
              <a:rPr lang="en-US" sz="6600" dirty="0" smtClean="0">
                <a:solidFill>
                  <a:srgbClr val="0070C0"/>
                </a:solidFill>
              </a:rPr>
              <a:t> de </a:t>
            </a:r>
            <a:r>
              <a:rPr lang="en-US" sz="6600" dirty="0" err="1" smtClean="0">
                <a:solidFill>
                  <a:srgbClr val="0070C0"/>
                </a:solidFill>
              </a:rPr>
              <a:t>l’alphabet</a:t>
            </a:r>
            <a:r>
              <a:rPr lang="en-US" sz="6600" dirty="0" smtClean="0">
                <a:solidFill>
                  <a:srgbClr val="0070C0"/>
                </a:solidFill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</a:rPr>
              <a:t>français</a:t>
            </a:r>
            <a:endParaRPr lang="en-US" sz="6600" dirty="0" smtClean="0">
              <a:solidFill>
                <a:srgbClr val="0070C0"/>
              </a:solidFill>
            </a:endParaRPr>
          </a:p>
          <a:p>
            <a:r>
              <a:rPr lang="en-US" sz="6600" dirty="0" err="1" smtClean="0">
                <a:solidFill>
                  <a:srgbClr val="0070C0"/>
                </a:solidFill>
              </a:rPr>
              <a:t>Apprendre</a:t>
            </a:r>
            <a:r>
              <a:rPr lang="en-US" sz="6600" dirty="0" smtClean="0">
                <a:solidFill>
                  <a:srgbClr val="0070C0"/>
                </a:solidFill>
              </a:rPr>
              <a:t> les mots </a:t>
            </a:r>
          </a:p>
          <a:p>
            <a:pPr marL="0" indent="0"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nouveaux.</a:t>
            </a:r>
            <a:endParaRPr lang="ru-RU" sz="6600" dirty="0">
              <a:solidFill>
                <a:srgbClr val="0070C0"/>
              </a:solidFill>
            </a:endParaRPr>
          </a:p>
        </p:txBody>
      </p:sp>
      <p:pic>
        <p:nvPicPr>
          <p:cNvPr id="1028" name="Picture 4" descr="Écolier Garçon À Faire Ses Devoirs Vecteurs libres de droits et plus  d'images vectorielles de Apprenti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627" y="2735012"/>
            <a:ext cx="3678488" cy="389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79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" y="95004"/>
            <a:ext cx="11720945" cy="1476932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2.</a:t>
            </a:r>
            <a:b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E, I, Y, Z.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90687"/>
            <a:ext cx="12100956" cy="566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2" y="157307"/>
            <a:ext cx="1177636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Répétons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l’alphabet français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30" name="Picture 6" descr="L&amp;#39;alphabet français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369" y="1482870"/>
            <a:ext cx="9126970" cy="513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уга 6"/>
          <p:cNvSpPr/>
          <p:nvPr/>
        </p:nvSpPr>
        <p:spPr>
          <a:xfrm>
            <a:off x="1731818" y="1613450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1731818" y="4146595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9434945" y="4086920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5555672" y="4146595"/>
            <a:ext cx="1108364" cy="1246909"/>
          </a:xfrm>
          <a:prstGeom prst="arc">
            <a:avLst>
              <a:gd name="adj1" fmla="val 16200000"/>
              <a:gd name="adj2" fmla="val 1585736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6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" y="175120"/>
            <a:ext cx="11744695" cy="1325563"/>
          </a:xfr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4800" b="1" dirty="0" smtClean="0">
                <a:solidFill>
                  <a:schemeClr val="accent2">
                    <a:lumMod val="75000"/>
                  </a:schemeClr>
                </a:solidFill>
              </a:rPr>
              <a:t> Apprendre à pronocer et à écrire les lettres.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1" y="1635269"/>
            <a:ext cx="9684328" cy="4769489"/>
          </a:xfrm>
        </p:spPr>
        <p:txBody>
          <a:bodyPr>
            <a:normAutofit/>
          </a:bodyPr>
          <a:lstStyle/>
          <a:p>
            <a:r>
              <a:rPr lang="fr-FR" sz="11500" b="1" dirty="0" smtClean="0">
                <a:solidFill>
                  <a:schemeClr val="accent1">
                    <a:lumMod val="50000"/>
                  </a:schemeClr>
                </a:solidFill>
              </a:rPr>
              <a:t>Ee               Y y</a:t>
            </a:r>
          </a:p>
          <a:p>
            <a:r>
              <a:rPr lang="fr-FR" sz="11500" b="1" dirty="0" smtClean="0">
                <a:solidFill>
                  <a:schemeClr val="accent1">
                    <a:lumMod val="50000"/>
                  </a:schemeClr>
                </a:solidFill>
              </a:rPr>
              <a:t>I i                Z z</a:t>
            </a:r>
            <a:endParaRPr lang="ru-RU" sz="115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07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54" y="124493"/>
            <a:ext cx="11625943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Ecoute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et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chante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la chanson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avec les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voyelles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de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I'alphabet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fran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ç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ais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videoplayback (38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5774" y="1808580"/>
            <a:ext cx="8281904" cy="465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Faire le E chapeau majuscule et minuscule - Ê, ê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" t="14391" r="4301"/>
          <a:stretch/>
        </p:blipFill>
        <p:spPr bwMode="auto">
          <a:xfrm>
            <a:off x="4051361" y="3946358"/>
            <a:ext cx="2648406" cy="144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27032" y="3946358"/>
            <a:ext cx="770021" cy="3208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46424" t="36678" r="25711" b="35033"/>
          <a:stretch/>
        </p:blipFill>
        <p:spPr>
          <a:xfrm>
            <a:off x="7187593" y="3866308"/>
            <a:ext cx="2671011" cy="152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5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Ɪ - Wikiwa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42"/>
          <a:stretch/>
        </p:blipFill>
        <p:spPr bwMode="auto">
          <a:xfrm>
            <a:off x="4221026" y="3478880"/>
            <a:ext cx="2170530" cy="233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7657" t="36897" r="28670" b="35032"/>
          <a:stretch/>
        </p:blipFill>
        <p:spPr>
          <a:xfrm>
            <a:off x="7397497" y="3682012"/>
            <a:ext cx="2500484" cy="166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6548" t="35362" r="28053" b="32840"/>
          <a:stretch/>
        </p:blipFill>
        <p:spPr>
          <a:xfrm>
            <a:off x="7238999" y="3657754"/>
            <a:ext cx="2739189" cy="1716351"/>
          </a:xfrm>
          <a:prstGeom prst="rect">
            <a:avLst/>
          </a:prstGeom>
        </p:spPr>
      </p:pic>
      <p:pic>
        <p:nvPicPr>
          <p:cNvPr id="3078" name="Picture 6" descr="Y (lettre) - Wikiwa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74"/>
          <a:stretch/>
        </p:blipFill>
        <p:spPr bwMode="auto">
          <a:xfrm>
            <a:off x="3685309" y="3627676"/>
            <a:ext cx="3196754" cy="210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90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365125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L’alphabet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6000" b="1" dirty="0" smtClean="0">
                <a:solidFill>
                  <a:srgbClr val="0070C0"/>
                </a:solidFill>
              </a:rPr>
              <a:t>4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formes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d’écriture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ru-RU" sz="4800" b="1" dirty="0"/>
          </a:p>
        </p:txBody>
      </p:sp>
      <p:pic>
        <p:nvPicPr>
          <p:cNvPr id="2050" name="Picture 2" descr="Où trouver des réglures Seyès ? - Lutin Baz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" y="3023705"/>
            <a:ext cx="10807536" cy="383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16036" y="1981200"/>
            <a:ext cx="1759528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853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4837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8946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853055" y="1967619"/>
            <a:ext cx="1634836" cy="955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62800" y="2024962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Majuscule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2545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scripte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66909" y="2036755"/>
            <a:ext cx="1620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Miniscule cursive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2232" t="36678" r="27437" b="33717"/>
          <a:stretch/>
        </p:blipFill>
        <p:spPr>
          <a:xfrm>
            <a:off x="7228623" y="3598981"/>
            <a:ext cx="2951748" cy="1619862"/>
          </a:xfrm>
          <a:prstGeom prst="rect">
            <a:avLst/>
          </a:prstGeom>
        </p:spPr>
      </p:pic>
      <p:pic>
        <p:nvPicPr>
          <p:cNvPr id="4098" name="Picture 2" descr="feuille de calcul de traçage alphabet avec lettre z et z 1846590 -  Telecharger Vectoriel Gratuit, Clipart Graphique, Vecteur Dessins et  Pictogramme Gratui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5" t="10274" r="43436" b="64126"/>
          <a:stretch/>
        </p:blipFill>
        <p:spPr bwMode="auto">
          <a:xfrm>
            <a:off x="4148343" y="3598981"/>
            <a:ext cx="2454442" cy="175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8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105</Words>
  <Application>Microsoft Office PowerPoint</Application>
  <PresentationFormat>Широкоэкранный</PresentationFormat>
  <Paragraphs>37</Paragraphs>
  <Slides>12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Unité 1. Leçon 2. Thème: Les lettres E, I, Y, Z.</vt:lpstr>
      <vt:lpstr>Répétons l’alphabet français</vt:lpstr>
      <vt:lpstr> Apprendre à pronocer et à écrire les lettres.</vt:lpstr>
      <vt:lpstr> Ecoute  et chante la chanson avec les voyelles de I'alphabet français. </vt:lpstr>
      <vt:lpstr>L’alphabet  a 4 formes d’écriture:</vt:lpstr>
      <vt:lpstr>L’alphabet  a 4 formes d’écriture:</vt:lpstr>
      <vt:lpstr>L’alphabet  a 4 formes d’écriture:</vt:lpstr>
      <vt:lpstr>L’alphabet  a 4 formes d’écriture:</vt:lpstr>
      <vt:lpstr>   Prononçons ensemble...</vt:lpstr>
      <vt:lpstr>Apprenons les mots avec les lettres E, I, Y, Z</vt:lpstr>
      <vt:lpstr>   Devoir à la maison: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kamron</cp:lastModifiedBy>
  <cp:revision>36</cp:revision>
  <dcterms:created xsi:type="dcterms:W3CDTF">2021-08-27T10:38:58Z</dcterms:created>
  <dcterms:modified xsi:type="dcterms:W3CDTF">2021-08-31T08:37:43Z</dcterms:modified>
</cp:coreProperties>
</file>