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2" r:id="rId5"/>
    <p:sldId id="259" r:id="rId6"/>
    <p:sldId id="266" r:id="rId7"/>
    <p:sldId id="267" r:id="rId8"/>
    <p:sldId id="268" r:id="rId9"/>
    <p:sldId id="269" r:id="rId10"/>
    <p:sldId id="261" r:id="rId11"/>
    <p:sldId id="263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88" autoAdjust="0"/>
  </p:normalViewPr>
  <p:slideViewPr>
    <p:cSldViewPr snapToGrid="0">
      <p:cViewPr varScale="1">
        <p:scale>
          <a:sx n="60" d="100"/>
          <a:sy n="60" d="100"/>
        </p:scale>
        <p:origin x="11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6FC0-AA71-4FF7-BC4F-276AFAB6A3F7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978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6FC0-AA71-4FF7-BC4F-276AFAB6A3F7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88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6FC0-AA71-4FF7-BC4F-276AFAB6A3F7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69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6FC0-AA71-4FF7-BC4F-276AFAB6A3F7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14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6FC0-AA71-4FF7-BC4F-276AFAB6A3F7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33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6FC0-AA71-4FF7-BC4F-276AFAB6A3F7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31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6FC0-AA71-4FF7-BC4F-276AFAB6A3F7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3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6FC0-AA71-4FF7-BC4F-276AFAB6A3F7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9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6FC0-AA71-4FF7-BC4F-276AFAB6A3F7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13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6FC0-AA71-4FF7-BC4F-276AFAB6A3F7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17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6FC0-AA71-4FF7-BC4F-276AFAB6A3F7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07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86FC0-AA71-4FF7-BC4F-276AFAB6A3F7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0773A-FAEC-4AEA-9840-80C0F8D3F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42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347663"/>
            <a:ext cx="9115425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6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365125"/>
            <a:ext cx="10961914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dirty="0" smtClean="0"/>
              <a:t>   </a:t>
            </a:r>
            <a:r>
              <a:rPr lang="fr-FR" sz="4800" b="1" dirty="0" smtClean="0"/>
              <a:t>Prononçons ensemble...</a:t>
            </a:r>
            <a:endParaRPr lang="ru-RU" sz="4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0070C0"/>
                </a:solidFill>
              </a:rPr>
              <a:t>r</a:t>
            </a:r>
            <a:r>
              <a:rPr lang="en-US" sz="6600" dirty="0" err="1" smtClean="0">
                <a:solidFill>
                  <a:srgbClr val="FF0000"/>
                </a:solidFill>
              </a:rPr>
              <a:t>a</a:t>
            </a:r>
            <a:r>
              <a:rPr lang="en-US" sz="6600" dirty="0" err="1" smtClean="0">
                <a:solidFill>
                  <a:srgbClr val="0070C0"/>
                </a:solidFill>
              </a:rPr>
              <a:t>-r</a:t>
            </a:r>
            <a:r>
              <a:rPr lang="en-US" sz="6600" dirty="0" err="1" smtClean="0">
                <a:solidFill>
                  <a:srgbClr val="FF0000"/>
                </a:solidFill>
              </a:rPr>
              <a:t>o</a:t>
            </a:r>
            <a:r>
              <a:rPr lang="en-US" sz="6600" dirty="0" err="1" smtClean="0">
                <a:solidFill>
                  <a:srgbClr val="0070C0"/>
                </a:solidFill>
              </a:rPr>
              <a:t>-r</a:t>
            </a:r>
            <a:r>
              <a:rPr lang="en-US" sz="6600" dirty="0" err="1" smtClean="0">
                <a:solidFill>
                  <a:srgbClr val="FF0000"/>
                </a:solidFill>
              </a:rPr>
              <a:t>u</a:t>
            </a:r>
            <a:endParaRPr lang="en-US" sz="6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6600" dirty="0" err="1">
                <a:solidFill>
                  <a:srgbClr val="FF0000"/>
                </a:solidFill>
              </a:rPr>
              <a:t>a</a:t>
            </a:r>
            <a:r>
              <a:rPr lang="en-US" sz="6600" dirty="0" err="1" smtClean="0">
                <a:solidFill>
                  <a:srgbClr val="0070C0"/>
                </a:solidFill>
              </a:rPr>
              <a:t>r</a:t>
            </a:r>
            <a:r>
              <a:rPr lang="en-US" sz="6600" dirty="0" smtClean="0">
                <a:solidFill>
                  <a:srgbClr val="0070C0"/>
                </a:solidFill>
              </a:rPr>
              <a:t>-</a:t>
            </a:r>
            <a:r>
              <a:rPr lang="en-US" sz="6600" dirty="0" smtClean="0">
                <a:solidFill>
                  <a:srgbClr val="FF0000"/>
                </a:solidFill>
              </a:rPr>
              <a:t>o</a:t>
            </a:r>
            <a:r>
              <a:rPr lang="en-US" sz="6600" dirty="0" smtClean="0">
                <a:solidFill>
                  <a:srgbClr val="0070C0"/>
                </a:solidFill>
              </a:rPr>
              <a:t>r –</a:t>
            </a:r>
            <a:r>
              <a:rPr lang="en-US" sz="6600" dirty="0" err="1" smtClean="0">
                <a:solidFill>
                  <a:srgbClr val="FF0000"/>
                </a:solidFill>
              </a:rPr>
              <a:t>u</a:t>
            </a:r>
            <a:r>
              <a:rPr lang="en-US" sz="6600" dirty="0" err="1" smtClean="0">
                <a:solidFill>
                  <a:srgbClr val="0070C0"/>
                </a:solidFill>
              </a:rPr>
              <a:t>r</a:t>
            </a:r>
            <a:endParaRPr lang="en-US" sz="6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600" dirty="0" err="1">
                <a:solidFill>
                  <a:srgbClr val="0070C0"/>
                </a:solidFill>
              </a:rPr>
              <a:t>r</a:t>
            </a:r>
            <a:r>
              <a:rPr lang="en-US" sz="6600" dirty="0" err="1" smtClean="0">
                <a:solidFill>
                  <a:srgbClr val="FF0000"/>
                </a:solidFill>
              </a:rPr>
              <a:t>ao</a:t>
            </a:r>
            <a:r>
              <a:rPr lang="en-US" sz="6600" dirty="0" err="1" smtClean="0">
                <a:solidFill>
                  <a:srgbClr val="0070C0"/>
                </a:solidFill>
              </a:rPr>
              <a:t>-r</a:t>
            </a:r>
            <a:r>
              <a:rPr lang="en-US" sz="6600" dirty="0" err="1" smtClean="0">
                <a:solidFill>
                  <a:srgbClr val="FF0000"/>
                </a:solidFill>
              </a:rPr>
              <a:t>ua</a:t>
            </a:r>
            <a:r>
              <a:rPr lang="en-US" sz="6600" dirty="0" err="1" smtClean="0">
                <a:solidFill>
                  <a:srgbClr val="0070C0"/>
                </a:solidFill>
              </a:rPr>
              <a:t>-</a:t>
            </a:r>
            <a:r>
              <a:rPr lang="en-US" sz="6600" dirty="0" err="1" smtClean="0">
                <a:solidFill>
                  <a:srgbClr val="FF0000"/>
                </a:solidFill>
              </a:rPr>
              <a:t>u</a:t>
            </a:r>
            <a:r>
              <a:rPr lang="en-US" sz="6600" dirty="0" err="1" smtClean="0">
                <a:solidFill>
                  <a:srgbClr val="0070C0"/>
                </a:solidFill>
              </a:rPr>
              <a:t>r</a:t>
            </a:r>
            <a:r>
              <a:rPr lang="en-US" sz="6600" dirty="0" err="1" smtClean="0">
                <a:solidFill>
                  <a:srgbClr val="FF0000"/>
                </a:solidFill>
              </a:rPr>
              <a:t>a</a:t>
            </a:r>
            <a:r>
              <a:rPr lang="en-US" sz="6600" dirty="0" err="1" smtClean="0">
                <a:solidFill>
                  <a:srgbClr val="0070C0"/>
                </a:solidFill>
              </a:rPr>
              <a:t>-</a:t>
            </a:r>
            <a:r>
              <a:rPr lang="en-US" sz="6600" dirty="0" err="1" smtClean="0">
                <a:solidFill>
                  <a:srgbClr val="FF0000"/>
                </a:solidFill>
              </a:rPr>
              <a:t>a</a:t>
            </a:r>
            <a:r>
              <a:rPr lang="en-US" sz="6600" dirty="0" err="1" smtClean="0">
                <a:solidFill>
                  <a:srgbClr val="0070C0"/>
                </a:solidFill>
              </a:rPr>
              <a:t>r</a:t>
            </a:r>
            <a:r>
              <a:rPr lang="en-US" sz="6600" dirty="0" err="1" smtClean="0">
                <a:solidFill>
                  <a:srgbClr val="FF0000"/>
                </a:solidFill>
              </a:rPr>
              <a:t>u</a:t>
            </a:r>
            <a:r>
              <a:rPr lang="en-US" sz="6600" dirty="0" err="1" smtClean="0">
                <a:solidFill>
                  <a:srgbClr val="0070C0"/>
                </a:solidFill>
              </a:rPr>
              <a:t>-</a:t>
            </a:r>
            <a:r>
              <a:rPr lang="en-US" sz="6600" dirty="0" err="1" smtClean="0">
                <a:solidFill>
                  <a:srgbClr val="FF0000"/>
                </a:solidFill>
              </a:rPr>
              <a:t>o</a:t>
            </a:r>
            <a:r>
              <a:rPr lang="en-US" sz="6600" dirty="0" err="1" smtClean="0">
                <a:solidFill>
                  <a:srgbClr val="0070C0"/>
                </a:solidFill>
              </a:rPr>
              <a:t>r</a:t>
            </a:r>
            <a:r>
              <a:rPr lang="en-US" sz="6600" dirty="0" err="1" smtClean="0">
                <a:solidFill>
                  <a:srgbClr val="FF0000"/>
                </a:solidFill>
              </a:rPr>
              <a:t>u</a:t>
            </a:r>
            <a:r>
              <a:rPr lang="en-US" sz="6600" dirty="0" err="1" smtClean="0">
                <a:solidFill>
                  <a:srgbClr val="0070C0"/>
                </a:solidFill>
              </a:rPr>
              <a:t>-</a:t>
            </a:r>
            <a:r>
              <a:rPr lang="en-US" sz="6600" dirty="0" err="1" smtClean="0">
                <a:solidFill>
                  <a:srgbClr val="FF0000"/>
                </a:solidFill>
              </a:rPr>
              <a:t>o</a:t>
            </a:r>
            <a:r>
              <a:rPr lang="en-US" sz="6600" dirty="0" err="1" smtClean="0">
                <a:solidFill>
                  <a:srgbClr val="0070C0"/>
                </a:solidFill>
              </a:rPr>
              <a:t>r</a:t>
            </a:r>
            <a:r>
              <a:rPr lang="en-US" sz="6600" dirty="0" err="1" smtClean="0">
                <a:solidFill>
                  <a:srgbClr val="FF0000"/>
                </a:solidFill>
              </a:rPr>
              <a:t>a</a:t>
            </a:r>
            <a:r>
              <a:rPr lang="en-US" sz="6600" dirty="0" err="1" smtClean="0">
                <a:solidFill>
                  <a:srgbClr val="0070C0"/>
                </a:solidFill>
              </a:rPr>
              <a:t>-r</a:t>
            </a:r>
            <a:r>
              <a:rPr lang="en-US" sz="6600" dirty="0" err="1" smtClean="0">
                <a:solidFill>
                  <a:srgbClr val="FF0000"/>
                </a:solidFill>
              </a:rPr>
              <a:t>oa</a:t>
            </a:r>
            <a:r>
              <a:rPr lang="en-US" sz="6600" dirty="0" smtClean="0">
                <a:solidFill>
                  <a:srgbClr val="0070C0"/>
                </a:solidFill>
              </a:rPr>
              <a:t>.</a:t>
            </a:r>
            <a:endParaRPr lang="ru-RU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7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265" y="365125"/>
            <a:ext cx="10807535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Apprenons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les mots avec les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lettres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A, O, U, R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23 017 Rue Illustrations - Getty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877" y="2358191"/>
            <a:ext cx="4290049" cy="322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essin Animé Oiseau Ara Clip Art Libres De Droits , Vecteurs Et  Illustration. Image 13393587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03" y="2275342"/>
            <a:ext cx="2966955" cy="341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cône de la médaille d&amp;#39;or, dessin - vecteur stock | Crushpixe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0" t="3740" r="16378"/>
          <a:stretch/>
        </p:blipFill>
        <p:spPr bwMode="auto">
          <a:xfrm>
            <a:off x="8920245" y="2275342"/>
            <a:ext cx="2546812" cy="349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5556" y="5691676"/>
            <a:ext cx="1940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i="1" dirty="0">
                <a:solidFill>
                  <a:srgbClr val="FF0000"/>
                </a:solidFill>
              </a:rPr>
              <a:t>u</a:t>
            </a:r>
            <a:r>
              <a:rPr lang="fr-FR" sz="4800" i="1" dirty="0" smtClean="0">
                <a:solidFill>
                  <a:srgbClr val="0070C0"/>
                </a:solidFill>
              </a:rPr>
              <a:t>n</a:t>
            </a:r>
            <a:r>
              <a:rPr lang="fr-FR" sz="4800" i="1" dirty="0" smtClean="0">
                <a:solidFill>
                  <a:srgbClr val="FF0000"/>
                </a:solidFill>
              </a:rPr>
              <a:t> a</a:t>
            </a:r>
            <a:r>
              <a:rPr lang="fr-FR" sz="4800" i="1" dirty="0" smtClean="0">
                <a:solidFill>
                  <a:srgbClr val="0070C0"/>
                </a:solidFill>
              </a:rPr>
              <a:t>r</a:t>
            </a:r>
            <a:r>
              <a:rPr lang="fr-FR" sz="4800" i="1" dirty="0" smtClean="0">
                <a:solidFill>
                  <a:srgbClr val="FF0000"/>
                </a:solidFill>
              </a:rPr>
              <a:t>a</a:t>
            </a:r>
            <a:endParaRPr lang="ru-RU" sz="48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9103" y="5774525"/>
            <a:ext cx="2196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i="1" dirty="0">
                <a:solidFill>
                  <a:srgbClr val="FF0000"/>
                </a:solidFill>
              </a:rPr>
              <a:t>u</a:t>
            </a:r>
            <a:r>
              <a:rPr lang="fr-FR" sz="4800" i="1" dirty="0" smtClean="0">
                <a:solidFill>
                  <a:srgbClr val="0070C0"/>
                </a:solidFill>
              </a:rPr>
              <a:t>n</a:t>
            </a:r>
            <a:r>
              <a:rPr lang="fr-FR" sz="4800" i="1" dirty="0" smtClean="0">
                <a:solidFill>
                  <a:srgbClr val="FF0000"/>
                </a:solidFill>
              </a:rPr>
              <a:t>e</a:t>
            </a:r>
            <a:r>
              <a:rPr lang="fr-FR" sz="4800" i="1" dirty="0" smtClean="0">
                <a:solidFill>
                  <a:srgbClr val="0070C0"/>
                </a:solidFill>
              </a:rPr>
              <a:t> r</a:t>
            </a:r>
            <a:r>
              <a:rPr lang="fr-FR" sz="4800" i="1" dirty="0" smtClean="0">
                <a:solidFill>
                  <a:srgbClr val="FF0000"/>
                </a:solidFill>
              </a:rPr>
              <a:t>ue</a:t>
            </a:r>
            <a:endParaRPr lang="ru-RU" sz="4800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96236" y="5774524"/>
            <a:ext cx="1394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i="1" dirty="0">
                <a:solidFill>
                  <a:srgbClr val="0070C0"/>
                </a:solidFill>
              </a:rPr>
              <a:t>l</a:t>
            </a:r>
            <a:r>
              <a:rPr lang="fr-FR" sz="4800" i="1" dirty="0" smtClean="0">
                <a:solidFill>
                  <a:srgbClr val="0070C0"/>
                </a:solidFill>
              </a:rPr>
              <a:t>’</a:t>
            </a:r>
            <a:r>
              <a:rPr lang="fr-FR" sz="4800" i="1" dirty="0" smtClean="0">
                <a:solidFill>
                  <a:srgbClr val="FF0000"/>
                </a:solidFill>
              </a:rPr>
              <a:t>o</a:t>
            </a:r>
            <a:r>
              <a:rPr lang="fr-FR" sz="4800" i="1" dirty="0" smtClean="0">
                <a:solidFill>
                  <a:srgbClr val="0070C0"/>
                </a:solidFill>
              </a:rPr>
              <a:t>r</a:t>
            </a:r>
            <a:endParaRPr lang="ru-RU" sz="4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365125"/>
            <a:ext cx="10961914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dirty="0" smtClean="0"/>
              <a:t>   </a:t>
            </a:r>
            <a:r>
              <a:rPr lang="fr-FR" sz="4800" b="1" dirty="0" smtClean="0"/>
              <a:t>Devoir à la maison:</a:t>
            </a:r>
            <a:endParaRPr lang="ru-RU" sz="4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6600" dirty="0" err="1" smtClean="0">
                <a:solidFill>
                  <a:srgbClr val="0070C0"/>
                </a:solidFill>
              </a:rPr>
              <a:t>Apprendre</a:t>
            </a:r>
            <a:r>
              <a:rPr lang="en-US" sz="6600" dirty="0" smtClean="0">
                <a:solidFill>
                  <a:srgbClr val="0070C0"/>
                </a:solidFill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</a:rPr>
              <a:t>l’alphabet</a:t>
            </a:r>
            <a:r>
              <a:rPr lang="en-US" sz="6600" dirty="0" smtClean="0">
                <a:solidFill>
                  <a:srgbClr val="0070C0"/>
                </a:solidFill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</a:rPr>
              <a:t>français</a:t>
            </a:r>
            <a:r>
              <a:rPr lang="en-US" sz="66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6600" dirty="0" err="1" smtClean="0">
                <a:solidFill>
                  <a:srgbClr val="0070C0"/>
                </a:solidFill>
              </a:rPr>
              <a:t>Apprendre</a:t>
            </a:r>
            <a:r>
              <a:rPr lang="en-US" sz="6600" dirty="0" smtClean="0">
                <a:solidFill>
                  <a:srgbClr val="0070C0"/>
                </a:solidFill>
              </a:rPr>
              <a:t> les mots </a:t>
            </a:r>
          </a:p>
          <a:p>
            <a:pPr marL="0" indent="0">
              <a:buNone/>
            </a:pPr>
            <a:r>
              <a:rPr lang="en-US" sz="6600" dirty="0" smtClean="0">
                <a:solidFill>
                  <a:srgbClr val="0070C0"/>
                </a:solidFill>
              </a:rPr>
              <a:t>nouveaux: </a:t>
            </a:r>
          </a:p>
          <a:p>
            <a:pPr marL="0" indent="0">
              <a:buNone/>
            </a:pPr>
            <a:r>
              <a:rPr lang="en-US" sz="6600" dirty="0" smtClean="0">
                <a:solidFill>
                  <a:srgbClr val="0070C0"/>
                </a:solidFill>
              </a:rPr>
              <a:t>un </a:t>
            </a:r>
            <a:r>
              <a:rPr lang="en-US" sz="6600" dirty="0" err="1" smtClean="0">
                <a:solidFill>
                  <a:srgbClr val="0070C0"/>
                </a:solidFill>
              </a:rPr>
              <a:t>ara</a:t>
            </a:r>
            <a:r>
              <a:rPr lang="en-US" sz="6600" dirty="0" smtClean="0">
                <a:solidFill>
                  <a:srgbClr val="0070C0"/>
                </a:solidFill>
              </a:rPr>
              <a:t>- </a:t>
            </a:r>
            <a:r>
              <a:rPr lang="ru-RU" sz="6600" dirty="0" smtClean="0">
                <a:solidFill>
                  <a:srgbClr val="0070C0"/>
                </a:solidFill>
              </a:rPr>
              <a:t>ара (попугай)</a:t>
            </a:r>
            <a:endParaRPr lang="en-US" sz="6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600" dirty="0" err="1" smtClean="0">
                <a:solidFill>
                  <a:srgbClr val="0070C0"/>
                </a:solidFill>
              </a:rPr>
              <a:t>l’or</a:t>
            </a:r>
            <a:r>
              <a:rPr lang="ru-RU" sz="6600" dirty="0" smtClean="0">
                <a:solidFill>
                  <a:srgbClr val="0070C0"/>
                </a:solidFill>
              </a:rPr>
              <a:t>- золото</a:t>
            </a:r>
          </a:p>
          <a:p>
            <a:pPr marL="0" indent="0">
              <a:buNone/>
            </a:pPr>
            <a:r>
              <a:rPr lang="fr-FR" sz="6600" dirty="0">
                <a:solidFill>
                  <a:srgbClr val="0070C0"/>
                </a:solidFill>
              </a:rPr>
              <a:t>u</a:t>
            </a:r>
            <a:r>
              <a:rPr lang="fr-FR" sz="6600" dirty="0" smtClean="0">
                <a:solidFill>
                  <a:srgbClr val="0070C0"/>
                </a:solidFill>
              </a:rPr>
              <a:t>ne rue</a:t>
            </a:r>
            <a:r>
              <a:rPr lang="ru-RU" sz="6600" dirty="0" smtClean="0">
                <a:solidFill>
                  <a:srgbClr val="0070C0"/>
                </a:solidFill>
              </a:rPr>
              <a:t>-улица</a:t>
            </a:r>
            <a:endParaRPr lang="ru-RU" sz="6600" dirty="0">
              <a:solidFill>
                <a:srgbClr val="0070C0"/>
              </a:solidFill>
            </a:endParaRPr>
          </a:p>
        </p:txBody>
      </p:sp>
      <p:pic>
        <p:nvPicPr>
          <p:cNvPr id="1028" name="Picture 4" descr="Écolier Garçon À Faire Ses Devoirs Vecteurs libres de droits et plus  d'images vectorielles de Apprenti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080" y="2702927"/>
            <a:ext cx="3678488" cy="389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4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4" y="95004"/>
            <a:ext cx="11720945" cy="1476932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Unité 1. Leçon 1.</a:t>
            </a:r>
            <a:br>
              <a:rPr lang="fr-FR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 Les lettres A,O,U,R.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90687"/>
            <a:ext cx="12100956" cy="566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8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2" y="157307"/>
            <a:ext cx="11776364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Apprenons l’alphabet français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0" name="Picture 6" descr="L&amp;#39;alphabet français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369" y="1482870"/>
            <a:ext cx="9126970" cy="513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Дуга 6"/>
          <p:cNvSpPr/>
          <p:nvPr/>
        </p:nvSpPr>
        <p:spPr>
          <a:xfrm>
            <a:off x="1731818" y="1613450"/>
            <a:ext cx="1108364" cy="1246909"/>
          </a:xfrm>
          <a:prstGeom prst="arc">
            <a:avLst>
              <a:gd name="adj1" fmla="val 16200000"/>
              <a:gd name="adj2" fmla="val 1585736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6982691" y="1561524"/>
            <a:ext cx="1108364" cy="1246909"/>
          </a:xfrm>
          <a:prstGeom prst="arc">
            <a:avLst>
              <a:gd name="adj1" fmla="val 16200000"/>
              <a:gd name="adj2" fmla="val 1585736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3056515" y="2808433"/>
            <a:ext cx="1108364" cy="1246909"/>
          </a:xfrm>
          <a:prstGeom prst="arc">
            <a:avLst>
              <a:gd name="adj1" fmla="val 16200000"/>
              <a:gd name="adj2" fmla="val 1585736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1731818" y="4146595"/>
            <a:ext cx="1108364" cy="1246909"/>
          </a:xfrm>
          <a:prstGeom prst="arc">
            <a:avLst>
              <a:gd name="adj1" fmla="val 16200000"/>
              <a:gd name="adj2" fmla="val 1585736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9434945" y="4086920"/>
            <a:ext cx="1108364" cy="1246909"/>
          </a:xfrm>
          <a:prstGeom prst="arc">
            <a:avLst>
              <a:gd name="adj1" fmla="val 16200000"/>
              <a:gd name="adj2" fmla="val 1585736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6871854" y="5355640"/>
            <a:ext cx="1108364" cy="1246909"/>
          </a:xfrm>
          <a:prstGeom prst="arc">
            <a:avLst>
              <a:gd name="adj1" fmla="val 16200000"/>
              <a:gd name="adj2" fmla="val 1585736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6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55" y="365125"/>
            <a:ext cx="11625943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Ecoute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et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chante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la chanson de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I'alphabet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fran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ç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ais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videoplayback (37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23327" y="1810039"/>
            <a:ext cx="8234507" cy="463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2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4" y="175120"/>
            <a:ext cx="11744695" cy="1325563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4800" b="1" dirty="0" smtClean="0">
                <a:solidFill>
                  <a:schemeClr val="accent2">
                    <a:lumMod val="75000"/>
                  </a:schemeClr>
                </a:solidFill>
              </a:rPr>
              <a:t> Apprendre à pronocer et à écrire les lettres.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1" y="1635269"/>
            <a:ext cx="9684328" cy="4769489"/>
          </a:xfrm>
        </p:spPr>
        <p:txBody>
          <a:bodyPr>
            <a:normAutofit fontScale="92500"/>
          </a:bodyPr>
          <a:lstStyle/>
          <a:p>
            <a:r>
              <a:rPr lang="fr-FR" sz="11500" b="1" dirty="0" smtClean="0">
                <a:solidFill>
                  <a:schemeClr val="accent1">
                    <a:lumMod val="50000"/>
                  </a:schemeClr>
                </a:solidFill>
              </a:rPr>
              <a:t>A a                 O o</a:t>
            </a:r>
          </a:p>
          <a:p>
            <a:r>
              <a:rPr lang="fr-FR" sz="11500" b="1" dirty="0" smtClean="0">
                <a:solidFill>
                  <a:schemeClr val="accent1">
                    <a:lumMod val="50000"/>
                  </a:schemeClr>
                </a:solidFill>
              </a:rPr>
              <a:t>U u                 R r </a:t>
            </a:r>
            <a:endParaRPr lang="ru-RU" sz="1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7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265" y="365125"/>
            <a:ext cx="10807535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</a:rPr>
              <a:t>L’alphabet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n-US" sz="6000" b="1" dirty="0" smtClean="0">
                <a:solidFill>
                  <a:srgbClr val="0070C0"/>
                </a:solidFill>
              </a:rPr>
              <a:t>4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formes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d’écriture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4800" b="1" dirty="0"/>
          </a:p>
        </p:txBody>
      </p:sp>
      <p:pic>
        <p:nvPicPr>
          <p:cNvPr id="2050" name="Picture 2" descr="Où trouver des réglures Seyès ? - Lutin Baz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4" y="3023705"/>
            <a:ext cx="10807536" cy="383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16036" y="1981200"/>
            <a:ext cx="1759528" cy="942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85309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Majuscule scripte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44837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8946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853055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162800" y="2024962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Majuscule cursive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2545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Miniscule scripte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66909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Miniscule cursive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Coloriage Lettre A comme avion en Ligne Gratuit à imprim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 t="75563" r="56683" b="6725"/>
          <a:stretch/>
        </p:blipFill>
        <p:spPr bwMode="auto">
          <a:xfrm>
            <a:off x="3726872" y="3857025"/>
            <a:ext cx="3228110" cy="150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mment écrire la lettre a illustration de vecteur. Illustration du dessin  - 7358679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12053" r="63349" b="66706"/>
          <a:stretch/>
        </p:blipFill>
        <p:spPr bwMode="auto">
          <a:xfrm>
            <a:off x="7339445" y="3684660"/>
            <a:ext cx="2677391" cy="167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5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265" y="365125"/>
            <a:ext cx="10807535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</a:rPr>
              <a:t>L’alphabet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n-US" sz="6000" b="1" dirty="0" smtClean="0">
                <a:solidFill>
                  <a:srgbClr val="0070C0"/>
                </a:solidFill>
              </a:rPr>
              <a:t>4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formes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d’écriture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4800" b="1" dirty="0"/>
          </a:p>
        </p:txBody>
      </p:sp>
      <p:pic>
        <p:nvPicPr>
          <p:cNvPr id="2050" name="Picture 2" descr="Où trouver des réglures Seyès ? - Lutin Baz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4" y="3023705"/>
            <a:ext cx="10807536" cy="383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16036" y="1981200"/>
            <a:ext cx="1759528" cy="942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85309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Majuscule scripte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44837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8946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853055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162800" y="2024962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Majuscule cursive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2545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Miniscule scripte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66909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Miniscule cursive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124" name="Picture 4" descr="Feuille De Calcul De Traçage De L&amp;#39;alphabet Avec La Lettre O Et O | Vecteur  Gratui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" t="16788" r="56520" b="68109"/>
          <a:stretch/>
        </p:blipFill>
        <p:spPr bwMode="auto">
          <a:xfrm>
            <a:off x="3823855" y="3858928"/>
            <a:ext cx="2964872" cy="153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idéo Cursive O, exercices d&amp;#39;écriture, comment bien écrire les lettres ?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t="25803" r="20206" b="31332"/>
          <a:stretch/>
        </p:blipFill>
        <p:spPr bwMode="auto">
          <a:xfrm>
            <a:off x="7435932" y="3762212"/>
            <a:ext cx="2695700" cy="163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89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265" y="365125"/>
            <a:ext cx="10807535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</a:rPr>
              <a:t>L’alphabet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n-US" sz="6000" b="1" dirty="0" smtClean="0">
                <a:solidFill>
                  <a:srgbClr val="0070C0"/>
                </a:solidFill>
              </a:rPr>
              <a:t>4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formes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d’écriture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4800" b="1" dirty="0"/>
          </a:p>
        </p:txBody>
      </p:sp>
      <p:pic>
        <p:nvPicPr>
          <p:cNvPr id="2050" name="Picture 2" descr="Où trouver des réglures Seyès ? - Lutin Baz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4" y="3023705"/>
            <a:ext cx="10807536" cy="383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16036" y="1981200"/>
            <a:ext cx="1759528" cy="942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85309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Majuscule scripte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44837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8946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853055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162800" y="2024962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Majuscule cursive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2545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Miniscule scripte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66909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Miniscule cursive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Épinglé sur Feuille d&amp;#39;Écriture CP CE1 CE2 &amp;amp; Cycle 3 primai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9" t="9847" r="24070" b="69863"/>
          <a:stretch/>
        </p:blipFill>
        <p:spPr bwMode="auto">
          <a:xfrm>
            <a:off x="7093527" y="3735505"/>
            <a:ext cx="3034145" cy="164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 - Wikimedia Common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06"/>
          <a:stretch/>
        </p:blipFill>
        <p:spPr bwMode="auto">
          <a:xfrm>
            <a:off x="3710877" y="3990109"/>
            <a:ext cx="3166318" cy="180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9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265" y="365125"/>
            <a:ext cx="10807535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</a:rPr>
              <a:t>L’alphabet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n-US" sz="6000" b="1" dirty="0" smtClean="0">
                <a:solidFill>
                  <a:srgbClr val="0070C0"/>
                </a:solidFill>
              </a:rPr>
              <a:t>4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formes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d’écriture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4800" b="1" dirty="0"/>
          </a:p>
        </p:txBody>
      </p:sp>
      <p:pic>
        <p:nvPicPr>
          <p:cNvPr id="2050" name="Picture 2" descr="Où trouver des réglures Seyès ? - Lutin Baz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4" y="3023705"/>
            <a:ext cx="10807536" cy="383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16036" y="1981200"/>
            <a:ext cx="1759528" cy="942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85309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Majuscule scripte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44837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8946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853055" y="1967619"/>
            <a:ext cx="1634836" cy="955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162800" y="2024962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Majuscule cursive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2545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Miniscule scripte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66909" y="2036755"/>
            <a:ext cx="16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Miniscule cursive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R (lettre) - Wikiwa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01"/>
          <a:stretch/>
        </p:blipFill>
        <p:spPr bwMode="auto">
          <a:xfrm>
            <a:off x="3845430" y="3598981"/>
            <a:ext cx="3060267" cy="175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8-apprendre-a-ecrire-les-cursives-lettre-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5" t="10636" r="23718" b="69222"/>
          <a:stretch/>
        </p:blipFill>
        <p:spPr bwMode="auto">
          <a:xfrm>
            <a:off x="7247730" y="3496623"/>
            <a:ext cx="3240161" cy="186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8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129</Words>
  <Application>Microsoft Office PowerPoint</Application>
  <PresentationFormat>Широкоэкранный</PresentationFormat>
  <Paragraphs>41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Unité 1. Leçon 1. Thème: Les lettres A,O,U,R.</vt:lpstr>
      <vt:lpstr>Apprenons l’alphabet français</vt:lpstr>
      <vt:lpstr>Ecoute  et chante la chanson de I'alphabet français. </vt:lpstr>
      <vt:lpstr> Apprendre à pronocer et à écrire les lettres.</vt:lpstr>
      <vt:lpstr>L’alphabet  a 4 formes d’écriture:</vt:lpstr>
      <vt:lpstr>L’alphabet  a 4 formes d’écriture:</vt:lpstr>
      <vt:lpstr>L’alphabet  a 4 formes d’écriture:</vt:lpstr>
      <vt:lpstr>L’alphabet  a 4 formes d’écriture:</vt:lpstr>
      <vt:lpstr>   Prononçons ensemble...</vt:lpstr>
      <vt:lpstr>Apprenons les mots avec les lettres A, O, U, R</vt:lpstr>
      <vt:lpstr>   Devoir à la maison: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kamron</cp:lastModifiedBy>
  <cp:revision>25</cp:revision>
  <dcterms:created xsi:type="dcterms:W3CDTF">2021-08-27T10:38:58Z</dcterms:created>
  <dcterms:modified xsi:type="dcterms:W3CDTF">2021-08-30T10:48:48Z</dcterms:modified>
</cp:coreProperties>
</file>