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322" r:id="rId3"/>
    <p:sldId id="314" r:id="rId4"/>
    <p:sldId id="323" r:id="rId5"/>
    <p:sldId id="324" r:id="rId6"/>
    <p:sldId id="325" r:id="rId7"/>
    <p:sldId id="296" r:id="rId8"/>
    <p:sldId id="326" r:id="rId9"/>
    <p:sldId id="312" r:id="rId10"/>
    <p:sldId id="327" r:id="rId11"/>
    <p:sldId id="328" r:id="rId12"/>
    <p:sldId id="273" r:id="rId13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0200" autoAdjust="0"/>
  </p:normalViewPr>
  <p:slideViewPr>
    <p:cSldViewPr>
      <p:cViewPr varScale="1">
        <p:scale>
          <a:sx n="63" d="100"/>
          <a:sy n="63" d="100"/>
        </p:scale>
        <p:origin x="894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06A0A-30E7-4717-9D32-51D1E086FA55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958E31-4963-4C36-B462-56B5255F4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808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958E31-4963-4C36-B462-56B5255F4A1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1252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958E31-4963-4C36-B462-56B5255F4A1F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736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63552" y="3429000"/>
            <a:ext cx="92890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Unité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Leçon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Thème: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mets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 valise...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pages</a:t>
            </a:r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-4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637928"/>
            <a:ext cx="10972800" cy="854968"/>
          </a:xfrm>
        </p:spPr>
        <p:txBody>
          <a:bodyPr/>
          <a:lstStyle/>
          <a:p>
            <a:r>
              <a:rPr lang="en-US" b="1" dirty="0" err="1" smtClean="0"/>
              <a:t>Lisez</a:t>
            </a:r>
            <a:r>
              <a:rPr lang="en-US" b="1" dirty="0" smtClean="0"/>
              <a:t> et </a:t>
            </a:r>
            <a:r>
              <a:rPr lang="en-US" b="1" dirty="0" err="1" smtClean="0"/>
              <a:t>apprenez</a:t>
            </a:r>
            <a:r>
              <a:rPr lang="en-US" b="1" dirty="0" smtClean="0"/>
              <a:t> la </a:t>
            </a:r>
            <a:r>
              <a:rPr lang="en-US" b="1" dirty="0" err="1" smtClean="0"/>
              <a:t>poésie</a:t>
            </a:r>
            <a:r>
              <a:rPr lang="en-US" b="1" dirty="0" smtClean="0"/>
              <a:t>.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740" t="30804" r="44131" b="23431"/>
          <a:stretch/>
        </p:blipFill>
        <p:spPr>
          <a:xfrm>
            <a:off x="1019436" y="2348880"/>
            <a:ext cx="10153128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339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589" t="16538" r="37616" b="19214"/>
          <a:stretch/>
        </p:blipFill>
        <p:spPr>
          <a:xfrm>
            <a:off x="551384" y="1916832"/>
            <a:ext cx="11161240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2409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132856"/>
            <a:ext cx="10972800" cy="3993308"/>
          </a:xfrm>
        </p:spPr>
        <p:txBody>
          <a:bodyPr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r>
              <a:rPr lang="en-US" sz="5400" dirty="0" smtClean="0"/>
              <a:t>Merci pour </a:t>
            </a:r>
            <a:r>
              <a:rPr lang="en-US" sz="5400" dirty="0" err="1" smtClean="0"/>
              <a:t>votre</a:t>
            </a:r>
            <a:r>
              <a:rPr lang="en-US" sz="5400" dirty="0" smtClean="0"/>
              <a:t> attention!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89119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7504" y="1844824"/>
            <a:ext cx="10972800" cy="998984"/>
          </a:xfrm>
        </p:spPr>
        <p:txBody>
          <a:bodyPr/>
          <a:lstStyle/>
          <a:p>
            <a:r>
              <a:rPr lang="en-US" sz="4000" b="1" dirty="0" err="1" smtClean="0">
                <a:solidFill>
                  <a:srgbClr val="C00000"/>
                </a:solidFill>
              </a:rPr>
              <a:t>Vérification</a:t>
            </a:r>
            <a:r>
              <a:rPr lang="en-US" sz="4000" b="1" dirty="0" smtClean="0">
                <a:solidFill>
                  <a:srgbClr val="C00000"/>
                </a:solidFill>
              </a:rPr>
              <a:t> du</a:t>
            </a:r>
            <a:r>
              <a:rPr lang="en-US" sz="4000" b="1" dirty="0" smtClean="0">
                <a:solidFill>
                  <a:srgbClr val="C00000"/>
                </a:solidFill>
              </a:rPr>
              <a:t> devoir:</a:t>
            </a:r>
            <a:r>
              <a:rPr lang="en-US" sz="4000" b="1" dirty="0">
                <a:solidFill>
                  <a:srgbClr val="C00000"/>
                </a:solidFill>
              </a:rPr>
              <a:t/>
            </a:r>
            <a:br>
              <a:rPr lang="en-US" sz="4000" b="1" dirty="0">
                <a:solidFill>
                  <a:srgbClr val="C00000"/>
                </a:solidFill>
              </a:rPr>
            </a:br>
            <a:r>
              <a:rPr lang="en-US" sz="4000" b="1" dirty="0" err="1"/>
              <a:t>Complétez</a:t>
            </a:r>
            <a:r>
              <a:rPr lang="en-US" sz="4000" b="1" dirty="0"/>
              <a:t> les phrases</a:t>
            </a:r>
            <a:r>
              <a:rPr lang="en-US" sz="2800" b="1" dirty="0"/>
              <a:t> .(</a:t>
            </a:r>
            <a:r>
              <a:rPr lang="en-US" sz="3600" b="1" dirty="0" err="1"/>
              <a:t>Plusieures</a:t>
            </a:r>
            <a:r>
              <a:rPr lang="en-US" sz="3600" b="1" dirty="0"/>
              <a:t> </a:t>
            </a:r>
            <a:r>
              <a:rPr lang="en-US" sz="3600" b="1" dirty="0" err="1"/>
              <a:t>variantes</a:t>
            </a:r>
            <a:r>
              <a:rPr lang="en-US" sz="3600" b="1" dirty="0"/>
              <a:t> </a:t>
            </a:r>
            <a:r>
              <a:rPr lang="en-US" sz="3600" b="1" dirty="0" err="1"/>
              <a:t>possibles</a:t>
            </a:r>
            <a:r>
              <a:rPr lang="en-US" sz="2800" b="1" dirty="0"/>
              <a:t>)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3140968"/>
            <a:ext cx="10972800" cy="3489252"/>
          </a:xfrm>
        </p:spPr>
        <p:txBody>
          <a:bodyPr/>
          <a:lstStyle/>
          <a:p>
            <a:pPr marL="0" indent="0">
              <a:buNone/>
            </a:pPr>
            <a:r>
              <a:rPr lang="en-US" sz="4000" b="1" dirty="0">
                <a:solidFill>
                  <a:schemeClr val="accent1"/>
                </a:solidFill>
              </a:rPr>
              <a:t>Lola </a:t>
            </a:r>
            <a:r>
              <a:rPr lang="en-US" sz="4000" b="1" dirty="0" err="1">
                <a:solidFill>
                  <a:schemeClr val="accent1"/>
                </a:solidFill>
              </a:rPr>
              <a:t>porte</a:t>
            </a:r>
            <a:r>
              <a:rPr lang="en-US" sz="4000" b="1" dirty="0">
                <a:solidFill>
                  <a:schemeClr val="accent1"/>
                </a:solidFill>
              </a:rPr>
              <a:t> </a:t>
            </a:r>
            <a:r>
              <a:rPr lang="en-US" sz="4000" b="1" dirty="0" err="1">
                <a:solidFill>
                  <a:schemeClr val="accent1"/>
                </a:solidFill>
              </a:rPr>
              <a:t>l’uniforme</a:t>
            </a:r>
            <a:r>
              <a:rPr lang="en-US" sz="4000" b="1" dirty="0">
                <a:solidFill>
                  <a:schemeClr val="accent1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4000" b="1" dirty="0">
                <a:solidFill>
                  <a:schemeClr val="accent1"/>
                </a:solidFill>
              </a:rPr>
              <a:t>Aziz </a:t>
            </a:r>
            <a:r>
              <a:rPr lang="en-US" sz="4000" b="1" dirty="0" err="1" smtClean="0">
                <a:solidFill>
                  <a:schemeClr val="accent1"/>
                </a:solidFill>
              </a:rPr>
              <a:t>porte</a:t>
            </a:r>
            <a:r>
              <a:rPr lang="ru-RU" sz="4000" b="1" dirty="0" smtClean="0">
                <a:solidFill>
                  <a:schemeClr val="accent1"/>
                </a:solidFill>
              </a:rPr>
              <a:t>  </a:t>
            </a:r>
            <a:r>
              <a:rPr lang="en-US" sz="4000" b="1" dirty="0" smtClean="0">
                <a:solidFill>
                  <a:schemeClr val="accent1"/>
                </a:solidFill>
              </a:rPr>
              <a:t>un </a:t>
            </a:r>
            <a:r>
              <a:rPr lang="en-US" sz="4000" b="1" dirty="0" err="1" smtClean="0">
                <a:solidFill>
                  <a:schemeClr val="accent1"/>
                </a:solidFill>
              </a:rPr>
              <a:t>pantalon</a:t>
            </a:r>
            <a:r>
              <a:rPr lang="en-US" sz="4000" b="1" dirty="0" smtClean="0">
                <a:solidFill>
                  <a:schemeClr val="accent1"/>
                </a:solidFill>
              </a:rPr>
              <a:t>.</a:t>
            </a:r>
            <a:endParaRPr lang="en-US" sz="40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en-US" sz="4000" b="1" dirty="0" err="1">
                <a:solidFill>
                  <a:schemeClr val="accent1"/>
                </a:solidFill>
              </a:rPr>
              <a:t>L’enfant</a:t>
            </a:r>
            <a:r>
              <a:rPr lang="en-US" sz="4000" b="1" dirty="0">
                <a:solidFill>
                  <a:schemeClr val="accent1"/>
                </a:solidFill>
              </a:rPr>
              <a:t> </a:t>
            </a:r>
            <a:r>
              <a:rPr lang="en-US" sz="4000" b="1" dirty="0" err="1" smtClean="0">
                <a:solidFill>
                  <a:schemeClr val="accent1"/>
                </a:solidFill>
              </a:rPr>
              <a:t>porte</a:t>
            </a:r>
            <a:r>
              <a:rPr lang="en-US" sz="4000" b="1" dirty="0" smtClean="0">
                <a:solidFill>
                  <a:schemeClr val="accent1"/>
                </a:solidFill>
              </a:rPr>
              <a:t> </a:t>
            </a:r>
            <a:r>
              <a:rPr lang="en-US" sz="4000" b="1" dirty="0" err="1" smtClean="0">
                <a:solidFill>
                  <a:schemeClr val="accent1"/>
                </a:solidFill>
              </a:rPr>
              <a:t>une</a:t>
            </a:r>
            <a:r>
              <a:rPr lang="en-US" sz="4000" b="1" dirty="0" smtClean="0">
                <a:solidFill>
                  <a:schemeClr val="accent1"/>
                </a:solidFill>
              </a:rPr>
              <a:t> </a:t>
            </a:r>
            <a:r>
              <a:rPr lang="en-US" sz="4000" b="1" dirty="0" err="1" smtClean="0">
                <a:solidFill>
                  <a:schemeClr val="accent1"/>
                </a:solidFill>
              </a:rPr>
              <a:t>veste</a:t>
            </a:r>
            <a:r>
              <a:rPr lang="en-US" sz="4000" b="1" dirty="0" smtClean="0">
                <a:solidFill>
                  <a:schemeClr val="accent1"/>
                </a:solidFill>
              </a:rPr>
              <a:t>.</a:t>
            </a:r>
            <a:endParaRPr lang="en-US" sz="40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en-US" sz="4000" b="1" dirty="0">
                <a:solidFill>
                  <a:schemeClr val="accent1"/>
                </a:solidFill>
              </a:rPr>
              <a:t>La </a:t>
            </a:r>
            <a:r>
              <a:rPr lang="en-US" sz="4000" b="1" dirty="0" err="1">
                <a:solidFill>
                  <a:schemeClr val="accent1"/>
                </a:solidFill>
              </a:rPr>
              <a:t>fille</a:t>
            </a:r>
            <a:r>
              <a:rPr lang="en-US" sz="4000" b="1" dirty="0">
                <a:solidFill>
                  <a:schemeClr val="accent1"/>
                </a:solidFill>
              </a:rPr>
              <a:t> </a:t>
            </a:r>
            <a:r>
              <a:rPr lang="en-US" sz="4000" b="1" dirty="0" err="1" smtClean="0">
                <a:solidFill>
                  <a:schemeClr val="accent1"/>
                </a:solidFill>
              </a:rPr>
              <a:t>porte</a:t>
            </a:r>
            <a:r>
              <a:rPr lang="en-US" sz="4000" b="1" dirty="0" smtClean="0">
                <a:solidFill>
                  <a:schemeClr val="accent1"/>
                </a:solidFill>
              </a:rPr>
              <a:t> </a:t>
            </a:r>
            <a:r>
              <a:rPr lang="en-US" sz="4000" b="1" dirty="0" err="1" smtClean="0">
                <a:solidFill>
                  <a:schemeClr val="accent1"/>
                </a:solidFill>
              </a:rPr>
              <a:t>une</a:t>
            </a:r>
            <a:r>
              <a:rPr lang="en-US" sz="4000" b="1" dirty="0" smtClean="0">
                <a:solidFill>
                  <a:schemeClr val="accent1"/>
                </a:solidFill>
              </a:rPr>
              <a:t> robe.</a:t>
            </a:r>
            <a:endParaRPr lang="en-US" sz="4000" b="1" dirty="0">
              <a:solidFill>
                <a:schemeClr val="accent1"/>
              </a:solidFill>
            </a:endParaRPr>
          </a:p>
          <a:p>
            <a:endParaRPr lang="ru-RU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802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12" y="1916832"/>
            <a:ext cx="10972800" cy="940966"/>
          </a:xfrm>
        </p:spPr>
        <p:txBody>
          <a:bodyPr/>
          <a:lstStyle/>
          <a:p>
            <a:r>
              <a:rPr lang="en-US" sz="4000" b="1" dirty="0"/>
              <a:t>Le devoir à la </a:t>
            </a:r>
            <a:r>
              <a:rPr lang="en-US" sz="4000" b="1" dirty="0" err="1"/>
              <a:t>maison</a:t>
            </a:r>
            <a:r>
              <a:rPr lang="en-US" sz="4000" b="1" dirty="0"/>
              <a:t>.</a:t>
            </a:r>
            <a:br>
              <a:rPr lang="en-US" sz="4000" b="1" dirty="0"/>
            </a:br>
            <a:r>
              <a:rPr lang="en-US" sz="4000" b="1" dirty="0" err="1" smtClean="0"/>
              <a:t>Posez</a:t>
            </a:r>
            <a:r>
              <a:rPr lang="en-US" sz="4000" b="1" dirty="0" smtClean="0"/>
              <a:t> </a:t>
            </a:r>
            <a:r>
              <a:rPr lang="en-US" sz="4000" b="1" dirty="0"/>
              <a:t>d</a:t>
            </a:r>
            <a:r>
              <a:rPr lang="en-US" sz="4000" b="1" dirty="0" smtClean="0"/>
              <a:t>es questions 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3312" y="2804756"/>
            <a:ext cx="10972800" cy="4053244"/>
          </a:xfrm>
        </p:spPr>
        <p:txBody>
          <a:bodyPr/>
          <a:lstStyle/>
          <a:p>
            <a:pPr marL="0" indent="0">
              <a:buNone/>
            </a:pPr>
            <a:r>
              <a:rPr lang="en-US" sz="3600" b="1" dirty="0" err="1" smtClean="0"/>
              <a:t>Dans</a:t>
            </a:r>
            <a:r>
              <a:rPr lang="en-US" sz="3600" b="1" dirty="0" smtClean="0"/>
              <a:t> la </a:t>
            </a:r>
            <a:r>
              <a:rPr lang="en-US" sz="3600" b="1" dirty="0" err="1" smtClean="0"/>
              <a:t>classe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il</a:t>
            </a:r>
            <a:r>
              <a:rPr lang="en-US" sz="3600" b="1" dirty="0" smtClean="0"/>
              <a:t> y a </a:t>
            </a:r>
            <a:r>
              <a:rPr lang="en-US" sz="3600" b="1" dirty="0" smtClean="0">
                <a:solidFill>
                  <a:srgbClr val="7030A0"/>
                </a:solidFill>
              </a:rPr>
              <a:t>25 </a:t>
            </a:r>
            <a:r>
              <a:rPr lang="en-US" sz="3600" b="1" dirty="0" err="1" smtClean="0">
                <a:solidFill>
                  <a:srgbClr val="7030A0"/>
                </a:solidFill>
              </a:rPr>
              <a:t>élèves</a:t>
            </a:r>
            <a:r>
              <a:rPr lang="en-US" sz="3600" b="1" dirty="0" err="1" smtClean="0"/>
              <a:t>.</a:t>
            </a:r>
            <a:r>
              <a:rPr lang="en-US" sz="3600" b="1" dirty="0" err="1" smtClean="0">
                <a:solidFill>
                  <a:srgbClr val="FF0000"/>
                </a:solidFill>
              </a:rPr>
              <a:t>Combien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d’</a:t>
            </a:r>
            <a:r>
              <a:rPr lang="en-US" sz="3600" b="1" dirty="0" err="1" smtClean="0">
                <a:solidFill>
                  <a:srgbClr val="FF0000"/>
                </a:solidFill>
              </a:rPr>
              <a:t>élèves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>
                <a:solidFill>
                  <a:srgbClr val="FF0000"/>
                </a:solidFill>
              </a:rPr>
              <a:t>y a t-</a:t>
            </a:r>
            <a:r>
              <a:rPr lang="en-US" sz="3600" b="1" dirty="0" err="1">
                <a:solidFill>
                  <a:srgbClr val="FF0000"/>
                </a:solidFill>
              </a:rPr>
              <a:t>il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dans</a:t>
            </a:r>
            <a:r>
              <a:rPr lang="en-US" sz="3600" b="1" dirty="0" smtClean="0">
                <a:solidFill>
                  <a:srgbClr val="FF0000"/>
                </a:solidFill>
              </a:rPr>
              <a:t> la </a:t>
            </a:r>
            <a:r>
              <a:rPr lang="en-US" sz="3600" b="1" dirty="0" err="1" smtClean="0">
                <a:solidFill>
                  <a:srgbClr val="FF0000"/>
                </a:solidFill>
              </a:rPr>
              <a:t>classe</a:t>
            </a:r>
            <a:r>
              <a:rPr lang="en-US" sz="3600" b="1" dirty="0">
                <a:solidFill>
                  <a:srgbClr val="FF0000"/>
                </a:solidFill>
              </a:rPr>
              <a:t>?</a:t>
            </a:r>
            <a:endParaRPr lang="en-US" sz="36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3600" b="1" dirty="0" smtClean="0"/>
              <a:t>Lola a </a:t>
            </a:r>
            <a:r>
              <a:rPr lang="en-US" sz="3600" b="1" dirty="0" smtClean="0">
                <a:solidFill>
                  <a:srgbClr val="7030A0"/>
                </a:solidFill>
              </a:rPr>
              <a:t>3 robes </a:t>
            </a:r>
            <a:r>
              <a:rPr lang="en-US" sz="3600" b="1" dirty="0" err="1" smtClean="0">
                <a:solidFill>
                  <a:srgbClr val="7030A0"/>
                </a:solidFill>
              </a:rPr>
              <a:t>bleues</a:t>
            </a:r>
            <a:r>
              <a:rPr lang="en-US" sz="3600" b="1" dirty="0" smtClean="0">
                <a:solidFill>
                  <a:srgbClr val="7030A0"/>
                </a:solidFill>
              </a:rPr>
              <a:t>.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Combien</a:t>
            </a:r>
            <a:r>
              <a:rPr lang="en-US" sz="3600" b="1" dirty="0" smtClean="0">
                <a:solidFill>
                  <a:srgbClr val="FF0000"/>
                </a:solidFill>
              </a:rPr>
              <a:t> de robes a t-</a:t>
            </a:r>
            <a:r>
              <a:rPr lang="en-US" sz="3600" b="1" dirty="0" err="1" smtClean="0">
                <a:solidFill>
                  <a:srgbClr val="FF0000"/>
                </a:solidFill>
              </a:rPr>
              <a:t>elle</a:t>
            </a:r>
            <a:r>
              <a:rPr lang="en-US" sz="3600" b="1" dirty="0" smtClean="0">
                <a:solidFill>
                  <a:srgbClr val="FF0000"/>
                </a:solidFill>
              </a:rPr>
              <a:t> ?</a:t>
            </a:r>
            <a:endParaRPr lang="en-US" sz="36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sz="3600" b="1" dirty="0" smtClean="0"/>
              <a:t>Jean a </a:t>
            </a:r>
            <a:r>
              <a:rPr lang="en-US" sz="3600" b="1" dirty="0" smtClean="0">
                <a:solidFill>
                  <a:srgbClr val="7030A0"/>
                </a:solidFill>
              </a:rPr>
              <a:t>4 </a:t>
            </a:r>
            <a:r>
              <a:rPr lang="en-US" sz="3600" b="1" dirty="0" err="1" smtClean="0">
                <a:solidFill>
                  <a:srgbClr val="7030A0"/>
                </a:solidFill>
              </a:rPr>
              <a:t>pantalons</a:t>
            </a:r>
            <a:r>
              <a:rPr lang="en-US" sz="3600" b="1" dirty="0" smtClean="0">
                <a:solidFill>
                  <a:srgbClr val="7030A0"/>
                </a:solidFill>
              </a:rPr>
              <a:t>.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Combien</a:t>
            </a:r>
            <a:r>
              <a:rPr lang="en-US" sz="3600" b="1" dirty="0">
                <a:solidFill>
                  <a:srgbClr val="FF0000"/>
                </a:solidFill>
              </a:rPr>
              <a:t> de </a:t>
            </a:r>
            <a:r>
              <a:rPr lang="en-US" sz="3600" b="1" dirty="0" err="1" smtClean="0">
                <a:solidFill>
                  <a:srgbClr val="FF0000"/>
                </a:solidFill>
              </a:rPr>
              <a:t>pantalons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>
                <a:solidFill>
                  <a:srgbClr val="FF0000"/>
                </a:solidFill>
              </a:rPr>
              <a:t>a t-</a:t>
            </a:r>
            <a:r>
              <a:rPr lang="en-US" sz="3600" b="1" dirty="0" err="1">
                <a:solidFill>
                  <a:srgbClr val="FF0000"/>
                </a:solidFill>
              </a:rPr>
              <a:t>elle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</a:rPr>
              <a:t>?</a:t>
            </a:r>
            <a:endParaRPr lang="en-US" sz="36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sz="3600" b="1" dirty="0" smtClean="0"/>
              <a:t>Sur la table </a:t>
            </a:r>
            <a:r>
              <a:rPr lang="en-US" sz="3600" b="1" dirty="0" err="1" smtClean="0"/>
              <a:t>il</a:t>
            </a:r>
            <a:r>
              <a:rPr lang="en-US" sz="3600" b="1" dirty="0" smtClean="0"/>
              <a:t> y a </a:t>
            </a:r>
            <a:r>
              <a:rPr lang="en-US" sz="3600" b="1" dirty="0" err="1" smtClean="0">
                <a:solidFill>
                  <a:srgbClr val="7030A0"/>
                </a:solidFill>
              </a:rPr>
              <a:t>trois</a:t>
            </a:r>
            <a:r>
              <a:rPr lang="en-US" sz="3600" b="1" dirty="0" smtClean="0">
                <a:solidFill>
                  <a:srgbClr val="7030A0"/>
                </a:solidFill>
              </a:rPr>
              <a:t> livres</a:t>
            </a:r>
            <a:r>
              <a:rPr lang="en-US" sz="3600" b="1" dirty="0" smtClean="0">
                <a:solidFill>
                  <a:srgbClr val="7030A0"/>
                </a:solidFill>
              </a:rPr>
              <a:t>.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Combien</a:t>
            </a:r>
            <a:r>
              <a:rPr lang="en-US" sz="3600" b="1" dirty="0">
                <a:solidFill>
                  <a:srgbClr val="FF0000"/>
                </a:solidFill>
              </a:rPr>
              <a:t> de crayons y a t-</a:t>
            </a:r>
            <a:r>
              <a:rPr lang="en-US" sz="3600" b="1" dirty="0" err="1">
                <a:solidFill>
                  <a:srgbClr val="FF0000"/>
                </a:solidFill>
              </a:rPr>
              <a:t>il</a:t>
            </a:r>
            <a:r>
              <a:rPr lang="en-US" sz="3600" b="1" dirty="0">
                <a:solidFill>
                  <a:srgbClr val="FF0000"/>
                </a:solidFill>
              </a:rPr>
              <a:t> sur la </a:t>
            </a:r>
            <a:r>
              <a:rPr lang="en-US" sz="3600" b="1" dirty="0" smtClean="0">
                <a:solidFill>
                  <a:srgbClr val="FF0000"/>
                </a:solidFill>
              </a:rPr>
              <a:t>table?</a:t>
            </a:r>
            <a:endParaRPr lang="ru-RU" sz="36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4000" b="1" dirty="0" smtClean="0">
              <a:solidFill>
                <a:schemeClr val="accent4"/>
              </a:solidFill>
            </a:endParaRPr>
          </a:p>
          <a:p>
            <a:pPr marL="0" indent="0">
              <a:buNone/>
            </a:pPr>
            <a:endParaRPr lang="en-US" sz="4000" b="1" dirty="0" smtClean="0">
              <a:solidFill>
                <a:schemeClr val="accent4"/>
              </a:solidFill>
            </a:endParaRPr>
          </a:p>
          <a:p>
            <a:pPr marL="0" indent="0">
              <a:buNone/>
            </a:pPr>
            <a:endParaRPr lang="en-US" sz="4000" b="1" dirty="0" smtClean="0">
              <a:solidFill>
                <a:schemeClr val="accent4"/>
              </a:solidFill>
            </a:endParaRPr>
          </a:p>
          <a:p>
            <a:pPr marL="0" indent="0">
              <a:buNone/>
            </a:pPr>
            <a:endParaRPr lang="en-US" sz="4000" b="1" dirty="0" smtClean="0"/>
          </a:p>
        </p:txBody>
      </p:sp>
    </p:spTree>
    <p:extLst>
      <p:ext uri="{BB962C8B-B14F-4D97-AF65-F5344CB8AC3E}">
        <p14:creationId xmlns:p14="http://schemas.microsoft.com/office/powerpoint/2010/main" val="694623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543" t="17309" r="28881" b="5769"/>
          <a:stretch/>
        </p:blipFill>
        <p:spPr>
          <a:xfrm>
            <a:off x="695400" y="1844824"/>
            <a:ext cx="10873208" cy="501317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583832" y="5949280"/>
            <a:ext cx="914400" cy="3657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7030A0"/>
                </a:solidFill>
              </a:rPr>
              <a:t>Taroq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63852" y="6315000"/>
            <a:ext cx="1548172" cy="4004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7030A0"/>
                </a:solidFill>
              </a:rPr>
              <a:t>O’rgimchak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145488" y="5949280"/>
            <a:ext cx="1234988" cy="3685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7030A0"/>
                </a:solidFill>
              </a:rPr>
              <a:t>qichloq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145488" y="6405070"/>
            <a:ext cx="914400" cy="3657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7030A0"/>
                </a:solidFill>
              </a:rPr>
              <a:t>To’g</a:t>
            </a:r>
            <a:endParaRPr lang="ru-RU" sz="2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627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1773208"/>
            <a:ext cx="10972800" cy="782960"/>
          </a:xfrm>
        </p:spPr>
        <p:txBody>
          <a:bodyPr/>
          <a:lstStyle/>
          <a:p>
            <a:r>
              <a:rPr lang="en-US" dirty="0"/>
              <a:t>Un </a:t>
            </a:r>
            <a:r>
              <a:rPr lang="en-US" dirty="0" err="1"/>
              <a:t>peu</a:t>
            </a:r>
            <a:r>
              <a:rPr lang="en-US" dirty="0"/>
              <a:t> de </a:t>
            </a:r>
            <a:r>
              <a:rPr lang="en-US" dirty="0" err="1"/>
              <a:t>grammaire</a:t>
            </a:r>
            <a:r>
              <a:rPr lang="en-US" dirty="0"/>
              <a:t>…..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441" t="19833" r="47974" b="65744"/>
          <a:stretch/>
        </p:blipFill>
        <p:spPr>
          <a:xfrm>
            <a:off x="2999656" y="2552016"/>
            <a:ext cx="5904656" cy="9361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00200" y="3212976"/>
            <a:ext cx="3290664" cy="3393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</a:rPr>
              <a:t>Mettre-qo’ymoq,joylamoq</a:t>
            </a:r>
            <a:endParaRPr lang="en-US" sz="2800" b="1" dirty="0" smtClean="0">
              <a:solidFill>
                <a:srgbClr val="C00000"/>
              </a:solidFill>
            </a:endParaRPr>
          </a:p>
          <a:p>
            <a:pPr algn="ctr"/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Je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</a:rPr>
              <a:t>mets</a:t>
            </a:r>
            <a:endParaRPr lang="en-US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</a:rPr>
              <a:t>Tu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</a:rPr>
              <a:t>mets</a:t>
            </a:r>
            <a:endParaRPr lang="en-US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Il met</a:t>
            </a:r>
          </a:p>
          <a:p>
            <a:pPr algn="ctr"/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Elle met 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15880" y="3789040"/>
            <a:ext cx="3384376" cy="19945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Exemple:Je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mets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 ma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trousse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dans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mon cartable.</a:t>
            </a:r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788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3792" y="1689130"/>
            <a:ext cx="10972800" cy="868958"/>
          </a:xfrm>
        </p:spPr>
        <p:txBody>
          <a:bodyPr/>
          <a:lstStyle/>
          <a:p>
            <a:r>
              <a:rPr lang="en-US" b="1" dirty="0" err="1" smtClean="0"/>
              <a:t>Lisez</a:t>
            </a:r>
            <a:r>
              <a:rPr lang="en-US" b="1" dirty="0" smtClean="0"/>
              <a:t> le </a:t>
            </a:r>
            <a:r>
              <a:rPr lang="en-US" b="1" dirty="0" err="1" smtClean="0"/>
              <a:t>texte</a:t>
            </a:r>
            <a:r>
              <a:rPr lang="en-US" b="1" dirty="0" smtClean="0"/>
              <a:t> et </a:t>
            </a:r>
            <a:r>
              <a:rPr lang="en-US" b="1" dirty="0" err="1" smtClean="0"/>
              <a:t>répondez</a:t>
            </a:r>
            <a:r>
              <a:rPr lang="en-US" b="1" dirty="0" smtClean="0"/>
              <a:t> aux questions.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572" t="23976" r="33672" b="23852"/>
          <a:stretch/>
        </p:blipFill>
        <p:spPr>
          <a:xfrm>
            <a:off x="613792" y="2558088"/>
            <a:ext cx="11098832" cy="418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926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9376" y="2420888"/>
            <a:ext cx="10972800" cy="1143000"/>
          </a:xfrm>
        </p:spPr>
        <p:txBody>
          <a:bodyPr/>
          <a:lstStyle/>
          <a:p>
            <a:r>
              <a:rPr lang="en-US" sz="5400" b="1" i="1" dirty="0" err="1"/>
              <a:t>Ecoutez</a:t>
            </a:r>
            <a:r>
              <a:rPr lang="en-US" sz="5400" b="1" i="1" dirty="0"/>
              <a:t> et </a:t>
            </a:r>
            <a:r>
              <a:rPr lang="en-US" sz="5400" b="1" i="1" dirty="0" err="1" smtClean="0"/>
              <a:t>chantez</a:t>
            </a:r>
            <a:r>
              <a:rPr lang="en-US" sz="5400" b="1" i="1" dirty="0" smtClean="0"/>
              <a:t>!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93962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426" t="18023" r="37832" b="33281"/>
          <a:stretch/>
        </p:blipFill>
        <p:spPr>
          <a:xfrm>
            <a:off x="983432" y="1916832"/>
            <a:ext cx="10441160" cy="494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1175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784" y="1988840"/>
            <a:ext cx="10972800" cy="926976"/>
          </a:xfrm>
        </p:spPr>
        <p:txBody>
          <a:bodyPr/>
          <a:lstStyle/>
          <a:p>
            <a:r>
              <a:rPr lang="en-US" sz="4800" b="1" dirty="0" err="1">
                <a:solidFill>
                  <a:schemeClr val="accent4">
                    <a:lumMod val="50000"/>
                  </a:schemeClr>
                </a:solidFill>
              </a:rPr>
              <a:t>Apprenons</a:t>
            </a:r>
            <a:r>
              <a:rPr lang="en-US" sz="4800" b="1" dirty="0">
                <a:solidFill>
                  <a:schemeClr val="accent4">
                    <a:lumMod val="50000"/>
                  </a:schemeClr>
                </a:solidFill>
              </a:rPr>
              <a:t> le </a:t>
            </a:r>
            <a:r>
              <a:rPr lang="en-US" sz="4800" b="1" dirty="0" err="1">
                <a:solidFill>
                  <a:schemeClr val="accent4">
                    <a:lumMod val="50000"/>
                  </a:schemeClr>
                </a:solidFill>
              </a:rPr>
              <a:t>virelangue</a:t>
            </a:r>
            <a:r>
              <a:rPr lang="en-US" sz="4800" b="1" dirty="0">
                <a:solidFill>
                  <a:schemeClr val="accent4">
                    <a:lumMod val="50000"/>
                  </a:schemeClr>
                </a:solidFill>
              </a:rPr>
              <a:t>!</a:t>
            </a:r>
            <a:endParaRPr lang="ru-RU" sz="4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9199" t="52502" r="33553" b="31588"/>
          <a:stretch/>
        </p:blipFill>
        <p:spPr>
          <a:xfrm>
            <a:off x="983432" y="2915816"/>
            <a:ext cx="10369152" cy="3105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43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3070</TotalTime>
  <Words>149</Words>
  <Application>Microsoft Office PowerPoint</Application>
  <PresentationFormat>Широкоэкранный</PresentationFormat>
  <Paragraphs>33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лица</vt:lpstr>
      <vt:lpstr>Презентация PowerPoint</vt:lpstr>
      <vt:lpstr>Vérification du devoir: Complétez les phrases .(Plusieures variantes possibles)</vt:lpstr>
      <vt:lpstr>Le devoir à la maison. Posez des questions .</vt:lpstr>
      <vt:lpstr>Презентация PowerPoint</vt:lpstr>
      <vt:lpstr>Un peu de grammaire…..</vt:lpstr>
      <vt:lpstr>Lisez le texte et répondez aux questions.</vt:lpstr>
      <vt:lpstr>Ecoutez et chantez!</vt:lpstr>
      <vt:lpstr>Презентация PowerPoint</vt:lpstr>
      <vt:lpstr>Apprenons le virelangue!</vt:lpstr>
      <vt:lpstr>Lisez et apprenez la poésie.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 1</dc:creator>
  <cp:lastModifiedBy>admin 1</cp:lastModifiedBy>
  <cp:revision>213</cp:revision>
  <dcterms:created xsi:type="dcterms:W3CDTF">2021-09-07T10:16:49Z</dcterms:created>
  <dcterms:modified xsi:type="dcterms:W3CDTF">2021-10-22T08:17:24Z</dcterms:modified>
</cp:coreProperties>
</file>