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22" r:id="rId3"/>
    <p:sldId id="315" r:id="rId4"/>
    <p:sldId id="282" r:id="rId5"/>
    <p:sldId id="316" r:id="rId6"/>
    <p:sldId id="317" r:id="rId7"/>
    <p:sldId id="318" r:id="rId8"/>
    <p:sldId id="319" r:id="rId9"/>
    <p:sldId id="321" r:id="rId10"/>
    <p:sldId id="312" r:id="rId11"/>
    <p:sldId id="296" r:id="rId12"/>
    <p:sldId id="314" r:id="rId13"/>
    <p:sldId id="273" r:id="rId14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0200" autoAdjust="0"/>
  </p:normalViewPr>
  <p:slideViewPr>
    <p:cSldViewPr>
      <p:cViewPr varScale="1">
        <p:scale>
          <a:sx n="63" d="100"/>
          <a:sy n="63" d="100"/>
        </p:scale>
        <p:origin x="894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6A0A-30E7-4717-9D32-51D1E086FA55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58E31-4963-4C36-B462-56B5255F4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80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58E31-4963-4C36-B462-56B5255F4A1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736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58E31-4963-4C36-B462-56B5255F4A1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125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63552" y="3429000"/>
            <a:ext cx="92890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Unite 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Leçon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Aujourd’hui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porte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...pages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-45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784" y="1988840"/>
            <a:ext cx="10972800" cy="926976"/>
          </a:xfrm>
        </p:spPr>
        <p:txBody>
          <a:bodyPr/>
          <a:lstStyle/>
          <a:p>
            <a:r>
              <a:rPr lang="en-US" sz="4800" b="1" dirty="0" err="1">
                <a:solidFill>
                  <a:schemeClr val="accent4">
                    <a:lumMod val="50000"/>
                  </a:schemeClr>
                </a:solidFill>
              </a:rPr>
              <a:t>Apprenons</a:t>
            </a:r>
            <a:r>
              <a:rPr lang="en-US" sz="4800" b="1" dirty="0">
                <a:solidFill>
                  <a:schemeClr val="accent4">
                    <a:lumMod val="50000"/>
                  </a:schemeClr>
                </a:solidFill>
              </a:rPr>
              <a:t> le </a:t>
            </a:r>
            <a:r>
              <a:rPr lang="en-US" sz="4800" b="1" dirty="0" err="1">
                <a:solidFill>
                  <a:schemeClr val="accent4">
                    <a:lumMod val="50000"/>
                  </a:schemeClr>
                </a:solidFill>
              </a:rPr>
              <a:t>virelangue</a:t>
            </a:r>
            <a:r>
              <a:rPr lang="en-US" sz="4800" b="1" dirty="0">
                <a:solidFill>
                  <a:schemeClr val="accent4">
                    <a:lumMod val="50000"/>
                  </a:schemeClr>
                </a:solidFill>
              </a:rPr>
              <a:t>!</a:t>
            </a:r>
            <a:endParaRPr lang="ru-RU" sz="4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8163" t="46203" r="37632" b="40827"/>
          <a:stretch/>
        </p:blipFill>
        <p:spPr>
          <a:xfrm>
            <a:off x="767408" y="3356992"/>
            <a:ext cx="10787176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43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376" y="2420888"/>
            <a:ext cx="10972800" cy="1143000"/>
          </a:xfrm>
        </p:spPr>
        <p:txBody>
          <a:bodyPr/>
          <a:lstStyle/>
          <a:p>
            <a:r>
              <a:rPr lang="en-US" sz="5400" b="1" i="1" dirty="0" err="1"/>
              <a:t>Ecoutez</a:t>
            </a:r>
            <a:r>
              <a:rPr lang="en-US" sz="5400" b="1" i="1" dirty="0"/>
              <a:t> et </a:t>
            </a:r>
            <a:r>
              <a:rPr lang="en-US" sz="5400" b="1" i="1" dirty="0" err="1" smtClean="0"/>
              <a:t>chantez</a:t>
            </a:r>
            <a:r>
              <a:rPr lang="en-US" sz="5400" b="1" i="1" dirty="0" smtClean="0"/>
              <a:t>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93962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12" y="1916832"/>
            <a:ext cx="10972800" cy="940966"/>
          </a:xfrm>
        </p:spPr>
        <p:txBody>
          <a:bodyPr/>
          <a:lstStyle/>
          <a:p>
            <a:r>
              <a:rPr lang="en-US" sz="4000" b="1" dirty="0"/>
              <a:t>Le devoir à la </a:t>
            </a:r>
            <a:r>
              <a:rPr lang="en-US" sz="4000" b="1" dirty="0" err="1"/>
              <a:t>maison</a:t>
            </a:r>
            <a:r>
              <a:rPr lang="en-US" sz="4000" b="1" dirty="0"/>
              <a:t>.</a:t>
            </a:r>
            <a:br>
              <a:rPr lang="en-US" sz="4000" b="1" dirty="0"/>
            </a:br>
            <a:r>
              <a:rPr lang="en-US" sz="4000" b="1" dirty="0" err="1" smtClean="0"/>
              <a:t>Posez</a:t>
            </a:r>
            <a:r>
              <a:rPr lang="en-US" sz="4000" b="1" dirty="0" smtClean="0"/>
              <a:t> </a:t>
            </a:r>
            <a:r>
              <a:rPr lang="en-US" sz="4000" b="1" dirty="0"/>
              <a:t>d</a:t>
            </a:r>
            <a:r>
              <a:rPr lang="en-US" sz="4000" b="1" dirty="0" smtClean="0"/>
              <a:t>es questions 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3140968"/>
            <a:ext cx="10972800" cy="3517851"/>
          </a:xfrm>
        </p:spPr>
        <p:txBody>
          <a:bodyPr/>
          <a:lstStyle/>
          <a:p>
            <a:pPr marL="0" indent="0">
              <a:buNone/>
            </a:pPr>
            <a:r>
              <a:rPr lang="en-US" sz="4000" b="1" dirty="0" err="1" smtClean="0"/>
              <a:t>Dans</a:t>
            </a:r>
            <a:r>
              <a:rPr lang="en-US" sz="4000" b="1" dirty="0" smtClean="0"/>
              <a:t> la </a:t>
            </a:r>
            <a:r>
              <a:rPr lang="en-US" sz="4000" b="1" dirty="0" err="1" smtClean="0"/>
              <a:t>classe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il</a:t>
            </a:r>
            <a:r>
              <a:rPr lang="en-US" sz="4000" b="1" dirty="0" smtClean="0"/>
              <a:t> y a </a:t>
            </a:r>
            <a:r>
              <a:rPr lang="en-US" sz="4000" b="1" dirty="0" err="1" smtClean="0">
                <a:solidFill>
                  <a:srgbClr val="7030A0"/>
                </a:solidFill>
              </a:rPr>
              <a:t>onze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élèves</a:t>
            </a:r>
            <a:r>
              <a:rPr lang="en-US" sz="4000" b="1" dirty="0" smtClean="0"/>
              <a:t>.</a:t>
            </a:r>
          </a:p>
          <a:p>
            <a:pPr marL="0" indent="0">
              <a:buNone/>
            </a:pPr>
            <a:r>
              <a:rPr lang="en-US" sz="4000" b="1" dirty="0" smtClean="0"/>
              <a:t>Lola a </a:t>
            </a:r>
            <a:r>
              <a:rPr lang="en-US" sz="4000" b="1" dirty="0" err="1" smtClean="0">
                <a:solidFill>
                  <a:srgbClr val="7030A0"/>
                </a:solidFill>
              </a:rPr>
              <a:t>trois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smtClean="0">
                <a:solidFill>
                  <a:srgbClr val="7030A0"/>
                </a:solidFill>
              </a:rPr>
              <a:t>robes </a:t>
            </a:r>
            <a:r>
              <a:rPr lang="en-US" sz="4000" b="1" dirty="0" err="1" smtClean="0">
                <a:solidFill>
                  <a:srgbClr val="7030A0"/>
                </a:solidFill>
              </a:rPr>
              <a:t>bleues</a:t>
            </a:r>
            <a:r>
              <a:rPr lang="en-US" sz="4000" b="1" dirty="0" smtClean="0">
                <a:solidFill>
                  <a:srgbClr val="7030A0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4000" b="1" dirty="0" smtClean="0"/>
              <a:t>Jean a </a:t>
            </a:r>
            <a:r>
              <a:rPr lang="en-US" sz="4000" b="1" dirty="0" err="1" smtClean="0">
                <a:solidFill>
                  <a:srgbClr val="7030A0"/>
                </a:solidFill>
              </a:rPr>
              <a:t>quatre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pantalons</a:t>
            </a:r>
            <a:r>
              <a:rPr lang="en-US" sz="4000" b="1" dirty="0" smtClean="0">
                <a:solidFill>
                  <a:srgbClr val="7030A0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4000" b="1" dirty="0" smtClean="0"/>
              <a:t>Sur la table </a:t>
            </a:r>
            <a:r>
              <a:rPr lang="en-US" sz="4000" b="1" dirty="0" err="1" smtClean="0"/>
              <a:t>il</a:t>
            </a:r>
            <a:r>
              <a:rPr lang="en-US" sz="4000" b="1" dirty="0" smtClean="0"/>
              <a:t> y a </a:t>
            </a:r>
            <a:r>
              <a:rPr lang="en-US" sz="4000" b="1" dirty="0" err="1" smtClean="0">
                <a:solidFill>
                  <a:srgbClr val="7030A0"/>
                </a:solidFill>
              </a:rPr>
              <a:t>trois</a:t>
            </a:r>
            <a:r>
              <a:rPr lang="en-US" sz="4000" b="1" dirty="0" smtClean="0">
                <a:solidFill>
                  <a:srgbClr val="7030A0"/>
                </a:solidFill>
              </a:rPr>
              <a:t> livres.</a:t>
            </a:r>
          </a:p>
          <a:p>
            <a:pPr marL="0" indent="0">
              <a:buNone/>
            </a:pPr>
            <a:endParaRPr lang="en-US" sz="4000" b="1" dirty="0" smtClean="0">
              <a:solidFill>
                <a:schemeClr val="accent4"/>
              </a:solidFill>
            </a:endParaRPr>
          </a:p>
          <a:p>
            <a:pPr marL="0" indent="0">
              <a:buNone/>
            </a:pPr>
            <a:endParaRPr lang="en-US" sz="4000" b="1" dirty="0" smtClean="0">
              <a:solidFill>
                <a:schemeClr val="accent4"/>
              </a:solidFill>
            </a:endParaRPr>
          </a:p>
          <a:p>
            <a:pPr marL="0" indent="0">
              <a:buNone/>
            </a:pPr>
            <a:endParaRPr lang="en-US" sz="4000" b="1" dirty="0" smtClean="0"/>
          </a:p>
        </p:txBody>
      </p:sp>
    </p:spTree>
    <p:extLst>
      <p:ext uri="{BB962C8B-B14F-4D97-AF65-F5344CB8AC3E}">
        <p14:creationId xmlns:p14="http://schemas.microsoft.com/office/powerpoint/2010/main" val="69462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132856"/>
            <a:ext cx="10972800" cy="3993308"/>
          </a:xfrm>
        </p:spPr>
        <p:txBody>
          <a:bodyPr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sz="5400" dirty="0" smtClean="0"/>
              <a:t>Merci pour </a:t>
            </a:r>
            <a:r>
              <a:rPr lang="en-US" sz="5400" dirty="0" err="1" smtClean="0"/>
              <a:t>votre</a:t>
            </a:r>
            <a:r>
              <a:rPr lang="en-US" sz="5400" dirty="0" smtClean="0"/>
              <a:t> attention!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89119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7504" y="1844824"/>
            <a:ext cx="10972800" cy="998984"/>
          </a:xfrm>
        </p:spPr>
        <p:txBody>
          <a:bodyPr/>
          <a:lstStyle/>
          <a:p>
            <a:r>
              <a:rPr lang="en-US" sz="4000" b="1" dirty="0"/>
              <a:t>Le devoir à la </a:t>
            </a:r>
            <a:r>
              <a:rPr lang="en-US" sz="4000" b="1" dirty="0" err="1"/>
              <a:t>maison</a:t>
            </a:r>
            <a:r>
              <a:rPr lang="en-US" sz="4000" b="1" dirty="0"/>
              <a:t>.</a:t>
            </a:r>
            <a:br>
              <a:rPr lang="en-US" sz="4000" b="1" dirty="0"/>
            </a:br>
            <a:r>
              <a:rPr lang="en-US" sz="4000" b="1" dirty="0" err="1"/>
              <a:t>Complétez</a:t>
            </a:r>
            <a:r>
              <a:rPr lang="en-US" sz="4000" b="1" dirty="0"/>
              <a:t> les phrases</a:t>
            </a:r>
            <a:r>
              <a:rPr lang="en-US" sz="2800" b="1" dirty="0"/>
              <a:t> .(</a:t>
            </a:r>
            <a:r>
              <a:rPr lang="en-US" sz="3600" b="1" dirty="0" err="1"/>
              <a:t>Plusieures</a:t>
            </a:r>
            <a:r>
              <a:rPr lang="en-US" sz="3600" b="1" dirty="0"/>
              <a:t> </a:t>
            </a:r>
            <a:r>
              <a:rPr lang="en-US" sz="3600" b="1" dirty="0" err="1"/>
              <a:t>variantes</a:t>
            </a:r>
            <a:r>
              <a:rPr lang="en-US" sz="3600" b="1" dirty="0"/>
              <a:t> </a:t>
            </a:r>
            <a:r>
              <a:rPr lang="en-US" sz="3600" b="1" dirty="0" err="1"/>
              <a:t>possibles</a:t>
            </a:r>
            <a:r>
              <a:rPr lang="en-US" sz="2800" b="1" dirty="0"/>
              <a:t>)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3140968"/>
            <a:ext cx="10972800" cy="3489252"/>
          </a:xfrm>
        </p:spPr>
        <p:txBody>
          <a:bodyPr/>
          <a:lstStyle/>
          <a:p>
            <a:pPr marL="0" indent="0">
              <a:buNone/>
            </a:pPr>
            <a:r>
              <a:rPr lang="en-US" sz="4000" b="1" dirty="0">
                <a:solidFill>
                  <a:schemeClr val="accent1"/>
                </a:solidFill>
              </a:rPr>
              <a:t>Lola </a:t>
            </a:r>
            <a:r>
              <a:rPr lang="en-US" sz="4000" b="1" dirty="0" err="1">
                <a:solidFill>
                  <a:schemeClr val="accent1"/>
                </a:solidFill>
              </a:rPr>
              <a:t>porte</a:t>
            </a:r>
            <a:r>
              <a:rPr lang="en-US" sz="4000" b="1" dirty="0">
                <a:solidFill>
                  <a:schemeClr val="accent1"/>
                </a:solidFill>
              </a:rPr>
              <a:t> </a:t>
            </a:r>
            <a:r>
              <a:rPr lang="en-US" sz="4000" b="1" dirty="0" err="1">
                <a:solidFill>
                  <a:schemeClr val="accent1"/>
                </a:solidFill>
              </a:rPr>
              <a:t>l’uniforme</a:t>
            </a:r>
            <a:r>
              <a:rPr lang="en-US" sz="4000" b="1" dirty="0">
                <a:solidFill>
                  <a:schemeClr val="accent1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4000" b="1" dirty="0">
                <a:solidFill>
                  <a:schemeClr val="accent1"/>
                </a:solidFill>
              </a:rPr>
              <a:t>Aziz </a:t>
            </a:r>
            <a:r>
              <a:rPr lang="en-US" sz="4000" b="1" dirty="0" err="1" smtClean="0">
                <a:solidFill>
                  <a:schemeClr val="accent1"/>
                </a:solidFill>
              </a:rPr>
              <a:t>porte</a:t>
            </a:r>
            <a:r>
              <a:rPr lang="ru-RU" sz="4000" b="1" dirty="0" smtClean="0">
                <a:solidFill>
                  <a:schemeClr val="accent1"/>
                </a:solidFill>
              </a:rPr>
              <a:t>  </a:t>
            </a:r>
            <a:r>
              <a:rPr lang="en-US" sz="4000" b="1" dirty="0" smtClean="0">
                <a:solidFill>
                  <a:schemeClr val="accent1"/>
                </a:solidFill>
              </a:rPr>
              <a:t>un </a:t>
            </a:r>
            <a:r>
              <a:rPr lang="en-US" sz="4000" b="1" dirty="0" err="1" smtClean="0">
                <a:solidFill>
                  <a:schemeClr val="accent1"/>
                </a:solidFill>
              </a:rPr>
              <a:t>pantalon</a:t>
            </a:r>
            <a:r>
              <a:rPr lang="en-US" sz="4000" b="1" dirty="0" smtClean="0">
                <a:solidFill>
                  <a:schemeClr val="accent1"/>
                </a:solidFill>
              </a:rPr>
              <a:t>.</a:t>
            </a:r>
            <a:endParaRPr lang="en-US" sz="40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US" sz="4000" b="1" dirty="0" err="1">
                <a:solidFill>
                  <a:schemeClr val="accent1"/>
                </a:solidFill>
              </a:rPr>
              <a:t>L’enfant</a:t>
            </a:r>
            <a:r>
              <a:rPr lang="en-US" sz="4000" b="1" dirty="0">
                <a:solidFill>
                  <a:schemeClr val="accent1"/>
                </a:solidFill>
              </a:rPr>
              <a:t> </a:t>
            </a:r>
            <a:r>
              <a:rPr lang="en-US" sz="4000" b="1" dirty="0" err="1" smtClean="0">
                <a:solidFill>
                  <a:schemeClr val="accent1"/>
                </a:solidFill>
              </a:rPr>
              <a:t>porte</a:t>
            </a:r>
            <a:r>
              <a:rPr lang="en-US" sz="4000" b="1" dirty="0" smtClean="0">
                <a:solidFill>
                  <a:schemeClr val="accent1"/>
                </a:solidFill>
              </a:rPr>
              <a:t> </a:t>
            </a:r>
            <a:r>
              <a:rPr lang="en-US" sz="4000" b="1" dirty="0" err="1" smtClean="0">
                <a:solidFill>
                  <a:schemeClr val="accent1"/>
                </a:solidFill>
              </a:rPr>
              <a:t>une</a:t>
            </a:r>
            <a:r>
              <a:rPr lang="en-US" sz="4000" b="1" dirty="0" smtClean="0">
                <a:solidFill>
                  <a:schemeClr val="accent1"/>
                </a:solidFill>
              </a:rPr>
              <a:t> </a:t>
            </a:r>
            <a:r>
              <a:rPr lang="en-US" sz="4000" b="1" dirty="0" err="1" smtClean="0">
                <a:solidFill>
                  <a:schemeClr val="accent1"/>
                </a:solidFill>
              </a:rPr>
              <a:t>veste</a:t>
            </a:r>
            <a:r>
              <a:rPr lang="en-US" sz="4000" b="1" dirty="0" smtClean="0">
                <a:solidFill>
                  <a:schemeClr val="accent1"/>
                </a:solidFill>
              </a:rPr>
              <a:t>.</a:t>
            </a:r>
            <a:endParaRPr lang="en-US" sz="40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chemeClr val="accent1"/>
                </a:solidFill>
              </a:rPr>
              <a:t>La </a:t>
            </a:r>
            <a:r>
              <a:rPr lang="en-US" sz="4000" b="1" dirty="0" err="1">
                <a:solidFill>
                  <a:schemeClr val="accent1"/>
                </a:solidFill>
              </a:rPr>
              <a:t>fille</a:t>
            </a:r>
            <a:r>
              <a:rPr lang="en-US" sz="4000" b="1" dirty="0">
                <a:solidFill>
                  <a:schemeClr val="accent1"/>
                </a:solidFill>
              </a:rPr>
              <a:t> </a:t>
            </a:r>
            <a:r>
              <a:rPr lang="en-US" sz="4000" b="1" dirty="0" err="1" smtClean="0">
                <a:solidFill>
                  <a:schemeClr val="accent1"/>
                </a:solidFill>
              </a:rPr>
              <a:t>porte</a:t>
            </a:r>
            <a:r>
              <a:rPr lang="en-US" sz="4000" b="1" dirty="0" smtClean="0">
                <a:solidFill>
                  <a:schemeClr val="accent1"/>
                </a:solidFill>
              </a:rPr>
              <a:t> </a:t>
            </a:r>
            <a:r>
              <a:rPr lang="en-US" sz="4000" b="1" dirty="0" err="1" smtClean="0">
                <a:solidFill>
                  <a:schemeClr val="accent1"/>
                </a:solidFill>
              </a:rPr>
              <a:t>une</a:t>
            </a:r>
            <a:r>
              <a:rPr lang="en-US" sz="4000" b="1" dirty="0" smtClean="0">
                <a:solidFill>
                  <a:schemeClr val="accent1"/>
                </a:solidFill>
              </a:rPr>
              <a:t> robe.</a:t>
            </a:r>
            <a:endParaRPr lang="en-US" sz="4000" b="1" dirty="0">
              <a:solidFill>
                <a:schemeClr val="accent1"/>
              </a:solidFill>
            </a:endParaRPr>
          </a:p>
          <a:p>
            <a:endParaRPr lang="ru-RU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802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524" t="20059" r="28463" b="7478"/>
          <a:stretch/>
        </p:blipFill>
        <p:spPr>
          <a:xfrm>
            <a:off x="263352" y="1887172"/>
            <a:ext cx="11521280" cy="494116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287688" y="5949280"/>
            <a:ext cx="9144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uy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71664" y="6288712"/>
            <a:ext cx="1130424" cy="25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qulupnay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87688" y="6558880"/>
            <a:ext cx="1080120" cy="271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O’rindiq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073984" y="5928084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qor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557824" y="6256428"/>
            <a:ext cx="1041216" cy="25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qirolicha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769224" y="6542112"/>
            <a:ext cx="1224136" cy="3019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Jigar</a:t>
            </a:r>
            <a:r>
              <a:rPr lang="en-US" dirty="0" smtClean="0"/>
              <a:t> rang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468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384" y="2708920"/>
            <a:ext cx="10972800" cy="1143000"/>
          </a:xfrm>
        </p:spPr>
        <p:txBody>
          <a:bodyPr/>
          <a:lstStyle/>
          <a:p>
            <a:r>
              <a:rPr lang="en-US" dirty="0" err="1" smtClean="0"/>
              <a:t>Regardez</a:t>
            </a:r>
            <a:r>
              <a:rPr lang="en-US" dirty="0" smtClean="0"/>
              <a:t> l</a:t>
            </a:r>
            <a:r>
              <a:rPr lang="ru-RU" dirty="0"/>
              <a:t>а</a:t>
            </a:r>
            <a:r>
              <a:rPr lang="en-US" dirty="0" smtClean="0"/>
              <a:t> </a:t>
            </a:r>
            <a:r>
              <a:rPr lang="en-US" dirty="0" err="1" smtClean="0"/>
              <a:t>vidéo</a:t>
            </a:r>
            <a:r>
              <a:rPr lang="en-US" dirty="0" smtClean="0"/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253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628800"/>
            <a:ext cx="10972800" cy="900336"/>
          </a:xfrm>
        </p:spPr>
        <p:txBody>
          <a:bodyPr/>
          <a:lstStyle/>
          <a:p>
            <a:r>
              <a:rPr lang="en-US" dirty="0" err="1" smtClean="0"/>
              <a:t>Lisez</a:t>
            </a:r>
            <a:r>
              <a:rPr lang="en-US" dirty="0" smtClean="0"/>
              <a:t> la </a:t>
            </a:r>
            <a:r>
              <a:rPr lang="en-US" dirty="0" err="1" smtClean="0"/>
              <a:t>poésie</a:t>
            </a:r>
            <a:r>
              <a:rPr lang="en-US" dirty="0" smtClean="0"/>
              <a:t> à </a:t>
            </a:r>
            <a:r>
              <a:rPr lang="en-US" dirty="0" err="1" smtClean="0"/>
              <a:t>l’aide</a:t>
            </a:r>
            <a:r>
              <a:rPr lang="en-US" dirty="0" smtClean="0"/>
              <a:t> des images.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169" t="27016" r="37054" b="6366"/>
          <a:stretch/>
        </p:blipFill>
        <p:spPr>
          <a:xfrm>
            <a:off x="767408" y="2420888"/>
            <a:ext cx="10814992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53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072" y="1844824"/>
            <a:ext cx="10972800" cy="868958"/>
          </a:xfrm>
        </p:spPr>
        <p:txBody>
          <a:bodyPr/>
          <a:lstStyle/>
          <a:p>
            <a:r>
              <a:rPr lang="en-US" dirty="0"/>
              <a:t>Un </a:t>
            </a:r>
            <a:r>
              <a:rPr lang="en-US" dirty="0" err="1"/>
              <a:t>peu</a:t>
            </a:r>
            <a:r>
              <a:rPr lang="en-US" dirty="0"/>
              <a:t> de </a:t>
            </a:r>
            <a:r>
              <a:rPr lang="en-US" dirty="0" err="1"/>
              <a:t>grammaire</a:t>
            </a:r>
            <a:r>
              <a:rPr lang="en-US" dirty="0"/>
              <a:t>…..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525" t="20812" r="60634" b="64055"/>
          <a:stretch/>
        </p:blipFill>
        <p:spPr>
          <a:xfrm>
            <a:off x="179632" y="2730902"/>
            <a:ext cx="5184576" cy="12241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54392" y="2885770"/>
            <a:ext cx="2952328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2"/>
                </a:solidFill>
              </a:rPr>
              <a:t>quantité</a:t>
            </a:r>
            <a:r>
              <a:rPr lang="en-US" sz="2800" b="1" dirty="0" smtClean="0">
                <a:solidFill>
                  <a:schemeClr val="tx2"/>
                </a:solidFill>
              </a:rPr>
              <a:t>(  </a:t>
            </a:r>
            <a:r>
              <a:rPr lang="en-US" sz="2800" b="1" dirty="0" err="1" smtClean="0">
                <a:solidFill>
                  <a:schemeClr val="tx2"/>
                </a:solidFill>
              </a:rPr>
              <a:t>sanogni</a:t>
            </a:r>
            <a:r>
              <a:rPr lang="en-US" sz="2800" b="1" dirty="0" smtClean="0">
                <a:solidFill>
                  <a:schemeClr val="tx2"/>
                </a:solidFill>
              </a:rPr>
              <a:t>  </a:t>
            </a:r>
            <a:r>
              <a:rPr lang="en-US" sz="2800" b="1" dirty="0" err="1" smtClean="0">
                <a:solidFill>
                  <a:schemeClr val="tx2"/>
                </a:solidFill>
              </a:rPr>
              <a:t>bildiradi</a:t>
            </a:r>
            <a:r>
              <a:rPr lang="en-US" dirty="0" smtClean="0">
                <a:solidFill>
                  <a:schemeClr val="tx2"/>
                </a:solidFill>
              </a:rPr>
              <a:t>)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54168" y="3955038"/>
            <a:ext cx="2016224" cy="5898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2"/>
                </a:solidFill>
              </a:rPr>
              <a:t>Nechta</a:t>
            </a:r>
            <a:r>
              <a:rPr lang="en-US" sz="3200" b="1" dirty="0" smtClean="0">
                <a:solidFill>
                  <a:schemeClr val="tx2"/>
                </a:solidFill>
              </a:rPr>
              <a:t>?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43672" y="4704992"/>
            <a:ext cx="2304256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2"/>
                </a:solidFill>
              </a:rPr>
              <a:t>Sur la table </a:t>
            </a:r>
            <a:r>
              <a:rPr lang="en-US" sz="2400" b="1" dirty="0" err="1" smtClean="0">
                <a:solidFill>
                  <a:schemeClr val="tx2"/>
                </a:solidFill>
              </a:rPr>
              <a:t>il</a:t>
            </a:r>
            <a:r>
              <a:rPr lang="en-US" sz="2400" b="1" dirty="0" smtClean="0">
                <a:solidFill>
                  <a:schemeClr val="tx2"/>
                </a:solidFill>
              </a:rPr>
              <a:t> y a </a:t>
            </a:r>
            <a:r>
              <a:rPr lang="en-US" sz="2400" b="1" dirty="0" smtClean="0">
                <a:solidFill>
                  <a:srgbClr val="FF0000"/>
                </a:solidFill>
              </a:rPr>
              <a:t>3 crayons</a:t>
            </a:r>
            <a:r>
              <a:rPr lang="en-US" sz="2400" b="1" dirty="0">
                <a:solidFill>
                  <a:schemeClr val="tx2"/>
                </a:solidFill>
              </a:rPr>
              <a:t>.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3352" y="4702296"/>
            <a:ext cx="2700928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2"/>
                </a:solidFill>
              </a:rPr>
              <a:t>Combien</a:t>
            </a:r>
            <a:r>
              <a:rPr lang="en-US" sz="2400" b="1" dirty="0" smtClean="0">
                <a:solidFill>
                  <a:schemeClr val="tx2"/>
                </a:solidFill>
              </a:rPr>
              <a:t> de crayons y a t-</a:t>
            </a:r>
            <a:r>
              <a:rPr lang="en-US" sz="2400" b="1" dirty="0" err="1" smtClean="0">
                <a:solidFill>
                  <a:schemeClr val="tx2"/>
                </a:solidFill>
              </a:rPr>
              <a:t>il</a:t>
            </a:r>
            <a:r>
              <a:rPr lang="en-US" sz="2400" b="1" dirty="0" smtClean="0">
                <a:solidFill>
                  <a:schemeClr val="tx2"/>
                </a:solidFill>
              </a:rPr>
              <a:t> sur la table.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76320" y="2730902"/>
            <a:ext cx="2952328" cy="37944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C00000"/>
                </a:solidFill>
              </a:rPr>
              <a:t>Avoir-ega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bo’lmoq</a:t>
            </a:r>
            <a:endParaRPr lang="en-US" sz="2400" b="1" dirty="0" smtClean="0">
              <a:solidFill>
                <a:srgbClr val="C00000"/>
              </a:solidFill>
            </a:endParaRPr>
          </a:p>
          <a:p>
            <a:pPr algn="ctr"/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</a:rPr>
              <a:t>J’ai-menda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</a:rPr>
              <a:t>bor</a:t>
            </a:r>
            <a:endParaRPr lang="en-US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</a:rPr>
              <a:t>Tu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  <a:t> as-</a:t>
            </a:r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</a:rPr>
              <a:t>senda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</a:rPr>
              <a:t>bor</a:t>
            </a:r>
            <a:endParaRPr lang="en-US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  <a:t>Il a-</a:t>
            </a:r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</a:rPr>
              <a:t>unda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</a:rPr>
              <a:t>bor</a:t>
            </a:r>
            <a:endParaRPr lang="en-US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  <a:t>Nous </a:t>
            </a:r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</a:rPr>
              <a:t>avons-bizda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</a:rPr>
              <a:t>bor</a:t>
            </a:r>
            <a:endParaRPr lang="en-US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</a:rPr>
              <a:t>Vous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</a:rPr>
              <a:t>avez-sizda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</a:rPr>
              <a:t>bor</a:t>
            </a:r>
            <a:endParaRPr lang="en-US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</a:rPr>
              <a:t>Ils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</a:rPr>
              <a:t>ont-ularda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</a:rPr>
              <a:t>bor</a:t>
            </a:r>
            <a:endParaRPr lang="ru-RU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27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750" t="16537" r="38647" b="28393"/>
          <a:stretch/>
        </p:blipFill>
        <p:spPr>
          <a:xfrm>
            <a:off x="0" y="1961456"/>
            <a:ext cx="8400256" cy="489654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616280" y="4581128"/>
            <a:ext cx="3384376" cy="19225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Aziza a </a:t>
            </a:r>
            <a:r>
              <a:rPr lang="en-US" sz="3200" dirty="0" smtClean="0">
                <a:solidFill>
                  <a:srgbClr val="C00000"/>
                </a:solidFill>
              </a:rPr>
              <a:t>2 robes.</a:t>
            </a:r>
          </a:p>
          <a:p>
            <a:pPr algn="ctr"/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Aziza a </a:t>
            </a:r>
            <a:r>
              <a:rPr lang="en-US" sz="3200" dirty="0" smtClean="0">
                <a:solidFill>
                  <a:srgbClr val="C00000"/>
                </a:solidFill>
              </a:rPr>
              <a:t>4 tee-shirts</a:t>
            </a: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</a:p>
          <a:p>
            <a:pPr algn="ctr"/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Aziza a </a:t>
            </a:r>
            <a:r>
              <a:rPr lang="en-US" sz="3200" dirty="0" smtClean="0">
                <a:solidFill>
                  <a:srgbClr val="C00000"/>
                </a:solidFill>
              </a:rPr>
              <a:t>3 </a:t>
            </a:r>
            <a:r>
              <a:rPr lang="en-US" sz="3200" dirty="0" err="1" smtClean="0">
                <a:solidFill>
                  <a:srgbClr val="C00000"/>
                </a:solidFill>
              </a:rPr>
              <a:t>jupes</a:t>
            </a:r>
            <a:r>
              <a:rPr lang="en-US" sz="3200" dirty="0" smtClean="0">
                <a:solidFill>
                  <a:srgbClr val="C00000"/>
                </a:solidFill>
              </a:rPr>
              <a:t>.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16280" y="2060848"/>
            <a:ext cx="3384376" cy="18722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C00000"/>
                </a:solidFill>
              </a:rPr>
              <a:t>Combien</a:t>
            </a:r>
            <a:r>
              <a:rPr lang="en-US" sz="3200" dirty="0" smtClean="0">
                <a:solidFill>
                  <a:srgbClr val="C00000"/>
                </a:solidFill>
              </a:rPr>
              <a:t> de robes a Aziza?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156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370" t="16804" r="39606" b="32778"/>
          <a:stretch/>
        </p:blipFill>
        <p:spPr>
          <a:xfrm>
            <a:off x="22880" y="1873424"/>
            <a:ext cx="8593400" cy="496855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04312" y="1873424"/>
            <a:ext cx="2471936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Porter-</a:t>
            </a:r>
            <a:r>
              <a:rPr lang="en-US" sz="2000" b="1" dirty="0" err="1">
                <a:solidFill>
                  <a:srgbClr val="FF0000"/>
                </a:solidFill>
              </a:rPr>
              <a:t>kiymoq</a:t>
            </a:r>
            <a:endParaRPr lang="en-US" sz="2000" b="1" dirty="0">
              <a:solidFill>
                <a:srgbClr val="FF0000"/>
              </a:solidFill>
            </a:endParaRPr>
          </a:p>
          <a:p>
            <a:pPr algn="ctr"/>
            <a:r>
              <a:rPr lang="en-US" sz="2800" dirty="0">
                <a:solidFill>
                  <a:schemeClr val="accent4"/>
                </a:solidFill>
              </a:rPr>
              <a:t>Je </a:t>
            </a:r>
            <a:r>
              <a:rPr lang="en-US" sz="2800" dirty="0" err="1">
                <a:solidFill>
                  <a:schemeClr val="accent4"/>
                </a:solidFill>
              </a:rPr>
              <a:t>porte</a:t>
            </a:r>
            <a:endParaRPr lang="ru-RU" sz="2800" dirty="0">
              <a:solidFill>
                <a:schemeClr val="accent4"/>
              </a:solidFill>
            </a:endParaRPr>
          </a:p>
          <a:p>
            <a:pPr algn="ctr"/>
            <a:r>
              <a:rPr lang="en-US" sz="2800" dirty="0" err="1">
                <a:solidFill>
                  <a:schemeClr val="accent4"/>
                </a:solidFill>
              </a:rPr>
              <a:t>Tu</a:t>
            </a:r>
            <a:r>
              <a:rPr lang="en-US" sz="2800" dirty="0">
                <a:solidFill>
                  <a:schemeClr val="accent4"/>
                </a:solidFill>
              </a:rPr>
              <a:t> </a:t>
            </a:r>
            <a:r>
              <a:rPr lang="en-US" sz="2800" dirty="0" err="1">
                <a:solidFill>
                  <a:schemeClr val="accent4"/>
                </a:solidFill>
              </a:rPr>
              <a:t>portes</a:t>
            </a:r>
            <a:endParaRPr lang="en-US" sz="2800" dirty="0">
              <a:solidFill>
                <a:schemeClr val="accent4"/>
              </a:solidFill>
            </a:endParaRPr>
          </a:p>
          <a:p>
            <a:pPr algn="ctr"/>
            <a:r>
              <a:rPr lang="en-US" sz="2800" dirty="0">
                <a:solidFill>
                  <a:schemeClr val="accent4"/>
                </a:solidFill>
              </a:rPr>
              <a:t>Il</a:t>
            </a:r>
            <a:r>
              <a:rPr lang="ru-RU" sz="2800" dirty="0">
                <a:solidFill>
                  <a:schemeClr val="accent4"/>
                </a:solidFill>
              </a:rPr>
              <a:t> (</a:t>
            </a:r>
            <a:r>
              <a:rPr lang="en-US" sz="2800" dirty="0" err="1" smtClean="0">
                <a:solidFill>
                  <a:schemeClr val="accent4"/>
                </a:solidFill>
              </a:rPr>
              <a:t>elle</a:t>
            </a:r>
            <a:r>
              <a:rPr lang="ru-RU" sz="2800" dirty="0" smtClean="0">
                <a:solidFill>
                  <a:schemeClr val="accent4"/>
                </a:solidFill>
              </a:rPr>
              <a:t>)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>
                <a:solidFill>
                  <a:schemeClr val="accent4"/>
                </a:solidFill>
              </a:rPr>
              <a:t>porte</a:t>
            </a:r>
            <a:endParaRPr lang="en-US" sz="2800" dirty="0">
              <a:solidFill>
                <a:schemeClr val="accent4"/>
              </a:solidFill>
            </a:endParaRPr>
          </a:p>
          <a:p>
            <a:pPr algn="ctr"/>
            <a:r>
              <a:rPr lang="en-US" dirty="0" smtClean="0">
                <a:solidFill>
                  <a:schemeClr val="tx2"/>
                </a:solidFill>
              </a:rPr>
              <a:t> 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050952" y="3645024"/>
            <a:ext cx="2615952" cy="29523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L</a:t>
            </a:r>
            <a:r>
              <a:rPr lang="en-US" b="1" dirty="0" smtClean="0">
                <a:solidFill>
                  <a:srgbClr val="C00000"/>
                </a:solidFill>
              </a:rPr>
              <a:t>e pirate 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</a:rPr>
              <a:t>porte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un 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</a:rPr>
              <a:t>pantalon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et un tee-shirt.</a:t>
            </a:r>
          </a:p>
          <a:p>
            <a:pPr algn="ctr"/>
            <a:r>
              <a:rPr lang="en-US" b="1" dirty="0" smtClean="0">
                <a:solidFill>
                  <a:srgbClr val="C00000"/>
                </a:solidFill>
              </a:rPr>
              <a:t>La </a:t>
            </a:r>
            <a:r>
              <a:rPr lang="en-US" b="1" dirty="0" err="1" smtClean="0">
                <a:solidFill>
                  <a:srgbClr val="C00000"/>
                </a:solidFill>
              </a:rPr>
              <a:t>princesse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</a:rPr>
              <a:t>porte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</a:rPr>
              <a:t>une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robe 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</a:rPr>
              <a:t>bleue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.</a:t>
            </a:r>
          </a:p>
          <a:p>
            <a:pPr algn="ctr"/>
            <a:r>
              <a:rPr lang="en-US" b="1" dirty="0" smtClean="0">
                <a:solidFill>
                  <a:srgbClr val="C00000"/>
                </a:solidFill>
              </a:rPr>
              <a:t>Le petit Chaperon Rouge 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</a:rPr>
              <a:t>porte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un chapeau rouge et 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</a:rPr>
              <a:t>une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robe 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</a:rPr>
              <a:t>bleue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algn="ctr"/>
            <a:r>
              <a:rPr lang="en-US" b="1" dirty="0" smtClean="0">
                <a:solidFill>
                  <a:srgbClr val="C00000"/>
                </a:solidFill>
              </a:rPr>
              <a:t>Woody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</a:rPr>
              <a:t>porte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un 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</a:rPr>
              <a:t>jean,un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chapeau et des bottes</a:t>
            </a:r>
            <a:r>
              <a:rPr lang="en-US" dirty="0" smtClean="0"/>
              <a:t>. </a:t>
            </a:r>
          </a:p>
          <a:p>
            <a:pPr algn="ctr"/>
            <a:r>
              <a:rPr lang="en-US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688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565920"/>
            <a:ext cx="10972800" cy="1143000"/>
          </a:xfrm>
        </p:spPr>
        <p:txBody>
          <a:bodyPr/>
          <a:lstStyle/>
          <a:p>
            <a:r>
              <a:rPr lang="en-US" dirty="0" err="1" smtClean="0"/>
              <a:t>Trouvez</a:t>
            </a:r>
            <a:r>
              <a:rPr lang="en-US" dirty="0" smtClean="0"/>
              <a:t> la bonne </a:t>
            </a:r>
            <a:r>
              <a:rPr lang="en-US" dirty="0" err="1" smtClean="0"/>
              <a:t>reponse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050" t="23720" r="36490" b="26814"/>
          <a:stretch/>
        </p:blipFill>
        <p:spPr>
          <a:xfrm>
            <a:off x="609599" y="2564904"/>
            <a:ext cx="7862665" cy="381642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729383" y="2427744"/>
            <a:ext cx="2534071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Marc </a:t>
            </a:r>
            <a:r>
              <a:rPr lang="en-US" sz="2000" b="1" dirty="0">
                <a:solidFill>
                  <a:srgbClr val="0070C0"/>
                </a:solidFill>
              </a:rPr>
              <a:t>a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smtClean="0">
                <a:solidFill>
                  <a:srgbClr val="0070C0"/>
                </a:solidFill>
              </a:rPr>
              <a:t>un tee-</a:t>
            </a:r>
            <a:r>
              <a:rPr lang="en-US" sz="2000" b="1" dirty="0" err="1" smtClean="0">
                <a:solidFill>
                  <a:srgbClr val="0070C0"/>
                </a:solidFill>
              </a:rPr>
              <a:t>chirt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vert</a:t>
            </a:r>
            <a:r>
              <a:rPr lang="en-US" sz="2000" b="1" dirty="0" smtClean="0">
                <a:solidFill>
                  <a:srgbClr val="0070C0"/>
                </a:solidFill>
              </a:rPr>
              <a:t> et un jean.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729383" y="3432096"/>
            <a:ext cx="2534071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Lola </a:t>
            </a:r>
            <a:r>
              <a:rPr lang="en-US" sz="2000" b="1" dirty="0">
                <a:solidFill>
                  <a:srgbClr val="0070C0"/>
                </a:solidFill>
              </a:rPr>
              <a:t>a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une</a:t>
            </a:r>
            <a:r>
              <a:rPr lang="en-US" sz="2000" b="1" dirty="0" smtClean="0">
                <a:solidFill>
                  <a:srgbClr val="0070C0"/>
                </a:solidFill>
              </a:rPr>
              <a:t> robe </a:t>
            </a:r>
            <a:r>
              <a:rPr lang="en-US" sz="2000" b="1" dirty="0" err="1" smtClean="0">
                <a:solidFill>
                  <a:srgbClr val="0070C0"/>
                </a:solidFill>
              </a:rPr>
              <a:t>jaune</a:t>
            </a:r>
            <a:r>
              <a:rPr lang="en-US" sz="2000" b="1" dirty="0" smtClean="0">
                <a:solidFill>
                  <a:srgbClr val="0070C0"/>
                </a:solidFill>
              </a:rPr>
              <a:t> et des </a:t>
            </a:r>
            <a:r>
              <a:rPr lang="en-US" sz="2000" b="1" dirty="0" err="1" smtClean="0">
                <a:solidFill>
                  <a:srgbClr val="0070C0"/>
                </a:solidFill>
              </a:rPr>
              <a:t>chausettes</a:t>
            </a:r>
            <a:r>
              <a:rPr lang="en-US" sz="2000" b="1" dirty="0" smtClean="0">
                <a:solidFill>
                  <a:srgbClr val="0070C0"/>
                </a:solidFill>
              </a:rPr>
              <a:t>.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719431" y="4473116"/>
            <a:ext cx="2534071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Emma </a:t>
            </a:r>
            <a:r>
              <a:rPr lang="en-US" sz="2000" b="1" dirty="0">
                <a:solidFill>
                  <a:srgbClr val="0070C0"/>
                </a:solidFill>
              </a:rPr>
              <a:t>a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smtClean="0">
                <a:solidFill>
                  <a:srgbClr val="0070C0"/>
                </a:solidFill>
              </a:rPr>
              <a:t>un </a:t>
            </a:r>
            <a:r>
              <a:rPr lang="en-US" sz="2000" b="1" dirty="0" err="1" smtClean="0">
                <a:solidFill>
                  <a:srgbClr val="0070C0"/>
                </a:solidFill>
              </a:rPr>
              <a:t>chemisier</a:t>
            </a:r>
            <a:r>
              <a:rPr lang="en-US" sz="2000" b="1" dirty="0" smtClean="0">
                <a:solidFill>
                  <a:srgbClr val="0070C0"/>
                </a:solidFill>
              </a:rPr>
              <a:t> bleu et </a:t>
            </a:r>
            <a:r>
              <a:rPr lang="en-US" sz="2000" b="1" dirty="0" err="1" smtClean="0">
                <a:solidFill>
                  <a:srgbClr val="0070C0"/>
                </a:solidFill>
              </a:rPr>
              <a:t>une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jupe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bleue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729383" y="5517152"/>
            <a:ext cx="2534071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Aziz </a:t>
            </a:r>
            <a:r>
              <a:rPr lang="en-US" sz="2000" b="1" dirty="0">
                <a:solidFill>
                  <a:srgbClr val="0070C0"/>
                </a:solidFill>
              </a:rPr>
              <a:t>a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une</a:t>
            </a:r>
            <a:r>
              <a:rPr lang="en-US" sz="2000" b="1" dirty="0" smtClean="0">
                <a:solidFill>
                  <a:srgbClr val="0070C0"/>
                </a:solidFill>
              </a:rPr>
              <a:t> chemise blanche et un </a:t>
            </a:r>
            <a:r>
              <a:rPr lang="en-US" sz="2000" b="1" dirty="0" err="1" smtClean="0">
                <a:solidFill>
                  <a:srgbClr val="0070C0"/>
                </a:solidFill>
              </a:rPr>
              <a:t>pantalon</a:t>
            </a:r>
            <a:r>
              <a:rPr lang="en-US" sz="2000" b="1" dirty="0" smtClean="0">
                <a:solidFill>
                  <a:srgbClr val="0070C0"/>
                </a:solidFill>
              </a:rPr>
              <a:t> noir.</a:t>
            </a:r>
            <a:endParaRPr lang="ru-RU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9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2788</TotalTime>
  <Words>265</Words>
  <Application>Microsoft Office PowerPoint</Application>
  <PresentationFormat>Широкоэкранный</PresentationFormat>
  <Paragraphs>58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лица</vt:lpstr>
      <vt:lpstr>Презентация PowerPoint</vt:lpstr>
      <vt:lpstr>Le devoir à la maison. Complétez les phrases .(Plusieures variantes possibles)</vt:lpstr>
      <vt:lpstr>Презентация PowerPoint</vt:lpstr>
      <vt:lpstr>Regardez lа vidéo!</vt:lpstr>
      <vt:lpstr>Lisez la poésie à l’aide des images.</vt:lpstr>
      <vt:lpstr>Un peu de grammaire…..</vt:lpstr>
      <vt:lpstr>Презентация PowerPoint</vt:lpstr>
      <vt:lpstr>Презентация PowerPoint</vt:lpstr>
      <vt:lpstr>Trouvez la bonne reponse.</vt:lpstr>
      <vt:lpstr>Apprenons le virelangue!</vt:lpstr>
      <vt:lpstr>Ecoutez et chantez!</vt:lpstr>
      <vt:lpstr>Le devoir à la maison. Posez des questions .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 1</dc:creator>
  <cp:lastModifiedBy>admin 1</cp:lastModifiedBy>
  <cp:revision>202</cp:revision>
  <dcterms:created xsi:type="dcterms:W3CDTF">2021-09-07T10:16:49Z</dcterms:created>
  <dcterms:modified xsi:type="dcterms:W3CDTF">2021-10-22T05:46:44Z</dcterms:modified>
</cp:coreProperties>
</file>