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310" r:id="rId3"/>
    <p:sldId id="315" r:id="rId4"/>
    <p:sldId id="311" r:id="rId5"/>
    <p:sldId id="317" r:id="rId6"/>
    <p:sldId id="312" r:id="rId7"/>
    <p:sldId id="313" r:id="rId8"/>
    <p:sldId id="314" r:id="rId9"/>
    <p:sldId id="309" r:id="rId10"/>
    <p:sldId id="282" r:id="rId11"/>
    <p:sldId id="304" r:id="rId12"/>
    <p:sldId id="308" r:id="rId13"/>
    <p:sldId id="305" r:id="rId14"/>
    <p:sldId id="296" r:id="rId15"/>
    <p:sldId id="306" r:id="rId16"/>
    <p:sldId id="273" r:id="rId17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90200" autoAdjust="0"/>
  </p:normalViewPr>
  <p:slideViewPr>
    <p:cSldViewPr>
      <p:cViewPr varScale="1">
        <p:scale>
          <a:sx n="63" d="100"/>
          <a:sy n="63" d="100"/>
        </p:scale>
        <p:origin x="894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06A0A-30E7-4717-9D32-51D1E086FA55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958E31-4963-4C36-B462-56B5255F4A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808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21.10.2021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21.10.2021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21.10.2021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21.10.2021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21.10.2021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21.10.2021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99656" y="3429000"/>
            <a:ext cx="74888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999656" y="4030300"/>
            <a:ext cx="66607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4800" b="1" i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Thème:</a:t>
            </a:r>
            <a:r>
              <a:rPr lang="ru-RU" sz="4800" b="1" i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4800" b="1" i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Travail </a:t>
            </a:r>
            <a:r>
              <a:rPr lang="fr-FR" sz="4800" b="1" i="1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 contrôle 3</a:t>
            </a:r>
            <a:endParaRPr lang="ru-RU" sz="4800" b="1" i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1384" y="2708920"/>
            <a:ext cx="10972800" cy="1143000"/>
          </a:xfrm>
        </p:spPr>
        <p:txBody>
          <a:bodyPr/>
          <a:lstStyle/>
          <a:p>
            <a:r>
              <a:rPr lang="en-US" dirty="0" err="1" smtClean="0"/>
              <a:t>Regardez</a:t>
            </a:r>
            <a:r>
              <a:rPr lang="en-US" dirty="0" smtClean="0"/>
              <a:t> l</a:t>
            </a:r>
            <a:r>
              <a:rPr lang="ru-RU" dirty="0"/>
              <a:t>а</a:t>
            </a:r>
            <a:r>
              <a:rPr lang="en-US" dirty="0" smtClean="0"/>
              <a:t> </a:t>
            </a:r>
            <a:r>
              <a:rPr lang="en-US" dirty="0" err="1" smtClean="0"/>
              <a:t>vidéo</a:t>
            </a:r>
            <a:r>
              <a:rPr lang="en-US" dirty="0" smtClean="0"/>
              <a:t>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2531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700808"/>
            <a:ext cx="10972800" cy="710952"/>
          </a:xfrm>
        </p:spPr>
        <p:txBody>
          <a:bodyPr/>
          <a:lstStyle/>
          <a:p>
            <a:r>
              <a:rPr lang="en-US" dirty="0" err="1" smtClean="0"/>
              <a:t>Vêtements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980" t="20608" r="35700" b="5198"/>
          <a:stretch/>
        </p:blipFill>
        <p:spPr>
          <a:xfrm>
            <a:off x="191344" y="2411760"/>
            <a:ext cx="8208912" cy="42576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464408" y="2653575"/>
            <a:ext cx="115212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mouffles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62020" y="2444682"/>
            <a:ext cx="3020380" cy="408066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Porter-</a:t>
            </a:r>
            <a:r>
              <a:rPr lang="en-US" sz="3200" dirty="0" err="1" smtClean="0">
                <a:solidFill>
                  <a:srgbClr val="FF0000"/>
                </a:solidFill>
              </a:rPr>
              <a:t>kiymoq</a:t>
            </a:r>
            <a:endParaRPr lang="en-US" sz="3200" dirty="0" smtClean="0">
              <a:solidFill>
                <a:srgbClr val="FF0000"/>
              </a:solidFill>
            </a:endParaRPr>
          </a:p>
          <a:p>
            <a:pPr algn="ctr"/>
            <a:r>
              <a:rPr lang="en-US" sz="3600" dirty="0" smtClean="0">
                <a:solidFill>
                  <a:schemeClr val="tx2"/>
                </a:solidFill>
              </a:rPr>
              <a:t>Je </a:t>
            </a:r>
            <a:r>
              <a:rPr lang="en-US" sz="3600" dirty="0" err="1" smtClean="0">
                <a:solidFill>
                  <a:schemeClr val="tx2"/>
                </a:solidFill>
              </a:rPr>
              <a:t>porte</a:t>
            </a:r>
            <a:endParaRPr lang="ru-RU" sz="3600" dirty="0">
              <a:solidFill>
                <a:schemeClr val="tx2"/>
              </a:solidFill>
            </a:endParaRPr>
          </a:p>
          <a:p>
            <a:pPr algn="ctr"/>
            <a:r>
              <a:rPr lang="en-US" sz="3600" dirty="0" err="1" smtClean="0">
                <a:solidFill>
                  <a:schemeClr val="tx2"/>
                </a:solidFill>
              </a:rPr>
              <a:t>Tu</a:t>
            </a:r>
            <a:r>
              <a:rPr lang="en-US" sz="3600" dirty="0" smtClean="0">
                <a:solidFill>
                  <a:schemeClr val="tx2"/>
                </a:solidFill>
              </a:rPr>
              <a:t> </a:t>
            </a:r>
            <a:r>
              <a:rPr lang="en-US" sz="3600" dirty="0" err="1" smtClean="0">
                <a:solidFill>
                  <a:schemeClr val="tx2"/>
                </a:solidFill>
              </a:rPr>
              <a:t>portes</a:t>
            </a:r>
            <a:endParaRPr lang="en-US" sz="3600" dirty="0" smtClean="0">
              <a:solidFill>
                <a:schemeClr val="tx2"/>
              </a:solidFill>
            </a:endParaRPr>
          </a:p>
          <a:p>
            <a:pPr algn="ctr"/>
            <a:r>
              <a:rPr lang="en-US" sz="3600" dirty="0" smtClean="0">
                <a:solidFill>
                  <a:schemeClr val="tx2"/>
                </a:solidFill>
              </a:rPr>
              <a:t>Il</a:t>
            </a:r>
            <a:r>
              <a:rPr lang="ru-RU" sz="3600" dirty="0" smtClean="0">
                <a:solidFill>
                  <a:schemeClr val="tx2"/>
                </a:solidFill>
              </a:rPr>
              <a:t> (</a:t>
            </a:r>
            <a:r>
              <a:rPr lang="en-US" sz="3600" dirty="0" smtClean="0">
                <a:solidFill>
                  <a:schemeClr val="tx2"/>
                </a:solidFill>
              </a:rPr>
              <a:t>ell</a:t>
            </a:r>
            <a:r>
              <a:rPr lang="ru-RU" sz="3600" dirty="0" smtClean="0">
                <a:solidFill>
                  <a:schemeClr val="tx2"/>
                </a:solidFill>
              </a:rPr>
              <a:t>)</a:t>
            </a:r>
            <a:r>
              <a:rPr lang="en-US" sz="3600" dirty="0" smtClean="0">
                <a:solidFill>
                  <a:schemeClr val="tx2"/>
                </a:solidFill>
              </a:rPr>
              <a:t> </a:t>
            </a:r>
            <a:r>
              <a:rPr lang="en-US" sz="3600" dirty="0" err="1" smtClean="0">
                <a:solidFill>
                  <a:schemeClr val="tx2"/>
                </a:solidFill>
              </a:rPr>
              <a:t>porte</a:t>
            </a:r>
            <a:endParaRPr lang="en-US" sz="3600" dirty="0" smtClean="0">
              <a:solidFill>
                <a:schemeClr val="tx2"/>
              </a:solidFill>
            </a:endParaRPr>
          </a:p>
          <a:p>
            <a:pPr algn="ctr"/>
            <a:r>
              <a:rPr lang="en-US" sz="3600" dirty="0" smtClean="0">
                <a:solidFill>
                  <a:schemeClr val="tx2"/>
                </a:solidFill>
              </a:rPr>
              <a:t>Nous </a:t>
            </a:r>
            <a:r>
              <a:rPr lang="en-US" sz="3600" dirty="0" err="1" smtClean="0">
                <a:solidFill>
                  <a:schemeClr val="tx2"/>
                </a:solidFill>
              </a:rPr>
              <a:t>portons</a:t>
            </a:r>
            <a:endParaRPr lang="en-US" sz="3600" dirty="0" smtClean="0">
              <a:solidFill>
                <a:schemeClr val="tx2"/>
              </a:solidFill>
            </a:endParaRPr>
          </a:p>
          <a:p>
            <a:pPr algn="ctr"/>
            <a:r>
              <a:rPr lang="en-US" sz="3600" dirty="0" err="1" smtClean="0">
                <a:solidFill>
                  <a:schemeClr val="tx2"/>
                </a:solidFill>
              </a:rPr>
              <a:t>Vous</a:t>
            </a:r>
            <a:r>
              <a:rPr lang="en-US" sz="3600" dirty="0" smtClean="0">
                <a:solidFill>
                  <a:schemeClr val="tx2"/>
                </a:solidFill>
              </a:rPr>
              <a:t> </a:t>
            </a:r>
            <a:r>
              <a:rPr lang="en-US" sz="3600" dirty="0" err="1" smtClean="0">
                <a:solidFill>
                  <a:schemeClr val="tx2"/>
                </a:solidFill>
              </a:rPr>
              <a:t>portez</a:t>
            </a:r>
            <a:endParaRPr lang="en-US" sz="3600" dirty="0" smtClean="0">
              <a:solidFill>
                <a:schemeClr val="tx2"/>
              </a:solidFill>
            </a:endParaRPr>
          </a:p>
          <a:p>
            <a:pPr algn="ctr"/>
            <a:r>
              <a:rPr lang="en-US" sz="3600" dirty="0" err="1" smtClean="0">
                <a:solidFill>
                  <a:schemeClr val="tx2"/>
                </a:solidFill>
              </a:rPr>
              <a:t>Ils</a:t>
            </a:r>
            <a:r>
              <a:rPr lang="ru-RU" sz="3600" dirty="0" smtClean="0">
                <a:solidFill>
                  <a:schemeClr val="tx2"/>
                </a:solidFill>
              </a:rPr>
              <a:t>(</a:t>
            </a:r>
            <a:r>
              <a:rPr lang="en-US" sz="3600" dirty="0" smtClean="0">
                <a:solidFill>
                  <a:schemeClr val="tx2"/>
                </a:solidFill>
              </a:rPr>
              <a:t>ells) portent</a:t>
            </a:r>
            <a:endParaRPr lang="ru-RU" sz="3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00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9259" t="50911" r="40902" b="33179"/>
          <a:stretch/>
        </p:blipFill>
        <p:spPr>
          <a:xfrm>
            <a:off x="551383" y="2060848"/>
            <a:ext cx="1539215" cy="136815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639616" y="2492896"/>
            <a:ext cx="1944216" cy="20162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Les </a:t>
            </a:r>
            <a:r>
              <a:rPr lang="en-US" sz="3200" dirty="0" err="1" smtClean="0">
                <a:solidFill>
                  <a:srgbClr val="FF0000"/>
                </a:solidFill>
              </a:rPr>
              <a:t>vêtements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d</a:t>
            </a:r>
            <a:r>
              <a:rPr lang="en-US" sz="3200" dirty="0" err="1" smtClean="0">
                <a:solidFill>
                  <a:srgbClr val="FF0000"/>
                </a:solidFill>
              </a:rPr>
              <a:t>’hiver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68208" y="2492896"/>
            <a:ext cx="2016224" cy="20162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Les </a:t>
            </a:r>
            <a:r>
              <a:rPr lang="en-US" sz="3200" dirty="0" err="1" smtClean="0">
                <a:solidFill>
                  <a:srgbClr val="FF0000"/>
                </a:solidFill>
              </a:rPr>
              <a:t>vêtements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d’été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45576" t="48387" r="45075" b="35484"/>
          <a:stretch/>
        </p:blipFill>
        <p:spPr>
          <a:xfrm>
            <a:off x="551383" y="3824508"/>
            <a:ext cx="1539216" cy="136922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53684" t="45161" r="35790" b="30646"/>
          <a:stretch/>
        </p:blipFill>
        <p:spPr>
          <a:xfrm>
            <a:off x="2833159" y="5004170"/>
            <a:ext cx="1440161" cy="136815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52023" t="30515" r="39122" b="52751"/>
          <a:stretch/>
        </p:blipFill>
        <p:spPr>
          <a:xfrm>
            <a:off x="4882021" y="1905763"/>
            <a:ext cx="1368152" cy="13681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24179" t="50203" r="69725" b="34048"/>
          <a:stretch/>
        </p:blipFill>
        <p:spPr>
          <a:xfrm>
            <a:off x="4821172" y="3573016"/>
            <a:ext cx="1418845" cy="151324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l="33087" t="26578" r="55884" b="54719"/>
          <a:stretch/>
        </p:blipFill>
        <p:spPr>
          <a:xfrm>
            <a:off x="6528048" y="1925835"/>
            <a:ext cx="1296144" cy="136815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l="12919" t="28344" r="74904" b="50000"/>
          <a:stretch/>
        </p:blipFill>
        <p:spPr>
          <a:xfrm>
            <a:off x="10128446" y="1925835"/>
            <a:ext cx="1584177" cy="158417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l="23989" t="29328" r="66603" b="52953"/>
          <a:stretch/>
        </p:blipFill>
        <p:spPr>
          <a:xfrm>
            <a:off x="6600055" y="3573016"/>
            <a:ext cx="1224137" cy="145724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/>
          <a:srcRect l="14027" t="48031" r="74905" b="31298"/>
          <a:stretch/>
        </p:blipFill>
        <p:spPr>
          <a:xfrm>
            <a:off x="10128446" y="3681564"/>
            <a:ext cx="1584177" cy="151216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/>
          <a:srcRect l="43359" t="28344" r="47786" b="56891"/>
          <a:stretch/>
        </p:blipFill>
        <p:spPr>
          <a:xfrm>
            <a:off x="8184230" y="5030262"/>
            <a:ext cx="1512170" cy="131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591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700808"/>
            <a:ext cx="10972800" cy="720080"/>
          </a:xfrm>
        </p:spPr>
        <p:txBody>
          <a:bodyPr/>
          <a:lstStyle/>
          <a:p>
            <a:r>
              <a:rPr lang="en-US" dirty="0" err="1" smtClean="0"/>
              <a:t>Lisons</a:t>
            </a:r>
            <a:r>
              <a:rPr lang="en-US" dirty="0" smtClean="0"/>
              <a:t>  et </a:t>
            </a:r>
            <a:r>
              <a:rPr lang="en-US" dirty="0" err="1" smtClean="0"/>
              <a:t>répondons</a:t>
            </a:r>
            <a:r>
              <a:rPr lang="en-US" dirty="0" smtClean="0"/>
              <a:t> aux questions.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247" t="17600" r="35674" b="5397"/>
          <a:stretch/>
        </p:blipFill>
        <p:spPr>
          <a:xfrm>
            <a:off x="767408" y="2348880"/>
            <a:ext cx="10153128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77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9376" y="2420888"/>
            <a:ext cx="10972800" cy="1143000"/>
          </a:xfrm>
        </p:spPr>
        <p:txBody>
          <a:bodyPr/>
          <a:lstStyle/>
          <a:p>
            <a:r>
              <a:rPr lang="en-US" sz="5400" b="1" i="1" dirty="0" err="1"/>
              <a:t>Ecoutez</a:t>
            </a:r>
            <a:r>
              <a:rPr lang="en-US" sz="5400" b="1" i="1" dirty="0"/>
              <a:t> et </a:t>
            </a:r>
            <a:r>
              <a:rPr lang="en-US" sz="5400" b="1" i="1" dirty="0" err="1" smtClean="0"/>
              <a:t>chantez</a:t>
            </a:r>
            <a:r>
              <a:rPr lang="en-US" sz="5400" b="1" i="1" dirty="0" smtClean="0"/>
              <a:t>!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3939622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628800"/>
            <a:ext cx="10972800" cy="926976"/>
          </a:xfrm>
        </p:spPr>
        <p:txBody>
          <a:bodyPr/>
          <a:lstStyle/>
          <a:p>
            <a:r>
              <a:rPr lang="en-US" dirty="0" err="1" smtClean="0"/>
              <a:t>Observez</a:t>
            </a:r>
            <a:r>
              <a:rPr lang="en-US" dirty="0" smtClean="0"/>
              <a:t> .</a:t>
            </a:r>
            <a:r>
              <a:rPr lang="en-US" dirty="0" err="1" smtClean="0"/>
              <a:t>Choisisez</a:t>
            </a:r>
            <a:r>
              <a:rPr lang="en-US" dirty="0" smtClean="0"/>
              <a:t> les </a:t>
            </a:r>
            <a:r>
              <a:rPr lang="en-US" dirty="0" err="1" smtClean="0"/>
              <a:t>vêtement</a:t>
            </a:r>
            <a:r>
              <a:rPr lang="en-US" dirty="0" smtClean="0"/>
              <a:t> et </a:t>
            </a:r>
            <a:r>
              <a:rPr lang="en-US" dirty="0" err="1" smtClean="0"/>
              <a:t>continuez</a:t>
            </a:r>
            <a:r>
              <a:rPr lang="en-US" dirty="0"/>
              <a:t>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977" t="23471" r="37136" b="16117"/>
          <a:stretch/>
        </p:blipFill>
        <p:spPr>
          <a:xfrm>
            <a:off x="695400" y="2420888"/>
            <a:ext cx="10729192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63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2132856"/>
            <a:ext cx="10972800" cy="3993308"/>
          </a:xfrm>
        </p:spPr>
        <p:txBody>
          <a:bodyPr/>
          <a:lstStyle/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r>
              <a:rPr lang="en-US" sz="5400" dirty="0" smtClean="0"/>
              <a:t>Merci pour </a:t>
            </a:r>
            <a:r>
              <a:rPr lang="en-US" sz="5400" dirty="0" err="1" smtClean="0"/>
              <a:t>votre</a:t>
            </a:r>
            <a:r>
              <a:rPr lang="en-US" sz="5400" dirty="0" smtClean="0"/>
              <a:t> attention!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89119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692072"/>
            <a:ext cx="10972800" cy="864096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en-US" dirty="0" err="1" smtClean="0"/>
              <a:t>Lisez</a:t>
            </a:r>
            <a:r>
              <a:rPr lang="en-US" dirty="0" smtClean="0"/>
              <a:t> </a:t>
            </a:r>
            <a:r>
              <a:rPr lang="en-US" dirty="0"/>
              <a:t>et </a:t>
            </a:r>
            <a:r>
              <a:rPr lang="en-US" dirty="0" err="1"/>
              <a:t>traduisez</a:t>
            </a:r>
            <a:r>
              <a:rPr lang="en-US" dirty="0"/>
              <a:t> le </a:t>
            </a:r>
            <a:r>
              <a:rPr lang="en-US" dirty="0" err="1"/>
              <a:t>texte</a:t>
            </a:r>
            <a:r>
              <a:rPr lang="en-US" dirty="0"/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2758780"/>
            <a:ext cx="10972800" cy="363437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791744" y="4725144"/>
            <a:ext cx="25922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+mj-lt"/>
              </a:rPr>
              <a:t>Aziza </a:t>
            </a:r>
            <a:r>
              <a:rPr lang="en-US" sz="2800" b="1" dirty="0" err="1">
                <a:latin typeface="+mj-lt"/>
              </a:rPr>
              <a:t>est</a:t>
            </a:r>
            <a:r>
              <a:rPr lang="en-US" sz="2800" b="1" dirty="0">
                <a:latin typeface="+mj-lt"/>
              </a:rPr>
              <a:t> </a:t>
            </a:r>
            <a:r>
              <a:rPr lang="en-US" sz="2800" b="1" dirty="0" err="1">
                <a:latin typeface="+mj-lt"/>
              </a:rPr>
              <a:t>polie</a:t>
            </a:r>
            <a:r>
              <a:rPr lang="en-US" sz="2800" b="1" dirty="0">
                <a:latin typeface="+mj-lt"/>
              </a:rPr>
              <a:t>.</a:t>
            </a:r>
            <a:endParaRPr lang="ru-RU" sz="2800" b="1" dirty="0"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99459" y="5805264"/>
            <a:ext cx="49845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err="1">
                <a:latin typeface="+mj-lt"/>
              </a:rPr>
              <a:t>Kamol</a:t>
            </a:r>
            <a:r>
              <a:rPr lang="en-US" sz="2800" b="1" dirty="0">
                <a:latin typeface="+mj-lt"/>
              </a:rPr>
              <a:t> </a:t>
            </a:r>
            <a:r>
              <a:rPr lang="en-US" sz="2800" b="1" dirty="0" err="1">
                <a:latin typeface="+mj-lt"/>
              </a:rPr>
              <a:t>donne</a:t>
            </a:r>
            <a:r>
              <a:rPr lang="en-US" sz="2800" b="1" dirty="0">
                <a:latin typeface="+mj-lt"/>
              </a:rPr>
              <a:t> son </a:t>
            </a:r>
            <a:r>
              <a:rPr lang="en-US" sz="2800" b="1" dirty="0" err="1">
                <a:latin typeface="+mj-lt"/>
              </a:rPr>
              <a:t>ballon</a:t>
            </a:r>
            <a:r>
              <a:rPr lang="en-US" sz="2800" b="1" dirty="0">
                <a:latin typeface="+mj-lt"/>
              </a:rPr>
              <a:t> à Aziza.</a:t>
            </a:r>
            <a:endParaRPr lang="ru-RU" sz="28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08332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628800"/>
            <a:ext cx="10972800" cy="782960"/>
          </a:xfrm>
        </p:spPr>
        <p:txBody>
          <a:bodyPr/>
          <a:lstStyle/>
          <a:p>
            <a:r>
              <a:rPr lang="en-US" sz="3200" b="1" dirty="0" err="1"/>
              <a:t>Complétez</a:t>
            </a:r>
            <a:r>
              <a:rPr lang="en-US" sz="3200" b="1" dirty="0"/>
              <a:t> les phrases par les articles </a:t>
            </a:r>
            <a:r>
              <a:rPr lang="en-US" sz="3200" b="1" dirty="0" err="1"/>
              <a:t>contractés</a:t>
            </a:r>
            <a:r>
              <a:rPr lang="en-US" sz="3200" b="1" dirty="0"/>
              <a:t>: </a:t>
            </a:r>
            <a:r>
              <a:rPr lang="en-US" sz="3200" b="1" dirty="0">
                <a:solidFill>
                  <a:srgbClr val="FF0000"/>
                </a:solidFill>
              </a:rPr>
              <a:t>à la ,</a:t>
            </a:r>
            <a:r>
              <a:rPr lang="en-US" sz="3200" b="1" dirty="0" err="1">
                <a:solidFill>
                  <a:srgbClr val="FF0000"/>
                </a:solidFill>
              </a:rPr>
              <a:t>au,aux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2636912"/>
            <a:ext cx="10972800" cy="3489252"/>
          </a:xfrm>
        </p:spPr>
        <p:txBody>
          <a:bodyPr/>
          <a:lstStyle/>
          <a:p>
            <a:r>
              <a:rPr lang="en-US" b="1" dirty="0"/>
              <a:t>Aziz </a:t>
            </a:r>
            <a:r>
              <a:rPr lang="en-US" b="1" dirty="0" err="1"/>
              <a:t>joue</a:t>
            </a:r>
            <a:r>
              <a:rPr lang="en-US" b="1" dirty="0"/>
              <a:t> …..football.</a:t>
            </a:r>
          </a:p>
          <a:p>
            <a:r>
              <a:rPr lang="en-US" b="1" dirty="0"/>
              <a:t>Lobar </a:t>
            </a:r>
            <a:r>
              <a:rPr lang="en-US" b="1" dirty="0" err="1"/>
              <a:t>joue</a:t>
            </a:r>
            <a:r>
              <a:rPr lang="en-US" b="1" dirty="0"/>
              <a:t> …….. </a:t>
            </a:r>
            <a:r>
              <a:rPr lang="en-US" b="1" dirty="0" err="1"/>
              <a:t>corde</a:t>
            </a:r>
            <a:r>
              <a:rPr lang="en-US" b="1" dirty="0"/>
              <a:t>.</a:t>
            </a:r>
          </a:p>
          <a:p>
            <a:r>
              <a:rPr lang="en-US" b="1" dirty="0" err="1"/>
              <a:t>Tu</a:t>
            </a:r>
            <a:r>
              <a:rPr lang="en-US" b="1" dirty="0"/>
              <a:t> </a:t>
            </a:r>
            <a:r>
              <a:rPr lang="en-US" b="1" dirty="0" err="1"/>
              <a:t>joues</a:t>
            </a:r>
            <a:r>
              <a:rPr lang="en-US" b="1" dirty="0"/>
              <a:t> ……tennis.</a:t>
            </a:r>
          </a:p>
          <a:p>
            <a:r>
              <a:rPr lang="en-US" b="1" dirty="0"/>
              <a:t>Il </a:t>
            </a:r>
            <a:r>
              <a:rPr lang="en-US" b="1" dirty="0" err="1"/>
              <a:t>joue</a:t>
            </a:r>
            <a:r>
              <a:rPr lang="en-US" b="1" dirty="0"/>
              <a:t> ……</a:t>
            </a:r>
            <a:r>
              <a:rPr lang="en-US" b="1" dirty="0" err="1"/>
              <a:t>jeux</a:t>
            </a:r>
            <a:r>
              <a:rPr lang="en-US" b="1" dirty="0"/>
              <a:t>  </a:t>
            </a:r>
            <a:r>
              <a:rPr lang="en-US" b="1" dirty="0" err="1"/>
              <a:t>vidéo</a:t>
            </a:r>
            <a:r>
              <a:rPr lang="en-US" b="1" dirty="0"/>
              <a:t>.</a:t>
            </a:r>
          </a:p>
          <a:p>
            <a:r>
              <a:rPr lang="en-US" b="1" dirty="0"/>
              <a:t>Je </a:t>
            </a:r>
            <a:r>
              <a:rPr lang="en-US" b="1" dirty="0" err="1"/>
              <a:t>joue</a:t>
            </a:r>
            <a:r>
              <a:rPr lang="en-US" b="1" dirty="0"/>
              <a:t> ……basketball.</a:t>
            </a: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2907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336" y="1844824"/>
            <a:ext cx="11737304" cy="854968"/>
          </a:xfrm>
        </p:spPr>
        <p:txBody>
          <a:bodyPr/>
          <a:lstStyle/>
          <a:p>
            <a:r>
              <a:rPr lang="en-US" sz="3600" b="1" dirty="0" err="1" smtClean="0"/>
              <a:t>Complétez</a:t>
            </a:r>
            <a:r>
              <a:rPr lang="en-US" sz="3600" b="1" dirty="0" smtClean="0"/>
              <a:t> </a:t>
            </a:r>
            <a:r>
              <a:rPr lang="en-US" sz="3600" b="1" dirty="0"/>
              <a:t>les phrases par les articles </a:t>
            </a:r>
            <a:r>
              <a:rPr lang="en-US" sz="3600" b="1" dirty="0" err="1"/>
              <a:t>contractés</a:t>
            </a:r>
            <a:r>
              <a:rPr lang="en-US" sz="3600" b="1" dirty="0"/>
              <a:t>: </a:t>
            </a:r>
            <a:r>
              <a:rPr lang="en-US" sz="3600" b="1" dirty="0">
                <a:solidFill>
                  <a:srgbClr val="FF0000"/>
                </a:solidFill>
              </a:rPr>
              <a:t>à la ,</a:t>
            </a:r>
            <a:r>
              <a:rPr lang="en-US" sz="3600" b="1" dirty="0" err="1" smtClean="0">
                <a:solidFill>
                  <a:srgbClr val="FF0000"/>
                </a:solidFill>
              </a:rPr>
              <a:t>au,aux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2924944"/>
            <a:ext cx="10972800" cy="3826694"/>
          </a:xfrm>
        </p:spPr>
        <p:txBody>
          <a:bodyPr/>
          <a:lstStyle/>
          <a:p>
            <a:r>
              <a:rPr lang="en-US" sz="3600" b="1" dirty="0" smtClean="0"/>
              <a:t> </a:t>
            </a:r>
            <a:r>
              <a:rPr lang="en-US" sz="4000" b="1" dirty="0"/>
              <a:t>Aziz </a:t>
            </a:r>
            <a:r>
              <a:rPr lang="en-US" sz="4000" b="1" dirty="0" err="1"/>
              <a:t>joue</a:t>
            </a:r>
            <a:r>
              <a:rPr lang="en-US" sz="4000" b="1" dirty="0"/>
              <a:t>  </a:t>
            </a:r>
            <a:r>
              <a:rPr lang="en-US" sz="4000" b="1" dirty="0">
                <a:solidFill>
                  <a:srgbClr val="FF0000"/>
                </a:solidFill>
              </a:rPr>
              <a:t>au</a:t>
            </a:r>
            <a:r>
              <a:rPr lang="en-US" sz="4000" b="1" dirty="0"/>
              <a:t> football.</a:t>
            </a:r>
          </a:p>
          <a:p>
            <a:r>
              <a:rPr lang="en-US" sz="4000" b="1" dirty="0"/>
              <a:t>Lobar </a:t>
            </a:r>
            <a:r>
              <a:rPr lang="en-US" sz="4000" b="1" dirty="0" err="1" smtClean="0"/>
              <a:t>saute</a:t>
            </a:r>
            <a:r>
              <a:rPr lang="en-US" sz="4000" b="1" dirty="0" smtClean="0"/>
              <a:t> </a:t>
            </a:r>
            <a:r>
              <a:rPr lang="en-US" sz="4000" b="1" dirty="0">
                <a:solidFill>
                  <a:srgbClr val="FF0000"/>
                </a:solidFill>
              </a:rPr>
              <a:t>à la </a:t>
            </a:r>
            <a:r>
              <a:rPr lang="en-US" sz="4000" b="1" dirty="0" err="1"/>
              <a:t>corde</a:t>
            </a:r>
            <a:r>
              <a:rPr lang="en-US" sz="4000" b="1" dirty="0"/>
              <a:t>.</a:t>
            </a:r>
          </a:p>
          <a:p>
            <a:r>
              <a:rPr lang="en-US" sz="4000" b="1" dirty="0" err="1"/>
              <a:t>Tu</a:t>
            </a:r>
            <a:r>
              <a:rPr lang="en-US" sz="4000" b="1" dirty="0"/>
              <a:t> </a:t>
            </a:r>
            <a:r>
              <a:rPr lang="en-US" sz="4000" b="1" dirty="0" err="1"/>
              <a:t>joues</a:t>
            </a:r>
            <a:r>
              <a:rPr lang="en-US" sz="4000" b="1" dirty="0"/>
              <a:t>  </a:t>
            </a:r>
            <a:r>
              <a:rPr lang="en-US" sz="4000" b="1" dirty="0">
                <a:solidFill>
                  <a:srgbClr val="FF0000"/>
                </a:solidFill>
              </a:rPr>
              <a:t>au</a:t>
            </a:r>
            <a:r>
              <a:rPr lang="en-US" sz="4000" b="1" dirty="0"/>
              <a:t> tennis.</a:t>
            </a:r>
          </a:p>
          <a:p>
            <a:r>
              <a:rPr lang="en-US" sz="4000" b="1" dirty="0"/>
              <a:t>Il </a:t>
            </a:r>
            <a:r>
              <a:rPr lang="en-US" sz="4000" b="1" dirty="0" err="1"/>
              <a:t>joue</a:t>
            </a:r>
            <a:r>
              <a:rPr lang="en-US" sz="4000" b="1" dirty="0"/>
              <a:t>  </a:t>
            </a:r>
            <a:r>
              <a:rPr lang="en-US" sz="4000" b="1" dirty="0">
                <a:solidFill>
                  <a:srgbClr val="FF0000"/>
                </a:solidFill>
              </a:rPr>
              <a:t>aux</a:t>
            </a:r>
            <a:r>
              <a:rPr lang="en-US" sz="4000" b="1" dirty="0"/>
              <a:t>  </a:t>
            </a:r>
            <a:r>
              <a:rPr lang="en-US" sz="4000" b="1" dirty="0" err="1"/>
              <a:t>jeux</a:t>
            </a:r>
            <a:r>
              <a:rPr lang="en-US" sz="4000" b="1" dirty="0"/>
              <a:t>  </a:t>
            </a:r>
            <a:r>
              <a:rPr lang="en-US" sz="4000" b="1" dirty="0" err="1"/>
              <a:t>vidéo</a:t>
            </a:r>
            <a:r>
              <a:rPr lang="en-US" sz="4000" b="1" dirty="0"/>
              <a:t>.</a:t>
            </a:r>
          </a:p>
          <a:p>
            <a:r>
              <a:rPr lang="en-US" sz="4000" b="1" dirty="0"/>
              <a:t>Je </a:t>
            </a:r>
            <a:r>
              <a:rPr lang="en-US" sz="4000" b="1" dirty="0" err="1"/>
              <a:t>joue</a:t>
            </a:r>
            <a:r>
              <a:rPr lang="en-US" sz="4000" b="1" dirty="0"/>
              <a:t> </a:t>
            </a:r>
            <a:r>
              <a:rPr lang="en-US" sz="4000" b="1" dirty="0">
                <a:solidFill>
                  <a:srgbClr val="FF0000"/>
                </a:solidFill>
              </a:rPr>
              <a:t>au</a:t>
            </a:r>
            <a:r>
              <a:rPr lang="en-US" sz="4000" b="1" dirty="0"/>
              <a:t> basketball.</a:t>
            </a:r>
            <a:endParaRPr lang="ru-RU" sz="4000" dirty="0"/>
          </a:p>
          <a:p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049541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5400" y="2276872"/>
            <a:ext cx="10972800" cy="1143000"/>
          </a:xfrm>
        </p:spPr>
        <p:txBody>
          <a:bodyPr/>
          <a:lstStyle/>
          <a:p>
            <a:r>
              <a:rPr lang="fr-FR" b="1" dirty="0"/>
              <a:t>Ecoutez et chantez...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1161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9688" y="1844824"/>
            <a:ext cx="10972800" cy="796950"/>
          </a:xfrm>
        </p:spPr>
        <p:txBody>
          <a:bodyPr/>
          <a:lstStyle/>
          <a:p>
            <a:r>
              <a:rPr lang="en-US" dirty="0" err="1"/>
              <a:t>Observez</a:t>
            </a:r>
            <a:r>
              <a:rPr lang="en-US" dirty="0"/>
              <a:t> et </a:t>
            </a:r>
            <a:r>
              <a:rPr lang="en-US" dirty="0" err="1"/>
              <a:t>reliez</a:t>
            </a:r>
            <a:r>
              <a:rPr lang="en-US" dirty="0"/>
              <a:t> les images aux mots.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2259" t="27490" r="36754" b="17528"/>
          <a:stretch/>
        </p:blipFill>
        <p:spPr>
          <a:xfrm>
            <a:off x="839416" y="2852738"/>
            <a:ext cx="10513168" cy="370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74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628800"/>
            <a:ext cx="10972800" cy="868958"/>
          </a:xfrm>
        </p:spPr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Composez</a:t>
            </a:r>
            <a:r>
              <a:rPr lang="en-US" dirty="0" smtClean="0"/>
              <a:t>  </a:t>
            </a:r>
            <a:r>
              <a:rPr lang="en-US" dirty="0"/>
              <a:t>des questions.</a:t>
            </a:r>
            <a:br>
              <a:rPr lang="en-US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2636912"/>
            <a:ext cx="10972800" cy="3960440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Aziz </a:t>
            </a:r>
            <a:r>
              <a:rPr lang="en-US" dirty="0" err="1"/>
              <a:t>va</a:t>
            </a:r>
            <a:r>
              <a:rPr lang="en-US" dirty="0"/>
              <a:t> au </a:t>
            </a:r>
            <a:r>
              <a:rPr lang="en-US" dirty="0" err="1"/>
              <a:t>stade</a:t>
            </a:r>
            <a:r>
              <a:rPr lang="en-US" dirty="0"/>
              <a:t>.    </a:t>
            </a:r>
            <a:r>
              <a:rPr lang="en-US" dirty="0" err="1" smtClean="0">
                <a:solidFill>
                  <a:srgbClr val="FF0000"/>
                </a:solidFill>
              </a:rPr>
              <a:t>Où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va</a:t>
            </a:r>
            <a:r>
              <a:rPr lang="en-US" dirty="0" smtClean="0">
                <a:solidFill>
                  <a:srgbClr val="FF0000"/>
                </a:solidFill>
              </a:rPr>
              <a:t> Aziz?                                              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/>
              <a:t>Akbar </a:t>
            </a:r>
            <a:r>
              <a:rPr lang="en-US" dirty="0" err="1"/>
              <a:t>va</a:t>
            </a:r>
            <a:r>
              <a:rPr lang="en-US" dirty="0"/>
              <a:t> à </a:t>
            </a:r>
            <a:r>
              <a:rPr lang="en-US" dirty="0" err="1"/>
              <a:t>l’école</a:t>
            </a:r>
            <a:r>
              <a:rPr lang="en-US" dirty="0"/>
              <a:t> avec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mère</a:t>
            </a:r>
            <a:r>
              <a:rPr lang="en-US" dirty="0"/>
              <a:t>.  </a:t>
            </a:r>
            <a:r>
              <a:rPr lang="en-US" dirty="0" smtClean="0">
                <a:solidFill>
                  <a:srgbClr val="FF0000"/>
                </a:solidFill>
              </a:rPr>
              <a:t>Avec qui Akbar </a:t>
            </a:r>
            <a:r>
              <a:rPr lang="en-US" dirty="0" err="1" smtClean="0">
                <a:solidFill>
                  <a:srgbClr val="FF0000"/>
                </a:solidFill>
              </a:rPr>
              <a:t>va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à </a:t>
            </a:r>
            <a:r>
              <a:rPr lang="en-US" dirty="0" err="1" smtClean="0">
                <a:solidFill>
                  <a:srgbClr val="FF0000"/>
                </a:solidFill>
              </a:rPr>
              <a:t>l’école</a:t>
            </a:r>
            <a:r>
              <a:rPr lang="en-US" dirty="0">
                <a:solidFill>
                  <a:srgbClr val="FF0000"/>
                </a:solidFill>
              </a:rPr>
              <a:t>?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 smtClean="0"/>
              <a:t>Lola </a:t>
            </a:r>
            <a:r>
              <a:rPr lang="en-US" dirty="0" err="1"/>
              <a:t>danse</a:t>
            </a:r>
            <a:r>
              <a:rPr lang="en-US" dirty="0"/>
              <a:t> avec </a:t>
            </a:r>
            <a:r>
              <a:rPr lang="en-US" dirty="0" err="1"/>
              <a:t>ses</a:t>
            </a:r>
            <a:r>
              <a:rPr lang="en-US" dirty="0"/>
              <a:t> </a:t>
            </a:r>
            <a:r>
              <a:rPr lang="en-US" dirty="0" err="1"/>
              <a:t>amies</a:t>
            </a:r>
            <a:r>
              <a:rPr lang="en-US" dirty="0"/>
              <a:t>. </a:t>
            </a:r>
            <a:r>
              <a:rPr lang="en-US" dirty="0">
                <a:solidFill>
                  <a:srgbClr val="FF0000"/>
                </a:solidFill>
              </a:rPr>
              <a:t>Avec </a:t>
            </a:r>
            <a:r>
              <a:rPr lang="en-US" dirty="0" smtClean="0">
                <a:solidFill>
                  <a:srgbClr val="FF0000"/>
                </a:solidFill>
              </a:rPr>
              <a:t>qui </a:t>
            </a:r>
            <a:r>
              <a:rPr lang="en-US" dirty="0" err="1" smtClean="0">
                <a:solidFill>
                  <a:srgbClr val="FF0000"/>
                </a:solidFill>
              </a:rPr>
              <a:t>danse</a:t>
            </a:r>
            <a:r>
              <a:rPr lang="en-US" dirty="0" smtClean="0">
                <a:solidFill>
                  <a:srgbClr val="FF0000"/>
                </a:solidFill>
              </a:rPr>
              <a:t> Lola?                                 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 err="1"/>
              <a:t>Léa</a:t>
            </a:r>
            <a:r>
              <a:rPr lang="en-US" dirty="0"/>
              <a:t>  </a:t>
            </a:r>
            <a:r>
              <a:rPr lang="en-US" dirty="0" err="1"/>
              <a:t>va</a:t>
            </a:r>
            <a:r>
              <a:rPr lang="en-US" dirty="0"/>
              <a:t> au cinema</a:t>
            </a:r>
            <a:r>
              <a:rPr lang="en-US" dirty="0" smtClean="0"/>
              <a:t>.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Où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va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Léa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?</a:t>
            </a:r>
            <a:endParaRPr lang="en-US" dirty="0">
              <a:solidFill>
                <a:srgbClr val="FF0000"/>
              </a:solidFill>
            </a:endParaRPr>
          </a:p>
          <a:p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55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637928"/>
            <a:ext cx="10972800" cy="926976"/>
          </a:xfrm>
        </p:spPr>
        <p:txBody>
          <a:bodyPr/>
          <a:lstStyle/>
          <a:p>
            <a:r>
              <a:rPr lang="en-US" b="1" dirty="0" err="1"/>
              <a:t>Repondez</a:t>
            </a:r>
            <a:r>
              <a:rPr lang="en-US" b="1" dirty="0"/>
              <a:t> aux questions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7368" y="2420888"/>
            <a:ext cx="11175032" cy="3293209"/>
          </a:xfrm>
        </p:spPr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</a:rPr>
              <a:t> </a:t>
            </a:r>
            <a:endParaRPr lang="ru-RU" b="1" dirty="0">
              <a:solidFill>
                <a:schemeClr val="tx2"/>
              </a:solidFill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0736" y="2420888"/>
            <a:ext cx="1131791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</a:rPr>
              <a:t>Qu’est-ce</a:t>
            </a:r>
            <a:r>
              <a:rPr lang="en-US" sz="3200" b="1" dirty="0">
                <a:solidFill>
                  <a:srgbClr val="FF0000"/>
                </a:solidFill>
              </a:rPr>
              <a:t> que </a:t>
            </a:r>
            <a:r>
              <a:rPr lang="en-US" sz="3200" b="1" dirty="0" err="1">
                <a:solidFill>
                  <a:srgbClr val="FF0000"/>
                </a:solidFill>
              </a:rPr>
              <a:t>tu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portes</a:t>
            </a:r>
            <a:r>
              <a:rPr lang="en-US" sz="3200" b="1" dirty="0">
                <a:solidFill>
                  <a:srgbClr val="FF0000"/>
                </a:solidFill>
              </a:rPr>
              <a:t> à la </a:t>
            </a:r>
            <a:r>
              <a:rPr lang="en-US" sz="3200" b="1" dirty="0" err="1">
                <a:solidFill>
                  <a:srgbClr val="FF0000"/>
                </a:solidFill>
              </a:rPr>
              <a:t>maison</a:t>
            </a:r>
            <a:r>
              <a:rPr lang="en-US" sz="3200" b="1" dirty="0">
                <a:solidFill>
                  <a:srgbClr val="FF0000"/>
                </a:solidFill>
              </a:rPr>
              <a:t>?</a:t>
            </a:r>
          </a:p>
          <a:p>
            <a:r>
              <a:rPr lang="en-US" sz="32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Qu’est-ce</a:t>
            </a:r>
            <a:r>
              <a:rPr lang="en-US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que </a:t>
            </a:r>
            <a:r>
              <a:rPr lang="en-US" sz="32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tu</a:t>
            </a:r>
            <a:r>
              <a:rPr lang="en-US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portes</a:t>
            </a:r>
            <a:r>
              <a:rPr lang="en-US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à la </a:t>
            </a:r>
            <a:r>
              <a:rPr lang="en-US" sz="32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montagnes</a:t>
            </a:r>
            <a:r>
              <a:rPr lang="en-US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?</a:t>
            </a:r>
          </a:p>
          <a:p>
            <a:r>
              <a:rPr lang="en-US" sz="3200" b="1" dirty="0" err="1" smtClean="0">
                <a:solidFill>
                  <a:schemeClr val="accent3">
                    <a:lumMod val="75000"/>
                  </a:schemeClr>
                </a:solidFill>
              </a:rPr>
              <a:t>Qu’est-ce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</a:rPr>
              <a:t>que </a:t>
            </a:r>
            <a:r>
              <a:rPr lang="en-US" sz="3200" b="1" dirty="0" err="1">
                <a:solidFill>
                  <a:schemeClr val="accent3">
                    <a:lumMod val="75000"/>
                  </a:schemeClr>
                </a:solidFill>
              </a:rPr>
              <a:t>tu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accent3">
                    <a:lumMod val="75000"/>
                  </a:schemeClr>
                </a:solidFill>
              </a:rPr>
              <a:t>portes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</a:rPr>
              <a:t> à </a:t>
            </a:r>
            <a:r>
              <a:rPr lang="en-US" sz="3200" b="1" dirty="0" err="1">
                <a:solidFill>
                  <a:schemeClr val="accent3">
                    <a:lumMod val="75000"/>
                  </a:schemeClr>
                </a:solidFill>
              </a:rPr>
              <a:t>l’école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</a:rPr>
              <a:t>?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À la </a:t>
            </a:r>
            <a:r>
              <a:rPr lang="en-US" sz="3600" b="1" dirty="0" err="1">
                <a:solidFill>
                  <a:srgbClr val="FF0000"/>
                </a:solidFill>
              </a:rPr>
              <a:t>maison</a:t>
            </a:r>
            <a:r>
              <a:rPr lang="en-US" sz="3600" b="1" dirty="0">
                <a:solidFill>
                  <a:srgbClr val="FF0000"/>
                </a:solidFill>
              </a:rPr>
              <a:t> je </a:t>
            </a:r>
            <a:r>
              <a:rPr lang="en-US" sz="3600" b="1" dirty="0" err="1">
                <a:solidFill>
                  <a:srgbClr val="FF0000"/>
                </a:solidFill>
              </a:rPr>
              <a:t>porte</a:t>
            </a:r>
            <a:r>
              <a:rPr lang="ru-RU" sz="3600" b="1" dirty="0">
                <a:solidFill>
                  <a:srgbClr val="FF0000"/>
                </a:solidFill>
              </a:rPr>
              <a:t>  </a:t>
            </a:r>
            <a:r>
              <a:rPr lang="en-US" sz="3600" b="1" dirty="0">
                <a:solidFill>
                  <a:srgbClr val="FF0000"/>
                </a:solidFill>
              </a:rPr>
              <a:t>un tee-shirt avec un short.</a:t>
            </a:r>
          </a:p>
          <a:p>
            <a:r>
              <a:rPr lang="en-US" sz="3600" b="1" dirty="0">
                <a:solidFill>
                  <a:schemeClr val="accent1"/>
                </a:solidFill>
              </a:rPr>
              <a:t>À</a:t>
            </a:r>
            <a:r>
              <a:rPr lang="en-US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la </a:t>
            </a:r>
            <a:r>
              <a:rPr lang="en-US" sz="36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montagnes</a:t>
            </a:r>
            <a:r>
              <a:rPr lang="en-US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je </a:t>
            </a:r>
            <a:r>
              <a:rPr lang="en-US" sz="36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porte</a:t>
            </a:r>
            <a:r>
              <a:rPr lang="en-US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une</a:t>
            </a:r>
            <a:r>
              <a:rPr lang="en-US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veste,un</a:t>
            </a:r>
            <a:r>
              <a:rPr lang="en-US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jean et des baskets.</a:t>
            </a:r>
          </a:p>
          <a:p>
            <a:r>
              <a:rPr lang="en-US" sz="3600" b="1" dirty="0">
                <a:solidFill>
                  <a:schemeClr val="accent3">
                    <a:lumMod val="75000"/>
                  </a:schemeClr>
                </a:solidFill>
              </a:rPr>
              <a:t>À </a:t>
            </a:r>
            <a:r>
              <a:rPr lang="en-US" sz="3600" b="1" dirty="0" err="1">
                <a:solidFill>
                  <a:schemeClr val="accent3">
                    <a:lumMod val="75000"/>
                  </a:schemeClr>
                </a:solidFill>
              </a:rPr>
              <a:t>l’école</a:t>
            </a:r>
            <a:r>
              <a:rPr lang="en-US" sz="3600" b="1" dirty="0">
                <a:solidFill>
                  <a:schemeClr val="accent3">
                    <a:lumMod val="75000"/>
                  </a:schemeClr>
                </a:solidFill>
              </a:rPr>
              <a:t> je </a:t>
            </a:r>
            <a:r>
              <a:rPr lang="en-US" sz="3600" b="1" dirty="0" err="1">
                <a:solidFill>
                  <a:schemeClr val="accent3">
                    <a:lumMod val="75000"/>
                  </a:schemeClr>
                </a:solidFill>
              </a:rPr>
              <a:t>porte</a:t>
            </a:r>
            <a:r>
              <a:rPr lang="en-US" sz="36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3">
                    <a:lumMod val="75000"/>
                  </a:schemeClr>
                </a:solidFill>
              </a:rPr>
              <a:t>une</a:t>
            </a:r>
            <a:r>
              <a:rPr lang="en-US" sz="3600" b="1" dirty="0">
                <a:solidFill>
                  <a:schemeClr val="accent3">
                    <a:lumMod val="75000"/>
                  </a:schemeClr>
                </a:solidFill>
              </a:rPr>
              <a:t> chemise blanche avec </a:t>
            </a:r>
            <a:r>
              <a:rPr lang="en-US" sz="3600" b="1" dirty="0" err="1">
                <a:solidFill>
                  <a:schemeClr val="accent3">
                    <a:lumMod val="75000"/>
                  </a:schemeClr>
                </a:solidFill>
              </a:rPr>
              <a:t>une</a:t>
            </a:r>
            <a:r>
              <a:rPr lang="en-US" sz="36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3">
                    <a:lumMod val="75000"/>
                  </a:schemeClr>
                </a:solidFill>
              </a:rPr>
              <a:t>jupe</a:t>
            </a:r>
            <a:r>
              <a:rPr lang="en-US" sz="3600" b="1" dirty="0">
                <a:solidFill>
                  <a:schemeClr val="accent3">
                    <a:lumMod val="75000"/>
                  </a:schemeClr>
                </a:solidFill>
              </a:rPr>
              <a:t> noire.</a:t>
            </a:r>
          </a:p>
          <a:p>
            <a:endParaRPr lang="en-US" sz="36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6596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3952" y="1844824"/>
            <a:ext cx="10972800" cy="1008112"/>
          </a:xfrm>
        </p:spPr>
        <p:txBody>
          <a:bodyPr/>
          <a:lstStyle/>
          <a:p>
            <a:r>
              <a:rPr lang="en-US" sz="3600" b="1" dirty="0" err="1" smtClean="0"/>
              <a:t>Observez</a:t>
            </a:r>
            <a:r>
              <a:rPr lang="en-US" sz="3600" b="1" dirty="0" smtClean="0"/>
              <a:t> </a:t>
            </a:r>
            <a:r>
              <a:rPr lang="en-US" sz="3600" b="1" dirty="0" err="1"/>
              <a:t>l’image</a:t>
            </a:r>
            <a:r>
              <a:rPr lang="en-US" sz="3600" b="1" dirty="0"/>
              <a:t> et </a:t>
            </a:r>
            <a:r>
              <a:rPr lang="en-US" sz="3600" b="1" dirty="0" err="1"/>
              <a:t>indiquez</a:t>
            </a:r>
            <a:r>
              <a:rPr lang="en-US" sz="3600" b="1" dirty="0"/>
              <a:t> les </a:t>
            </a:r>
            <a:r>
              <a:rPr lang="en-US" sz="3600" b="1" dirty="0" err="1"/>
              <a:t>couleurs</a:t>
            </a:r>
            <a:r>
              <a:rPr lang="en-US" sz="3600" b="1" dirty="0"/>
              <a:t> des </a:t>
            </a:r>
            <a:r>
              <a:rPr lang="en-US" sz="3600" b="1" dirty="0" err="1"/>
              <a:t>objets</a:t>
            </a:r>
            <a:r>
              <a:rPr lang="en-US" sz="3600" b="1" dirty="0"/>
              <a:t>.</a:t>
            </a:r>
            <a:endParaRPr lang="ru-RU" sz="36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1344" y="2852936"/>
            <a:ext cx="8467638" cy="38782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7233" y="2852031"/>
            <a:ext cx="2306510" cy="6462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0948" y="3429000"/>
            <a:ext cx="2298391" cy="64623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3140" y="3959831"/>
            <a:ext cx="2274005" cy="64623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53139" y="4468951"/>
            <a:ext cx="2274005" cy="64623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27233" y="5017452"/>
            <a:ext cx="2274005" cy="6462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47540" y="5526572"/>
            <a:ext cx="2274005" cy="64623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59738" y="6069057"/>
            <a:ext cx="2274005" cy="6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426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иц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2539</TotalTime>
  <Words>278</Words>
  <Application>Microsoft Office PowerPoint</Application>
  <PresentationFormat>Широкоэкранный</PresentationFormat>
  <Paragraphs>51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лица</vt:lpstr>
      <vt:lpstr>Презентация PowerPoint</vt:lpstr>
      <vt:lpstr> Lisez et traduisez le texte. </vt:lpstr>
      <vt:lpstr>Complétez les phrases par les articles contractés: à la ,au,aux</vt:lpstr>
      <vt:lpstr>Complétez les phrases par les articles contractés: à la ,au,aux</vt:lpstr>
      <vt:lpstr>Ecoutez et chantez...</vt:lpstr>
      <vt:lpstr>Observez et reliez les images aux mots.</vt:lpstr>
      <vt:lpstr>  Composez  des questions. </vt:lpstr>
      <vt:lpstr>Repondez aux questions</vt:lpstr>
      <vt:lpstr>Observez l’image et indiquez les couleurs des objets.</vt:lpstr>
      <vt:lpstr>Regardez lа vidéo!</vt:lpstr>
      <vt:lpstr>Vêtements</vt:lpstr>
      <vt:lpstr>Презентация PowerPoint</vt:lpstr>
      <vt:lpstr>Lisons  et répondons aux questions.</vt:lpstr>
      <vt:lpstr>Ecoutez et chantez!</vt:lpstr>
      <vt:lpstr>Observez .Choisisez les vêtement et continuez.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 1</dc:creator>
  <cp:lastModifiedBy>admin 1</cp:lastModifiedBy>
  <cp:revision>167</cp:revision>
  <dcterms:created xsi:type="dcterms:W3CDTF">2021-09-07T10:16:49Z</dcterms:created>
  <dcterms:modified xsi:type="dcterms:W3CDTF">2021-10-21T14:55:21Z</dcterms:modified>
</cp:coreProperties>
</file>