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307" r:id="rId3"/>
    <p:sldId id="309" r:id="rId4"/>
    <p:sldId id="282" r:id="rId5"/>
    <p:sldId id="310" r:id="rId6"/>
    <p:sldId id="311" r:id="rId7"/>
    <p:sldId id="312" r:id="rId8"/>
    <p:sldId id="296" r:id="rId9"/>
    <p:sldId id="313" r:id="rId10"/>
    <p:sldId id="314" r:id="rId11"/>
    <p:sldId id="273" r:id="rId12"/>
  </p:sldIdLst>
  <p:sldSz cx="12192000" cy="6858000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29" autoAdjust="0"/>
    <p:restoredTop sz="90200" autoAdjust="0"/>
  </p:normalViewPr>
  <p:slideViewPr>
    <p:cSldViewPr>
      <p:cViewPr varScale="1">
        <p:scale>
          <a:sx n="63" d="100"/>
          <a:sy n="63" d="100"/>
        </p:scale>
        <p:origin x="894" y="6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06A0A-30E7-4717-9D32-51D1E086FA55}" type="datetimeFigureOut">
              <a:rPr lang="ru-RU" smtClean="0"/>
              <a:t>21.10.2021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958E31-4963-4C36-B462-56B5255F4A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28085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958E31-4963-4C36-B462-56B5255F4A1F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88733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958E31-4963-4C36-B462-56B5255F4A1F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97362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039B4-C6C9-4014-983E-700A81EF04D8}" type="datetimeFigureOut">
              <a:rPr lang="ru-RU"/>
              <a:pPr>
                <a:defRPr/>
              </a:pPr>
              <a:t>21.10.2021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D528A-13F1-4C46-80B6-D667B8A30B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F9F7F-5352-40D1-BD8E-9BA614EAEF03}" type="datetimeFigureOut">
              <a:rPr lang="ru-RU"/>
              <a:pPr>
                <a:defRPr/>
              </a:pPr>
              <a:t>21.10.2021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1B9D75-5F4A-4397-B546-220AD97F79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A8855-9A38-465B-8435-939E589A421F}" type="datetimeFigureOut">
              <a:rPr lang="ru-RU"/>
              <a:pPr>
                <a:defRPr/>
              </a:pPr>
              <a:t>21.10.2021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72D64-D744-4C39-9201-9AD5484F53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7B773A-858B-4ACA-997D-B254E9562280}" type="datetimeFigureOut">
              <a:rPr lang="ru-RU"/>
              <a:pPr>
                <a:defRPr/>
              </a:pPr>
              <a:t>21.10.2021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1C146-BA75-4B7B-86BB-71441EB82E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9DAFD-1D76-42C4-857E-A7DE42CCB818}" type="datetimeFigureOut">
              <a:rPr lang="ru-RU"/>
              <a:pPr>
                <a:defRPr/>
              </a:pPr>
              <a:t>21.10.2021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0668C-9557-4892-BC2C-42735A645F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D4239-3145-4FE3-9BF4-6D02C9016048}" type="datetimeFigureOut">
              <a:rPr lang="ru-RU"/>
              <a:pPr>
                <a:defRPr/>
              </a:pPr>
              <a:t>21.10.2021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385EA-A441-4493-BEC5-677137EACE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360F8-2D34-45AE-9C30-B2BC02A8A8F0}" type="datetimeFigureOut">
              <a:rPr lang="ru-RU"/>
              <a:pPr>
                <a:defRPr/>
              </a:pPr>
              <a:t>21.10.2021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B466D-0730-4723-A816-856EBD3CB1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A5BF8-CEFF-4498-9E5B-0659B1BEA140}" type="datetimeFigureOut">
              <a:rPr lang="ru-RU"/>
              <a:pPr>
                <a:defRPr/>
              </a:pPr>
              <a:t>21.10.2021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411B1-DBE8-4504-9E58-03DE57CD9B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952A29-64BE-47EC-A752-C8237B6688A4}" type="datetimeFigureOut">
              <a:rPr lang="ru-RU"/>
              <a:pPr>
                <a:defRPr/>
              </a:pPr>
              <a:t>21.10.2021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7791E-071A-435A-9D78-115F50E04F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AE6D3-526A-4EA5-9047-E4221578B1B7}" type="datetimeFigureOut">
              <a:rPr lang="ru-RU"/>
              <a:pPr>
                <a:defRPr/>
              </a:pPr>
              <a:t>21.10.2021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A9D2F-F98D-4F0F-8F02-8D6D8CF8A8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59C37D-6148-4073-A707-89C011CF4259}" type="datetimeFigureOut">
              <a:rPr lang="ru-RU"/>
              <a:pPr>
                <a:defRPr/>
              </a:pPr>
              <a:t>21.10.2021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DF4AC6-615E-4D93-8FB4-7688C78EC8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A9B792C-5FB1-435C-9C95-B405F1DDDF59}" type="datetimeFigureOut">
              <a:rPr lang="ru-RU"/>
              <a:pPr>
                <a:defRPr/>
              </a:pPr>
              <a:t>21.10.2021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1530D3-511C-4B54-ADD1-26E4A84C04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99656" y="3429000"/>
            <a:ext cx="74888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Unite </a:t>
            </a:r>
            <a:r>
              <a:rPr lang="ru-RU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Leçon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fr-FR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fr-FR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Thème: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Uniforme</a:t>
            </a:r>
            <a:r>
              <a:rPr lang="ru-RU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pages</a:t>
            </a:r>
            <a:r>
              <a:rPr lang="ru-RU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-4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312" y="1916832"/>
            <a:ext cx="10972800" cy="940966"/>
          </a:xfrm>
        </p:spPr>
        <p:txBody>
          <a:bodyPr/>
          <a:lstStyle/>
          <a:p>
            <a:r>
              <a:rPr lang="en-US" sz="4000" b="1" dirty="0"/>
              <a:t>Le devoir à la </a:t>
            </a:r>
            <a:r>
              <a:rPr lang="en-US" sz="4000" b="1" dirty="0" err="1"/>
              <a:t>maison</a:t>
            </a:r>
            <a:r>
              <a:rPr lang="en-US" sz="4000" b="1" dirty="0"/>
              <a:t>.</a:t>
            </a:r>
            <a:br>
              <a:rPr lang="en-US" sz="4000" b="1" dirty="0"/>
            </a:br>
            <a:r>
              <a:rPr lang="en-US" sz="4000" b="1" dirty="0" err="1" smtClean="0"/>
              <a:t>Complétez</a:t>
            </a:r>
            <a:r>
              <a:rPr lang="en-US" sz="4000" b="1" dirty="0" smtClean="0"/>
              <a:t> les phrases</a:t>
            </a:r>
            <a:r>
              <a:rPr lang="en-US" sz="2800" b="1" dirty="0"/>
              <a:t> </a:t>
            </a:r>
            <a:r>
              <a:rPr lang="en-US" sz="2800" b="1" dirty="0" smtClean="0"/>
              <a:t>.(</a:t>
            </a:r>
            <a:r>
              <a:rPr lang="en-US" sz="3600" b="1" dirty="0" err="1" smtClean="0"/>
              <a:t>Plusieures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variantes</a:t>
            </a:r>
            <a:r>
              <a:rPr lang="en-US" sz="3600" b="1" dirty="0"/>
              <a:t> </a:t>
            </a:r>
            <a:r>
              <a:rPr lang="en-US" sz="3600" b="1" dirty="0" err="1" smtClean="0"/>
              <a:t>possibles</a:t>
            </a:r>
            <a:r>
              <a:rPr lang="en-US" sz="2800" b="1" dirty="0" smtClean="0"/>
              <a:t>)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3140968"/>
            <a:ext cx="10972800" cy="3517851"/>
          </a:xfrm>
        </p:spPr>
        <p:txBody>
          <a:bodyPr/>
          <a:lstStyle/>
          <a:p>
            <a:pPr marL="0" indent="0">
              <a:buNone/>
            </a:pPr>
            <a:r>
              <a:rPr lang="en-US" sz="4000" b="1" dirty="0" smtClean="0"/>
              <a:t>Lola </a:t>
            </a:r>
            <a:r>
              <a:rPr lang="en-US" sz="4000" b="1" dirty="0" err="1" smtClean="0"/>
              <a:t>porte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l’uniforme</a:t>
            </a:r>
            <a:r>
              <a:rPr lang="en-US" sz="4000" b="1" dirty="0" smtClean="0"/>
              <a:t>.</a:t>
            </a:r>
          </a:p>
          <a:p>
            <a:pPr marL="0" indent="0">
              <a:buNone/>
            </a:pPr>
            <a:r>
              <a:rPr lang="en-US" sz="4000" b="1" dirty="0" smtClean="0"/>
              <a:t>Aziz </a:t>
            </a:r>
            <a:r>
              <a:rPr lang="en-US" sz="4000" b="1" dirty="0" err="1"/>
              <a:t>porte</a:t>
            </a:r>
            <a:r>
              <a:rPr lang="en-US" sz="4000" b="1"/>
              <a:t> </a:t>
            </a:r>
            <a:r>
              <a:rPr lang="en-US" sz="4000" b="1" smtClean="0"/>
              <a:t> </a:t>
            </a:r>
            <a:r>
              <a:rPr lang="en-US" sz="4000" b="1" dirty="0" smtClean="0"/>
              <a:t>…….</a:t>
            </a:r>
          </a:p>
          <a:p>
            <a:pPr marL="0" indent="0">
              <a:buNone/>
            </a:pPr>
            <a:r>
              <a:rPr lang="en-US" sz="4000" b="1" dirty="0" err="1" smtClean="0"/>
              <a:t>L’enfant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porte</a:t>
            </a:r>
            <a:r>
              <a:rPr lang="en-US" sz="4000" b="1" dirty="0" smtClean="0"/>
              <a:t>….</a:t>
            </a:r>
          </a:p>
          <a:p>
            <a:pPr marL="0" indent="0">
              <a:buNone/>
            </a:pPr>
            <a:r>
              <a:rPr lang="en-US" sz="4000" b="1" dirty="0" smtClean="0"/>
              <a:t>La </a:t>
            </a:r>
            <a:r>
              <a:rPr lang="en-US" sz="4000" b="1" dirty="0" err="1" smtClean="0"/>
              <a:t>fille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porte</a:t>
            </a:r>
            <a:r>
              <a:rPr lang="en-US" sz="4000" b="1" dirty="0" smtClean="0"/>
              <a:t>…..</a:t>
            </a:r>
          </a:p>
        </p:txBody>
      </p:sp>
    </p:spTree>
    <p:extLst>
      <p:ext uri="{BB962C8B-B14F-4D97-AF65-F5344CB8AC3E}">
        <p14:creationId xmlns:p14="http://schemas.microsoft.com/office/powerpoint/2010/main" val="694623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2132856"/>
            <a:ext cx="10972800" cy="3993308"/>
          </a:xfrm>
        </p:spPr>
        <p:txBody>
          <a:bodyPr/>
          <a:lstStyle/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r>
              <a:rPr lang="en-US" sz="5400" dirty="0" smtClean="0"/>
              <a:t>Merci pour </a:t>
            </a:r>
            <a:r>
              <a:rPr lang="en-US" sz="5400" dirty="0" err="1" smtClean="0"/>
              <a:t>votre</a:t>
            </a:r>
            <a:r>
              <a:rPr lang="en-US" sz="5400" dirty="0" smtClean="0"/>
              <a:t> attention!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891195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916832"/>
            <a:ext cx="10972800" cy="792088"/>
          </a:xfrm>
        </p:spPr>
        <p:txBody>
          <a:bodyPr/>
          <a:lstStyle/>
          <a:p>
            <a:r>
              <a:rPr lang="en-US" sz="3600" b="1" dirty="0" smtClean="0"/>
              <a:t>Le devoir à la </a:t>
            </a:r>
            <a:r>
              <a:rPr lang="en-US" sz="3600" b="1" dirty="0" err="1" smtClean="0"/>
              <a:t>maison</a:t>
            </a:r>
            <a:r>
              <a:rPr lang="en-US" sz="3600" b="1" dirty="0" smtClean="0"/>
              <a:t>.</a:t>
            </a:r>
            <a:br>
              <a:rPr lang="en-US" sz="3600" b="1" dirty="0" smtClean="0"/>
            </a:br>
            <a:r>
              <a:rPr lang="en-US" sz="3600" b="1" dirty="0" err="1" smtClean="0"/>
              <a:t>Repondez</a:t>
            </a:r>
            <a:r>
              <a:rPr lang="en-US" sz="3600" b="1" dirty="0" smtClean="0"/>
              <a:t> aux questions.</a:t>
            </a:r>
            <a:endParaRPr lang="ru-RU" sz="3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2708920"/>
            <a:ext cx="10972800" cy="4149080"/>
          </a:xfrm>
        </p:spPr>
        <p:txBody>
          <a:bodyPr/>
          <a:lstStyle/>
          <a:p>
            <a:r>
              <a:rPr lang="en-US" sz="2800" b="1" dirty="0" err="1" smtClean="0">
                <a:solidFill>
                  <a:srgbClr val="FF0000"/>
                </a:solidFill>
              </a:rPr>
              <a:t>Qu’est-ce</a:t>
            </a:r>
            <a:r>
              <a:rPr lang="en-US" sz="2800" b="1" dirty="0" smtClean="0">
                <a:solidFill>
                  <a:srgbClr val="FF0000"/>
                </a:solidFill>
              </a:rPr>
              <a:t> que </a:t>
            </a:r>
            <a:r>
              <a:rPr lang="en-US" sz="2800" b="1" dirty="0" err="1" smtClean="0">
                <a:solidFill>
                  <a:srgbClr val="FF0000"/>
                </a:solidFill>
              </a:rPr>
              <a:t>tu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portes</a:t>
            </a:r>
            <a:r>
              <a:rPr lang="en-US" sz="2800" b="1" dirty="0" smtClean="0">
                <a:solidFill>
                  <a:srgbClr val="FF0000"/>
                </a:solidFill>
              </a:rPr>
              <a:t> à la </a:t>
            </a:r>
            <a:r>
              <a:rPr lang="en-US" sz="2800" b="1" dirty="0" err="1" smtClean="0">
                <a:solidFill>
                  <a:srgbClr val="FF0000"/>
                </a:solidFill>
              </a:rPr>
              <a:t>maison</a:t>
            </a:r>
            <a:r>
              <a:rPr lang="en-US" sz="2800" b="1" dirty="0" smtClean="0">
                <a:solidFill>
                  <a:srgbClr val="FF0000"/>
                </a:solidFill>
              </a:rPr>
              <a:t>?</a:t>
            </a:r>
          </a:p>
          <a:p>
            <a:r>
              <a:rPr lang="en-US" sz="28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Qu’est-ce</a:t>
            </a: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que </a:t>
            </a:r>
            <a:r>
              <a:rPr lang="en-US" sz="28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tu</a:t>
            </a: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portes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à la </a:t>
            </a:r>
            <a:r>
              <a:rPr lang="en-US" sz="28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montagnes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?</a:t>
            </a:r>
          </a:p>
          <a:p>
            <a:r>
              <a:rPr lang="en-US" sz="2800" b="1" dirty="0" smtClean="0">
                <a:solidFill>
                  <a:schemeClr val="tx2"/>
                </a:solidFill>
              </a:rPr>
              <a:t> </a:t>
            </a:r>
            <a:r>
              <a:rPr lang="en-US" sz="2800" b="1" dirty="0" err="1" smtClean="0">
                <a:solidFill>
                  <a:schemeClr val="accent3">
                    <a:lumMod val="75000"/>
                  </a:schemeClr>
                </a:solidFill>
              </a:rPr>
              <a:t>Qu’est-ce</a:t>
            </a:r>
            <a:r>
              <a:rPr lang="en-US" sz="2800" b="1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2800" b="1" dirty="0">
                <a:solidFill>
                  <a:schemeClr val="accent3">
                    <a:lumMod val="75000"/>
                  </a:schemeClr>
                </a:solidFill>
              </a:rPr>
              <a:t>que </a:t>
            </a:r>
            <a:r>
              <a:rPr lang="en-US" sz="2800" b="1" dirty="0" err="1">
                <a:solidFill>
                  <a:schemeClr val="accent3">
                    <a:lumMod val="75000"/>
                  </a:schemeClr>
                </a:solidFill>
              </a:rPr>
              <a:t>tu</a:t>
            </a:r>
            <a:r>
              <a:rPr lang="en-US" sz="2800" b="1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accent3">
                    <a:lumMod val="75000"/>
                  </a:schemeClr>
                </a:solidFill>
              </a:rPr>
              <a:t>portes</a:t>
            </a:r>
            <a:r>
              <a:rPr lang="en-US" sz="2800" b="1" dirty="0" smtClean="0">
                <a:solidFill>
                  <a:schemeClr val="accent3">
                    <a:lumMod val="75000"/>
                  </a:schemeClr>
                </a:solidFill>
              </a:rPr>
              <a:t> à </a:t>
            </a:r>
            <a:r>
              <a:rPr lang="en-US" sz="2800" b="1" dirty="0" err="1" smtClean="0">
                <a:solidFill>
                  <a:schemeClr val="accent3">
                    <a:lumMod val="75000"/>
                  </a:schemeClr>
                </a:solidFill>
              </a:rPr>
              <a:t>l’école</a:t>
            </a:r>
            <a:r>
              <a:rPr lang="en-US" sz="2800" b="1" dirty="0" smtClean="0">
                <a:solidFill>
                  <a:schemeClr val="accent3">
                    <a:lumMod val="75000"/>
                  </a:schemeClr>
                </a:solidFill>
              </a:rPr>
              <a:t>?</a:t>
            </a:r>
          </a:p>
          <a:p>
            <a:r>
              <a:rPr lang="en-US" sz="2800" b="1" dirty="0" smtClean="0">
                <a:solidFill>
                  <a:srgbClr val="FF0000"/>
                </a:solidFill>
              </a:rPr>
              <a:t>À </a:t>
            </a:r>
            <a:r>
              <a:rPr lang="en-US" sz="2800" b="1" dirty="0">
                <a:solidFill>
                  <a:srgbClr val="FF0000"/>
                </a:solidFill>
              </a:rPr>
              <a:t>la </a:t>
            </a:r>
            <a:r>
              <a:rPr lang="en-US" sz="2800" b="1" dirty="0" err="1">
                <a:solidFill>
                  <a:srgbClr val="FF0000"/>
                </a:solidFill>
              </a:rPr>
              <a:t>maison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</a:rPr>
              <a:t>je </a:t>
            </a:r>
            <a:r>
              <a:rPr lang="en-US" sz="2800" b="1" dirty="0" err="1" smtClean="0">
                <a:solidFill>
                  <a:srgbClr val="FF0000"/>
                </a:solidFill>
              </a:rPr>
              <a:t>porte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</a:rPr>
              <a:t>un tee-shirt avec un short.</a:t>
            </a:r>
          </a:p>
          <a:p>
            <a:r>
              <a:rPr lang="en-US" sz="2800" b="1" dirty="0">
                <a:solidFill>
                  <a:schemeClr val="accent1"/>
                </a:solidFill>
              </a:rPr>
              <a:t>À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la </a:t>
            </a:r>
            <a:r>
              <a:rPr lang="en-US" sz="28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montagnes</a:t>
            </a: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je </a:t>
            </a:r>
            <a:r>
              <a:rPr lang="en-US" sz="28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porte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une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veste,un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jean et des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baskets.</a:t>
            </a:r>
            <a:endParaRPr lang="en-US" sz="2800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r>
              <a:rPr lang="en-US" sz="2800" b="1" dirty="0" smtClean="0">
                <a:solidFill>
                  <a:schemeClr val="accent3">
                    <a:lumMod val="75000"/>
                  </a:schemeClr>
                </a:solidFill>
              </a:rPr>
              <a:t>À </a:t>
            </a:r>
            <a:r>
              <a:rPr lang="en-US" sz="2800" b="1" dirty="0" err="1">
                <a:solidFill>
                  <a:schemeClr val="accent3">
                    <a:lumMod val="75000"/>
                  </a:schemeClr>
                </a:solidFill>
              </a:rPr>
              <a:t>l’école</a:t>
            </a:r>
            <a:r>
              <a:rPr lang="en-US" sz="2800" b="1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2800" b="1" dirty="0" smtClean="0">
                <a:solidFill>
                  <a:schemeClr val="accent3">
                    <a:lumMod val="75000"/>
                  </a:schemeClr>
                </a:solidFill>
              </a:rPr>
              <a:t>je </a:t>
            </a:r>
            <a:r>
              <a:rPr lang="en-US" sz="2800" b="1" dirty="0" err="1" smtClean="0">
                <a:solidFill>
                  <a:schemeClr val="accent3">
                    <a:lumMod val="75000"/>
                  </a:schemeClr>
                </a:solidFill>
              </a:rPr>
              <a:t>porte</a:t>
            </a:r>
            <a:r>
              <a:rPr lang="en-US" sz="2800" b="1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accent3">
                    <a:lumMod val="75000"/>
                  </a:schemeClr>
                </a:solidFill>
              </a:rPr>
              <a:t>une</a:t>
            </a:r>
            <a:r>
              <a:rPr lang="en-US" sz="2800" b="1" dirty="0" smtClean="0">
                <a:solidFill>
                  <a:schemeClr val="accent3">
                    <a:lumMod val="75000"/>
                  </a:schemeClr>
                </a:solidFill>
              </a:rPr>
              <a:t> chemise blanche avec </a:t>
            </a:r>
            <a:r>
              <a:rPr lang="en-US" sz="2800" b="1" dirty="0" err="1" smtClean="0">
                <a:solidFill>
                  <a:schemeClr val="accent3">
                    <a:lumMod val="75000"/>
                  </a:schemeClr>
                </a:solidFill>
              </a:rPr>
              <a:t>une</a:t>
            </a:r>
            <a:r>
              <a:rPr lang="en-US" sz="2800" b="1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accent3">
                    <a:lumMod val="75000"/>
                  </a:schemeClr>
                </a:solidFill>
              </a:rPr>
              <a:t>jupe</a:t>
            </a:r>
            <a:r>
              <a:rPr lang="en-US" sz="2800" b="1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2800" b="1" dirty="0" smtClean="0">
                <a:solidFill>
                  <a:schemeClr val="accent3">
                    <a:lumMod val="75000"/>
                  </a:schemeClr>
                </a:solidFill>
              </a:rPr>
              <a:t>noire.</a:t>
            </a:r>
            <a:endParaRPr lang="en-US" sz="2800" b="1" dirty="0" smtClean="0">
              <a:solidFill>
                <a:schemeClr val="accent3">
                  <a:lumMod val="75000"/>
                </a:schemeClr>
              </a:solidFill>
            </a:endParaRPr>
          </a:p>
          <a:p>
            <a:endParaRPr lang="en-US" sz="3600" b="1" dirty="0">
              <a:solidFill>
                <a:schemeClr val="tx2"/>
              </a:solidFill>
            </a:endParaRPr>
          </a:p>
          <a:p>
            <a:endParaRPr lang="ru-RU" sz="40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1418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1588" y="1700808"/>
            <a:ext cx="10972800" cy="864096"/>
          </a:xfrm>
        </p:spPr>
        <p:txBody>
          <a:bodyPr/>
          <a:lstStyle/>
          <a:p>
            <a:r>
              <a:rPr lang="en-US" dirty="0" err="1" smtClean="0"/>
              <a:t>Prononçons</a:t>
            </a:r>
            <a:r>
              <a:rPr lang="en-US" dirty="0" smtClean="0"/>
              <a:t> les syllables..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8853" t="29270" r="33899" b="8682"/>
          <a:stretch/>
        </p:blipFill>
        <p:spPr>
          <a:xfrm>
            <a:off x="0" y="2564904"/>
            <a:ext cx="8856984" cy="446449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39999" t="26965" r="28001" b="50681"/>
          <a:stretch/>
        </p:blipFill>
        <p:spPr>
          <a:xfrm>
            <a:off x="8856984" y="2564904"/>
            <a:ext cx="3335016" cy="187220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351584" y="5733256"/>
            <a:ext cx="914400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sviter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063552" y="6146380"/>
            <a:ext cx="914400" cy="3069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mayka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41548" y="6422816"/>
            <a:ext cx="720080" cy="3069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le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894384" y="6483776"/>
            <a:ext cx="914400" cy="3199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kuyosh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096000" y="5733256"/>
            <a:ext cx="914400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asalari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7176120" y="6146380"/>
            <a:ext cx="1224136" cy="2409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quloqchin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6553200" y="6483776"/>
            <a:ext cx="1054968" cy="2697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qurbaqa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48967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1384" y="2708920"/>
            <a:ext cx="10972800" cy="1143000"/>
          </a:xfrm>
        </p:spPr>
        <p:txBody>
          <a:bodyPr/>
          <a:lstStyle/>
          <a:p>
            <a:r>
              <a:rPr lang="en-US" dirty="0" err="1" smtClean="0"/>
              <a:t>Regardez</a:t>
            </a:r>
            <a:r>
              <a:rPr lang="en-US" dirty="0" smtClean="0"/>
              <a:t> l</a:t>
            </a:r>
            <a:r>
              <a:rPr lang="ru-RU" dirty="0"/>
              <a:t>а</a:t>
            </a:r>
            <a:r>
              <a:rPr lang="en-US" dirty="0" smtClean="0"/>
              <a:t> </a:t>
            </a:r>
            <a:r>
              <a:rPr lang="en-US" dirty="0" err="1" smtClean="0"/>
              <a:t>vidéo</a:t>
            </a:r>
            <a:r>
              <a:rPr lang="en-US" dirty="0" smtClean="0"/>
              <a:t>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42531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2832" y="1700808"/>
            <a:ext cx="10972800" cy="936104"/>
          </a:xfrm>
        </p:spPr>
        <p:txBody>
          <a:bodyPr/>
          <a:lstStyle/>
          <a:p>
            <a:r>
              <a:rPr lang="en-US" sz="3600" b="1" dirty="0" err="1" smtClean="0"/>
              <a:t>Lisez</a:t>
            </a:r>
            <a:r>
              <a:rPr lang="en-US" sz="3600" b="1" dirty="0" smtClean="0"/>
              <a:t> le </a:t>
            </a:r>
            <a:r>
              <a:rPr lang="en-US" sz="3600" b="1" dirty="0" err="1" smtClean="0"/>
              <a:t>texte</a:t>
            </a:r>
            <a:r>
              <a:rPr lang="en-US" sz="3600" b="1" dirty="0" smtClean="0"/>
              <a:t> et </a:t>
            </a:r>
            <a:r>
              <a:rPr lang="en-US" sz="3600" b="1" dirty="0" err="1" smtClean="0"/>
              <a:t>répondez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c’est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vrai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ou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c’est</a:t>
            </a:r>
            <a:r>
              <a:rPr lang="en-US" sz="3600" b="1" dirty="0" smtClean="0"/>
              <a:t> faux</a:t>
            </a:r>
            <a:r>
              <a:rPr lang="en-US" b="1" dirty="0" smtClean="0"/>
              <a:t>.</a:t>
            </a:r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8177" t="19485" r="33072" b="16753"/>
          <a:stretch/>
        </p:blipFill>
        <p:spPr>
          <a:xfrm>
            <a:off x="767408" y="2591309"/>
            <a:ext cx="11161240" cy="422108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61668" y="4701853"/>
            <a:ext cx="1673032" cy="4097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FF0000"/>
                </a:solidFill>
              </a:rPr>
              <a:t>vrai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36204" y="5094320"/>
            <a:ext cx="1673032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faux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07764" y="5425631"/>
            <a:ext cx="1673032" cy="2750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faux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97262" y="5721299"/>
            <a:ext cx="1711974" cy="3325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FF0000"/>
                </a:solidFill>
              </a:rPr>
              <a:t>vrai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7285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700808"/>
            <a:ext cx="10972800" cy="796950"/>
          </a:xfrm>
        </p:spPr>
        <p:txBody>
          <a:bodyPr/>
          <a:lstStyle/>
          <a:p>
            <a:r>
              <a:rPr lang="en-US" dirty="0" err="1" smtClean="0"/>
              <a:t>Complètez</a:t>
            </a:r>
            <a:r>
              <a:rPr lang="en-US" dirty="0" smtClean="0"/>
              <a:t> les phrases.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6609" t="51443" r="36194" b="6847"/>
          <a:stretch/>
        </p:blipFill>
        <p:spPr>
          <a:xfrm>
            <a:off x="25976" y="2497758"/>
            <a:ext cx="8518296" cy="436024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544272" y="2497758"/>
            <a:ext cx="3456384" cy="215537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accent1"/>
                </a:solidFill>
              </a:rPr>
              <a:t>À </a:t>
            </a:r>
            <a:r>
              <a:rPr lang="en-US" sz="2800" b="1" dirty="0" err="1" smtClean="0">
                <a:solidFill>
                  <a:schemeClr val="accent1"/>
                </a:solidFill>
              </a:rPr>
              <a:t>l’école</a:t>
            </a:r>
            <a:r>
              <a:rPr lang="en-US" sz="2800" b="1" dirty="0" smtClean="0">
                <a:solidFill>
                  <a:schemeClr val="accent1"/>
                </a:solidFill>
              </a:rPr>
              <a:t> </a:t>
            </a:r>
            <a:r>
              <a:rPr lang="en-US" sz="2800" b="1" dirty="0">
                <a:solidFill>
                  <a:schemeClr val="accent1"/>
                </a:solidFill>
              </a:rPr>
              <a:t> </a:t>
            </a:r>
            <a:r>
              <a:rPr lang="en-US" sz="2800" b="1" dirty="0" smtClean="0">
                <a:solidFill>
                  <a:schemeClr val="accent1"/>
                </a:solidFill>
              </a:rPr>
              <a:t>les </a:t>
            </a:r>
            <a:r>
              <a:rPr lang="en-US" sz="2800" b="1" dirty="0" err="1" smtClean="0">
                <a:solidFill>
                  <a:schemeClr val="accent1"/>
                </a:solidFill>
              </a:rPr>
              <a:t>garçons</a:t>
            </a:r>
            <a:r>
              <a:rPr lang="en-US" sz="2800" b="1" dirty="0" smtClean="0">
                <a:solidFill>
                  <a:schemeClr val="accent1"/>
                </a:solidFill>
              </a:rPr>
              <a:t> portent </a:t>
            </a:r>
            <a:r>
              <a:rPr lang="en-US" sz="2800" b="1" dirty="0" err="1" smtClean="0">
                <a:solidFill>
                  <a:schemeClr val="accent1"/>
                </a:solidFill>
              </a:rPr>
              <a:t>une</a:t>
            </a:r>
            <a:r>
              <a:rPr lang="en-US" sz="2800" b="1" dirty="0" smtClean="0">
                <a:solidFill>
                  <a:schemeClr val="accent1"/>
                </a:solidFill>
              </a:rPr>
              <a:t> chemise blanche, un </a:t>
            </a:r>
            <a:r>
              <a:rPr lang="en-US" sz="2800" b="1" dirty="0" err="1" smtClean="0">
                <a:solidFill>
                  <a:schemeClr val="accent1"/>
                </a:solidFill>
              </a:rPr>
              <a:t>pantalon</a:t>
            </a:r>
            <a:r>
              <a:rPr lang="en-US" sz="2800" b="1" dirty="0">
                <a:solidFill>
                  <a:schemeClr val="accent1"/>
                </a:solidFill>
              </a:rPr>
              <a:t> </a:t>
            </a:r>
            <a:r>
              <a:rPr lang="en-US" sz="2800" b="1" dirty="0" smtClean="0">
                <a:solidFill>
                  <a:schemeClr val="accent1"/>
                </a:solidFill>
              </a:rPr>
              <a:t>bleu, </a:t>
            </a:r>
            <a:r>
              <a:rPr lang="en-US" sz="2800" b="1" dirty="0" err="1" smtClean="0">
                <a:solidFill>
                  <a:schemeClr val="accent1"/>
                </a:solidFill>
              </a:rPr>
              <a:t>une</a:t>
            </a:r>
            <a:r>
              <a:rPr lang="en-US" sz="2800" b="1" dirty="0" smtClean="0">
                <a:solidFill>
                  <a:schemeClr val="accent1"/>
                </a:solidFill>
              </a:rPr>
              <a:t>  </a:t>
            </a:r>
            <a:r>
              <a:rPr lang="en-US" sz="2800" b="1" dirty="0" err="1" smtClean="0">
                <a:solidFill>
                  <a:schemeClr val="accent1"/>
                </a:solidFill>
              </a:rPr>
              <a:t>cravate</a:t>
            </a:r>
            <a:r>
              <a:rPr lang="en-US" sz="2800" b="1" dirty="0" smtClean="0">
                <a:solidFill>
                  <a:schemeClr val="accent1"/>
                </a:solidFill>
              </a:rPr>
              <a:t> noire et des </a:t>
            </a:r>
            <a:r>
              <a:rPr lang="en-US" sz="2800" b="1" dirty="0" err="1" smtClean="0">
                <a:solidFill>
                  <a:schemeClr val="accent1"/>
                </a:solidFill>
              </a:rPr>
              <a:t>souliers</a:t>
            </a:r>
            <a:endParaRPr lang="en-US" sz="2800" b="1" dirty="0" smtClean="0">
              <a:solidFill>
                <a:schemeClr val="accent1"/>
              </a:solidFill>
            </a:endParaRPr>
          </a:p>
          <a:p>
            <a:pPr algn="ctr"/>
            <a:endParaRPr lang="en-US" sz="2800" b="1" dirty="0" smtClean="0">
              <a:solidFill>
                <a:srgbClr val="FF0000"/>
              </a:solidFill>
            </a:endParaRPr>
          </a:p>
          <a:p>
            <a:pPr algn="ctr"/>
            <a:r>
              <a:rPr lang="en-US" dirty="0" smtClean="0"/>
              <a:t>..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832304" y="4509120"/>
            <a:ext cx="2952328" cy="20162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C00000"/>
                </a:solidFill>
              </a:rPr>
              <a:t>À </a:t>
            </a:r>
            <a:r>
              <a:rPr lang="en-US" sz="2800" b="1" dirty="0" err="1">
                <a:solidFill>
                  <a:srgbClr val="C00000"/>
                </a:solidFill>
              </a:rPr>
              <a:t>l’école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</a:rPr>
              <a:t>les </a:t>
            </a:r>
            <a:r>
              <a:rPr lang="en-US" sz="2800" b="1" dirty="0" err="1" smtClean="0">
                <a:solidFill>
                  <a:srgbClr val="C00000"/>
                </a:solidFill>
              </a:rPr>
              <a:t>filles</a:t>
            </a:r>
            <a:r>
              <a:rPr lang="en-US" sz="2800" b="1" dirty="0" smtClean="0">
                <a:solidFill>
                  <a:srgbClr val="C00000"/>
                </a:solidFill>
              </a:rPr>
              <a:t>  portent </a:t>
            </a:r>
            <a:r>
              <a:rPr lang="en-US" sz="2800" b="1" dirty="0" err="1" smtClean="0">
                <a:solidFill>
                  <a:srgbClr val="C00000"/>
                </a:solidFill>
              </a:rPr>
              <a:t>une</a:t>
            </a:r>
            <a:r>
              <a:rPr lang="en-US" sz="2800" b="1" dirty="0" smtClean="0">
                <a:solidFill>
                  <a:srgbClr val="C00000"/>
                </a:solidFill>
              </a:rPr>
              <a:t> robe </a:t>
            </a:r>
            <a:r>
              <a:rPr lang="en-US" sz="2800" b="1" dirty="0" err="1" smtClean="0">
                <a:solidFill>
                  <a:srgbClr val="C00000"/>
                </a:solidFill>
              </a:rPr>
              <a:t>blanche,un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chemisier,une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jupe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bleue</a:t>
            </a:r>
            <a:r>
              <a:rPr lang="en-US" sz="2800" b="1" dirty="0" smtClean="0">
                <a:solidFill>
                  <a:srgbClr val="C00000"/>
                </a:solidFill>
              </a:rPr>
              <a:t> et des </a:t>
            </a:r>
            <a:r>
              <a:rPr lang="en-US" sz="2800" b="1" dirty="0" err="1" smtClean="0">
                <a:solidFill>
                  <a:srgbClr val="C00000"/>
                </a:solidFill>
              </a:rPr>
              <a:t>souliers</a:t>
            </a:r>
            <a:r>
              <a:rPr lang="en-US" sz="2800" b="1" dirty="0" smtClean="0">
                <a:solidFill>
                  <a:srgbClr val="C00000"/>
                </a:solidFill>
              </a:rPr>
              <a:t>.</a:t>
            </a:r>
            <a:endParaRPr lang="ru-RU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2044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1784" y="1772816"/>
            <a:ext cx="10972800" cy="926976"/>
          </a:xfrm>
        </p:spPr>
        <p:txBody>
          <a:bodyPr/>
          <a:lstStyle/>
          <a:p>
            <a:r>
              <a:rPr lang="en-US" b="1" dirty="0" err="1">
                <a:solidFill>
                  <a:schemeClr val="accent4">
                    <a:lumMod val="50000"/>
                  </a:schemeClr>
                </a:solidFill>
              </a:rPr>
              <a:t>Apprenons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</a:rPr>
              <a:t> le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</a:rPr>
              <a:t>virelangue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</a:rPr>
              <a:t>!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8163" t="46203" r="37632" b="40827"/>
          <a:stretch/>
        </p:blipFill>
        <p:spPr>
          <a:xfrm>
            <a:off x="767408" y="3356992"/>
            <a:ext cx="10787176" cy="244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439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9376" y="2420888"/>
            <a:ext cx="10972800" cy="1143000"/>
          </a:xfrm>
        </p:spPr>
        <p:txBody>
          <a:bodyPr/>
          <a:lstStyle/>
          <a:p>
            <a:r>
              <a:rPr lang="en-US" sz="5400" b="1" i="1" dirty="0" err="1"/>
              <a:t>É</a:t>
            </a:r>
            <a:r>
              <a:rPr lang="en-US" sz="5400" b="1" i="1" dirty="0" err="1" smtClean="0"/>
              <a:t>coutez</a:t>
            </a:r>
            <a:r>
              <a:rPr lang="en-US" sz="5400" b="1" i="1" dirty="0" smtClean="0"/>
              <a:t> </a:t>
            </a:r>
            <a:r>
              <a:rPr lang="en-US" sz="5400" b="1" i="1" dirty="0"/>
              <a:t>et </a:t>
            </a:r>
            <a:r>
              <a:rPr lang="en-US" sz="5400" b="1" i="1" dirty="0" err="1" smtClean="0"/>
              <a:t>chantez</a:t>
            </a:r>
            <a:r>
              <a:rPr lang="en-US" sz="5400" b="1" i="1" dirty="0" smtClean="0"/>
              <a:t>!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3939622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0816" y="1628800"/>
            <a:ext cx="10972800" cy="1132344"/>
          </a:xfrm>
        </p:spPr>
        <p:txBody>
          <a:bodyPr/>
          <a:lstStyle/>
          <a:p>
            <a:r>
              <a:rPr lang="en-US" dirty="0" smtClean="0"/>
              <a:t>Ex.4 à la page 43.Trouvez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paire</a:t>
            </a:r>
            <a:r>
              <a:rPr lang="en-US" dirty="0" smtClean="0"/>
              <a:t>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2642" t="27198" r="40375" b="33934"/>
          <a:stretch/>
        </p:blipFill>
        <p:spPr>
          <a:xfrm>
            <a:off x="407368" y="2636912"/>
            <a:ext cx="11377264" cy="3960440"/>
          </a:xfrm>
          <a:prstGeom prst="rect">
            <a:avLst/>
          </a:prstGeom>
        </p:spPr>
      </p:pic>
      <p:cxnSp>
        <p:nvCxnSpPr>
          <p:cNvPr id="6" name="Прямая со стрелкой 5"/>
          <p:cNvCxnSpPr/>
          <p:nvPr/>
        </p:nvCxnSpPr>
        <p:spPr>
          <a:xfrm flipV="1">
            <a:off x="5015880" y="4437112"/>
            <a:ext cx="1584176" cy="108012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H="1">
            <a:off x="2639616" y="4437112"/>
            <a:ext cx="1584176" cy="122413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H="1">
            <a:off x="7536160" y="4293096"/>
            <a:ext cx="2088232" cy="136815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2999656" y="4437112"/>
            <a:ext cx="5904656" cy="93610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3796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лица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 2</Template>
  <TotalTime>2560</TotalTime>
  <Words>184</Words>
  <Application>Microsoft Office PowerPoint</Application>
  <PresentationFormat>Широкоэкранный</PresentationFormat>
  <Paragraphs>40</Paragraphs>
  <Slides>11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Arial</vt:lpstr>
      <vt:lpstr>Calibri</vt:lpstr>
      <vt:lpstr>лица</vt:lpstr>
      <vt:lpstr>Презентация PowerPoint</vt:lpstr>
      <vt:lpstr>Le devoir à la maison. Repondez aux questions.</vt:lpstr>
      <vt:lpstr>Prononçons les syllables..</vt:lpstr>
      <vt:lpstr>Regardez lа vidéo!</vt:lpstr>
      <vt:lpstr>Lisez le texte et répondez c’est vrai ou c’est faux.</vt:lpstr>
      <vt:lpstr>Complètez les phrases.</vt:lpstr>
      <vt:lpstr>Apprenons le virelangue!</vt:lpstr>
      <vt:lpstr>Écoutez et chantez!</vt:lpstr>
      <vt:lpstr>Ex.4 à la page 43.Trouvez sa paire.</vt:lpstr>
      <vt:lpstr>Le devoir à la maison. Complétez les phrases .(Plusieures variantes possibles)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 1</dc:creator>
  <cp:lastModifiedBy>admin 1</cp:lastModifiedBy>
  <cp:revision>179</cp:revision>
  <dcterms:created xsi:type="dcterms:W3CDTF">2021-09-07T10:16:49Z</dcterms:created>
  <dcterms:modified xsi:type="dcterms:W3CDTF">2021-10-21T14:50:59Z</dcterms:modified>
</cp:coreProperties>
</file>