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64" r:id="rId6"/>
    <p:sldId id="265" r:id="rId7"/>
    <p:sldId id="266" r:id="rId8"/>
    <p:sldId id="269" r:id="rId9"/>
    <p:sldId id="261" r:id="rId10"/>
    <p:sldId id="273" r:id="rId11"/>
    <p:sldId id="260" r:id="rId12"/>
    <p:sldId id="259" r:id="rId13"/>
    <p:sldId id="267" r:id="rId14"/>
    <p:sldId id="272" r:id="rId15"/>
    <p:sldId id="268" r:id="rId16"/>
    <p:sldId id="271" r:id="rId17"/>
    <p:sldId id="274" r:id="rId18"/>
    <p:sldId id="270" r:id="rId19"/>
    <p:sldId id="277" r:id="rId20"/>
    <p:sldId id="279" r:id="rId21"/>
    <p:sldId id="275" r:id="rId22"/>
    <p:sldId id="276" r:id="rId23"/>
    <p:sldId id="278" r:id="rId24"/>
    <p:sldId id="281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53" autoAdjust="0"/>
    <p:restoredTop sz="94660"/>
  </p:normalViewPr>
  <p:slideViewPr>
    <p:cSldViewPr snapToGrid="0">
      <p:cViewPr varScale="1">
        <p:scale>
          <a:sx n="90" d="100"/>
          <a:sy n="90" d="100"/>
        </p:scale>
        <p:origin x="-39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F3110-67B8-4698-A91C-7EAD25EDC0AF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4DB92-A6E5-440F-94CA-695FB3344F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9280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F3110-67B8-4698-A91C-7EAD25EDC0AF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4DB92-A6E5-440F-94CA-695FB3344F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64360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F3110-67B8-4698-A91C-7EAD25EDC0AF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4DB92-A6E5-440F-94CA-695FB3344F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703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F3110-67B8-4698-A91C-7EAD25EDC0AF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4DB92-A6E5-440F-94CA-695FB3344F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6486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F3110-67B8-4698-A91C-7EAD25EDC0AF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4DB92-A6E5-440F-94CA-695FB3344F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267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F3110-67B8-4698-A91C-7EAD25EDC0AF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4DB92-A6E5-440F-94CA-695FB3344F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5287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F3110-67B8-4698-A91C-7EAD25EDC0AF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4DB92-A6E5-440F-94CA-695FB3344F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2251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F3110-67B8-4698-A91C-7EAD25EDC0AF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4DB92-A6E5-440F-94CA-695FB3344F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9414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F3110-67B8-4698-A91C-7EAD25EDC0AF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4DB92-A6E5-440F-94CA-695FB3344F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58842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F3110-67B8-4698-A91C-7EAD25EDC0AF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4DB92-A6E5-440F-94CA-695FB3344F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606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F3110-67B8-4698-A91C-7EAD25EDC0AF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4DB92-A6E5-440F-94CA-695FB3344F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7341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F3110-67B8-4698-A91C-7EAD25EDC0AF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94DB92-A6E5-440F-94CA-695FB3344F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97539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мультфильм дети, веселый, дети, мультяшный клипарт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3153" y="692943"/>
            <a:ext cx="10620376" cy="562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838325" y="3390870"/>
            <a:ext cx="8891588" cy="218521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русского языка и читательской грамотности </a:t>
            </a:r>
            <a:endParaRPr lang="ru-RU" sz="4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 2 классе</a:t>
            </a: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047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838200" y="493835"/>
            <a:ext cx="3906982" cy="1967345"/>
          </a:xfrm>
          <a:prstGeom prst="horizontalScroll">
            <a:avLst>
              <a:gd name="adj" fmla="val 25000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>
            <a:prstTxWarp prst="textStop">
              <a:avLst/>
            </a:prstTxWarp>
          </a:bodyPr>
          <a:lstStyle/>
          <a:p>
            <a:pPr algn="ctr"/>
            <a:r>
              <a:rPr lang="ru-RU" sz="3200" b="1" i="1" dirty="0">
                <a:solidFill>
                  <a:srgbClr val="0070C0"/>
                </a:solidFill>
              </a:rPr>
              <a:t>КОРЕНЬ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024004" y="997527"/>
            <a:ext cx="6170469" cy="9200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4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ОБЩАЯ ЧАСТЬ </a:t>
            </a:r>
            <a:endParaRPr lang="ru-RU" sz="4400" dirty="0">
              <a:solidFill>
                <a:schemeClr val="tx1"/>
              </a:solidFill>
            </a:endParaRPr>
          </a:p>
          <a:p>
            <a:pPr algn="ctr" eaLnBrk="0" hangingPunct="0">
              <a:defRPr/>
            </a:pPr>
            <a:r>
              <a:rPr lang="ru-RU" sz="44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РОДСТВЕННЫХ СЛОВ.</a:t>
            </a:r>
            <a:endParaRPr lang="ru-RU" sz="4400" dirty="0">
              <a:solidFill>
                <a:schemeClr val="tx1"/>
              </a:solidFill>
            </a:endParaRPr>
          </a:p>
        </p:txBody>
      </p:sp>
      <p:pic>
        <p:nvPicPr>
          <p:cNvPr id="10242" name="Picture 2" descr="https://ds05.infourok.ru/uploads/ex/117b/0010c6d2-fa83a7c9/img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723" t="12857" r="8066" b="9162"/>
          <a:stretch/>
        </p:blipFill>
        <p:spPr bwMode="auto">
          <a:xfrm>
            <a:off x="2419350" y="2069738"/>
            <a:ext cx="7098723" cy="4242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74888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avatars.mds.yandex.net/get-zen_doc/1886085/pub_5d1205a1340f1c05b843140b_5d12120914551805d85a40b3/scale_1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4251" y="801929"/>
            <a:ext cx="3116262" cy="3155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st3.depositphotos.com/7323516/15933/v/950/depositphotos_159337784-stock-illustration-tooth-gum-in-a-cros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44138" y="3305315"/>
            <a:ext cx="2787651" cy="2784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ds05.infourok.ru/uploads/ex/0188/000b86bf-def6cbb6/10/hello_html_m18d375f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92568" y="575813"/>
            <a:ext cx="4573588" cy="3430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36982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53847" y="1086922"/>
            <a:ext cx="10872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0" i="0" dirty="0" smtClean="0">
                <a:solidFill>
                  <a:srgbClr val="383838"/>
                </a:solidFill>
                <a:effectLst/>
                <a:latin typeface="Open Sans"/>
              </a:rPr>
              <a:t>Так </a:t>
            </a:r>
            <a:r>
              <a:rPr lang="ru-RU" sz="4000" b="0" i="0" dirty="0" smtClean="0">
                <a:solidFill>
                  <a:srgbClr val="383838"/>
                </a:solidFill>
                <a:effectLst/>
                <a:latin typeface="Open Sans"/>
              </a:rPr>
              <a:t>же, </a:t>
            </a:r>
            <a:r>
              <a:rPr lang="ru-RU" sz="4000" b="0" i="0" dirty="0" smtClean="0">
                <a:solidFill>
                  <a:srgbClr val="383838"/>
                </a:solidFill>
                <a:effectLst/>
                <a:latin typeface="Open Sans"/>
              </a:rPr>
              <a:t>как и у растений, корень есть у слов.</a:t>
            </a:r>
            <a:endParaRPr lang="ru-RU" sz="4000" dirty="0"/>
          </a:p>
        </p:txBody>
      </p:sp>
      <p:pic>
        <p:nvPicPr>
          <p:cNvPr id="3074" name="Picture 2" descr="https://image.freepik.com/free-vector/yellow-daisy-plant-in-the-ground_1308-3636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571" y="2005668"/>
            <a:ext cx="2159607" cy="4229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fs.znanio.ru/d5af0e/7d/c0/0c01acc9caa7f9e364ab8f01a494b37aee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522" t="71941" r="24203" b="13544"/>
          <a:stretch/>
        </p:blipFill>
        <p:spPr bwMode="auto">
          <a:xfrm>
            <a:off x="4872189" y="3351770"/>
            <a:ext cx="6400800" cy="1053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64403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fs01.infourok.ru/images/doc/69/83930/img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24037" y="585787"/>
            <a:ext cx="8848725" cy="5843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68024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fs01.infourok.ru/images/doc/69/83930/img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6175" y="1004889"/>
            <a:ext cx="7359650" cy="5519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8"/>
          <p:cNvSpPr txBox="1">
            <a:spLocks/>
          </p:cNvSpPr>
          <p:nvPr/>
        </p:nvSpPr>
        <p:spPr>
          <a:xfrm>
            <a:off x="583369" y="514353"/>
            <a:ext cx="10598175" cy="92333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 лишнее слово.</a:t>
            </a:r>
            <a:endParaRPr lang="ru-RU" sz="48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6915150" y="4957763"/>
            <a:ext cx="1814513" cy="9858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21860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65596" y="285838"/>
            <a:ext cx="10260807" cy="618630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600" dirty="0" smtClean="0"/>
              <a:t>                         Упражнение 54. 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Прочитайте. 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Основное значение слова заключено в корне. Корень слова как корень растения: нет его — нет и слова. 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однокоренные слова связаны друг с другом по смыслу. 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Сравните: берёзка —маленькая берёза, берёзовый (сок) — сок из берёзы, березняк — заросли берёз.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чем сравнивают корень слова? Почему? Какой корень в этих словах? 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Дуга 2"/>
          <p:cNvSpPr/>
          <p:nvPr/>
        </p:nvSpPr>
        <p:spPr>
          <a:xfrm rot="18436340">
            <a:off x="3072096" y="4065053"/>
            <a:ext cx="1299600" cy="1542531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Дуга 4"/>
          <p:cNvSpPr/>
          <p:nvPr/>
        </p:nvSpPr>
        <p:spPr>
          <a:xfrm rot="18436340">
            <a:off x="7327983" y="4054055"/>
            <a:ext cx="1299600" cy="1542531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Дуга 5"/>
          <p:cNvSpPr/>
          <p:nvPr/>
        </p:nvSpPr>
        <p:spPr>
          <a:xfrm rot="18436340">
            <a:off x="8696609" y="4065052"/>
            <a:ext cx="1299600" cy="1542531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Дуга 6"/>
          <p:cNvSpPr/>
          <p:nvPr/>
        </p:nvSpPr>
        <p:spPr>
          <a:xfrm rot="18436340">
            <a:off x="4001970" y="4668968"/>
            <a:ext cx="1299600" cy="1542531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уга 7"/>
          <p:cNvSpPr/>
          <p:nvPr/>
        </p:nvSpPr>
        <p:spPr>
          <a:xfrm rot="18436340">
            <a:off x="5561396" y="4674466"/>
            <a:ext cx="1299600" cy="1542531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Дуга 8"/>
          <p:cNvSpPr/>
          <p:nvPr/>
        </p:nvSpPr>
        <p:spPr>
          <a:xfrm rot="18436340">
            <a:off x="9646727" y="4668968"/>
            <a:ext cx="1299600" cy="1542531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0387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/>
          <a:srcRect l="11724" t="29820" r="10974" b="61732"/>
          <a:stretch/>
        </p:blipFill>
        <p:spPr>
          <a:xfrm>
            <a:off x="576349" y="1427378"/>
            <a:ext cx="11039301" cy="360374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65596" y="1632275"/>
            <a:ext cx="365760" cy="6816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148476" y="517269"/>
            <a:ext cx="10260807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600" dirty="0" smtClean="0"/>
              <a:t>                         </a:t>
            </a:r>
            <a:r>
              <a:rPr lang="ru-RU" sz="4400" b="1" dirty="0" smtClean="0">
                <a:solidFill>
                  <a:srgbClr val="FF0000"/>
                </a:solidFill>
              </a:rPr>
              <a:t>Упражнение 55. </a:t>
            </a:r>
          </a:p>
        </p:txBody>
      </p:sp>
      <p:sp>
        <p:nvSpPr>
          <p:cNvPr id="6" name="Овал 5"/>
          <p:cNvSpPr/>
          <p:nvPr/>
        </p:nvSpPr>
        <p:spPr>
          <a:xfrm>
            <a:off x="5253644" y="2137514"/>
            <a:ext cx="1479665" cy="11606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399114" y="3870476"/>
            <a:ext cx="1759529" cy="11606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997827" y="2137514"/>
            <a:ext cx="1479665" cy="11606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9929618" y="3087936"/>
            <a:ext cx="1479665" cy="11606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4307444" y="3080571"/>
            <a:ext cx="1479665" cy="11606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8161778" y="3939388"/>
            <a:ext cx="1479665" cy="11606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962231" y="3171964"/>
            <a:ext cx="2130104" cy="11606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8509461" y="2137514"/>
            <a:ext cx="1479665" cy="11606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7002218" y="3038451"/>
            <a:ext cx="1479665" cy="11606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2142012" y="3991792"/>
            <a:ext cx="1479665" cy="11606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8555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56505" y="691425"/>
            <a:ext cx="10260807" cy="563231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600" dirty="0" smtClean="0"/>
              <a:t>   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круг – кружок</a:t>
            </a:r>
          </a:p>
          <a:p>
            <a:endParaRPr lang="ru-RU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книга – книжный</a:t>
            </a:r>
          </a:p>
          <a:p>
            <a:endParaRPr lang="ru-RU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воздух – воздушный</a:t>
            </a:r>
          </a:p>
          <a:p>
            <a:endParaRPr lang="ru-RU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флаг – флажок</a:t>
            </a:r>
          </a:p>
          <a:p>
            <a:endParaRPr lang="ru-RU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лицо – личико</a:t>
            </a:r>
          </a:p>
        </p:txBody>
      </p:sp>
      <p:sp>
        <p:nvSpPr>
          <p:cNvPr id="5" name="Дуга 4"/>
          <p:cNvSpPr/>
          <p:nvPr/>
        </p:nvSpPr>
        <p:spPr>
          <a:xfrm rot="18436340">
            <a:off x="1459426" y="590332"/>
            <a:ext cx="1299600" cy="1542531"/>
          </a:xfrm>
          <a:prstGeom prst="arc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Дуга 5"/>
          <p:cNvSpPr/>
          <p:nvPr/>
        </p:nvSpPr>
        <p:spPr>
          <a:xfrm rot="18436340">
            <a:off x="3062223" y="550406"/>
            <a:ext cx="1456762" cy="1941645"/>
          </a:xfrm>
          <a:prstGeom prst="arc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Дуга 6"/>
          <p:cNvSpPr/>
          <p:nvPr/>
        </p:nvSpPr>
        <p:spPr>
          <a:xfrm rot="18436340">
            <a:off x="1408128" y="1766875"/>
            <a:ext cx="1265834" cy="1739588"/>
          </a:xfrm>
          <a:prstGeom prst="arc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уга 7"/>
          <p:cNvSpPr/>
          <p:nvPr/>
        </p:nvSpPr>
        <p:spPr>
          <a:xfrm rot="18436340">
            <a:off x="3344620" y="1802997"/>
            <a:ext cx="1456762" cy="1941645"/>
          </a:xfrm>
          <a:prstGeom prst="arc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Дуга 8"/>
          <p:cNvSpPr/>
          <p:nvPr/>
        </p:nvSpPr>
        <p:spPr>
          <a:xfrm rot="18436340">
            <a:off x="1542697" y="2840327"/>
            <a:ext cx="1635997" cy="2265172"/>
          </a:xfrm>
          <a:prstGeom prst="arc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Дуга 9"/>
          <p:cNvSpPr/>
          <p:nvPr/>
        </p:nvSpPr>
        <p:spPr>
          <a:xfrm rot="18436340">
            <a:off x="3452490" y="2862252"/>
            <a:ext cx="1899289" cy="2471895"/>
          </a:xfrm>
          <a:prstGeom prst="arc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Дуга 10"/>
          <p:cNvSpPr/>
          <p:nvPr/>
        </p:nvSpPr>
        <p:spPr>
          <a:xfrm rot="18436340">
            <a:off x="1426175" y="4362435"/>
            <a:ext cx="1299600" cy="1542531"/>
          </a:xfrm>
          <a:prstGeom prst="arc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Дуга 11"/>
          <p:cNvSpPr/>
          <p:nvPr/>
        </p:nvSpPr>
        <p:spPr>
          <a:xfrm rot="18436340">
            <a:off x="3133641" y="4253643"/>
            <a:ext cx="1456762" cy="1941645"/>
          </a:xfrm>
          <a:prstGeom prst="arc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Дуга 12"/>
          <p:cNvSpPr/>
          <p:nvPr/>
        </p:nvSpPr>
        <p:spPr>
          <a:xfrm rot="18436340">
            <a:off x="1275389" y="5546157"/>
            <a:ext cx="1299600" cy="1560527"/>
          </a:xfrm>
          <a:prstGeom prst="arc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Дуга 13"/>
          <p:cNvSpPr/>
          <p:nvPr/>
        </p:nvSpPr>
        <p:spPr>
          <a:xfrm rot="18436340">
            <a:off x="3168409" y="5494626"/>
            <a:ext cx="966782" cy="1444472"/>
          </a:xfrm>
          <a:prstGeom prst="arc">
            <a:avLst>
              <a:gd name="adj1" fmla="val 16200000"/>
              <a:gd name="adj2" fmla="val 21286729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Скрапбукинг, рукоделие, Картинки на школьную тему | School clipart, Free  clip art, Owl classro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25856" y="1346585"/>
            <a:ext cx="4627418" cy="4048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07484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03810" y="1044415"/>
            <a:ext cx="1166552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Чередование</a:t>
            </a:r>
            <a:r>
              <a:rPr lang="ru-RU" sz="4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4000" b="1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согласных</a:t>
            </a:r>
            <a:r>
              <a:rPr lang="ru-RU" sz="4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4000" b="1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4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4000" b="1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корне</a:t>
            </a:r>
            <a:r>
              <a:rPr lang="ru-RU" sz="4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это когда одна </a:t>
            </a:r>
            <a:r>
              <a:rPr lang="ru-RU" sz="4000" b="1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согласная</a:t>
            </a:r>
            <a:r>
              <a:rPr lang="ru-RU" sz="4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меняется другой </a:t>
            </a:r>
            <a:r>
              <a:rPr lang="ru-RU" sz="4000" b="1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согласной</a:t>
            </a:r>
            <a:r>
              <a:rPr lang="ru-RU" sz="4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при изменении например: </a:t>
            </a:r>
            <a:r>
              <a:rPr lang="ru-RU" sz="4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подруГа</a:t>
            </a:r>
            <a:r>
              <a:rPr lang="ru-RU" sz="4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4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подруЖка</a:t>
            </a:r>
            <a:r>
              <a:rPr lang="ru-RU" sz="4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4000" b="1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корень</a:t>
            </a:r>
            <a:r>
              <a:rPr lang="ru-RU" sz="4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друг и </a:t>
            </a:r>
            <a:r>
              <a:rPr lang="ru-RU" sz="40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друж</a:t>
            </a:r>
            <a:r>
              <a:rPr lang="ru-RU" sz="4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это </a:t>
            </a:r>
            <a:r>
              <a:rPr lang="ru-RU" sz="4000" b="1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чередование</a:t>
            </a:r>
            <a:r>
              <a:rPr lang="ru-RU" sz="4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записывается так: подруга - подружка (г/ж).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/>
          <a:srcRect l="10756" t="38372" r="9798" b="56729"/>
          <a:stretch/>
        </p:blipFill>
        <p:spPr>
          <a:xfrm>
            <a:off x="1467827" y="4927604"/>
            <a:ext cx="9256345" cy="123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4016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71144" y="1271677"/>
            <a:ext cx="1064971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Прочитайте. Дополните рассуждение, подбирая однокоренные слова к слову пришкольный.</a:t>
            </a:r>
          </a:p>
          <a:p>
            <a:endParaRPr lang="ru-RU" sz="3600" dirty="0"/>
          </a:p>
          <a:p>
            <a:r>
              <a:rPr lang="ru-RU" sz="3600" dirty="0" smtClean="0"/>
              <a:t> Пришкольный сад – сад, который находится при … .</a:t>
            </a:r>
          </a:p>
          <a:p>
            <a:endParaRPr lang="ru-RU" sz="3600" dirty="0"/>
          </a:p>
          <a:p>
            <a:r>
              <a:rPr lang="ru-RU" sz="3600" dirty="0" smtClean="0"/>
              <a:t> В словах пришкольный и школа имеется общая часть … . </a:t>
            </a:r>
          </a:p>
          <a:p>
            <a:endParaRPr lang="ru-RU" sz="3600" dirty="0"/>
          </a:p>
          <a:p>
            <a:endParaRPr lang="ru-RU" sz="3600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1160049" y="502236"/>
            <a:ext cx="10260807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600" dirty="0" smtClean="0"/>
              <a:t>                         </a:t>
            </a:r>
            <a:r>
              <a:rPr lang="ru-RU" sz="4400" b="1" dirty="0" smtClean="0">
                <a:solidFill>
                  <a:srgbClr val="FF0000"/>
                </a:solidFill>
              </a:rPr>
              <a:t>Упражнение 56.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290452" y="3381868"/>
            <a:ext cx="1026080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smtClean="0"/>
              <a:t>                         </a:t>
            </a:r>
            <a:r>
              <a:rPr lang="ru-RU" sz="4400" b="1" dirty="0" smtClean="0">
                <a:solidFill>
                  <a:srgbClr val="FF0000"/>
                </a:solidFill>
              </a:rPr>
              <a:t>школе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-501111" y="4451197"/>
            <a:ext cx="1026080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smtClean="0"/>
              <a:t>                         </a:t>
            </a:r>
            <a:r>
              <a:rPr lang="ru-RU" sz="4400" b="1" dirty="0" smtClean="0">
                <a:solidFill>
                  <a:srgbClr val="FF0000"/>
                </a:solidFill>
              </a:rPr>
              <a:t>школ</a:t>
            </a:r>
          </a:p>
        </p:txBody>
      </p:sp>
    </p:spTree>
    <p:extLst>
      <p:ext uri="{BB962C8B-B14F-4D97-AF65-F5344CB8AC3E}">
        <p14:creationId xmlns:p14="http://schemas.microsoft.com/office/powerpoint/2010/main" xmlns="" val="3093879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ᐈ Мультяшные дети фото, рисунки дети мультяшные | скачать на Depositphotos®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9579" y="2286000"/>
            <a:ext cx="4772842" cy="4286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8"/>
          <p:cNvSpPr txBox="1">
            <a:spLocks/>
          </p:cNvSpPr>
          <p:nvPr/>
        </p:nvSpPr>
        <p:spPr>
          <a:xfrm>
            <a:off x="646086" y="1152519"/>
            <a:ext cx="10598175" cy="92333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«Корень слова».</a:t>
            </a:r>
            <a:endParaRPr lang="ru-RU" sz="48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951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71144" y="613309"/>
            <a:ext cx="1064971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 smtClean="0"/>
          </a:p>
          <a:p>
            <a:endParaRPr lang="ru-RU" sz="3600" dirty="0"/>
          </a:p>
          <a:p>
            <a:r>
              <a:rPr lang="ru-RU" sz="3600" dirty="0" smtClean="0"/>
              <a:t>Подберите другие слова с этой частью: … , … . </a:t>
            </a:r>
          </a:p>
          <a:p>
            <a:endParaRPr lang="ru-RU" sz="3600" dirty="0"/>
          </a:p>
          <a:p>
            <a:r>
              <a:rPr lang="ru-RU" sz="3600" dirty="0" smtClean="0"/>
              <a:t>Все эти слова связаны по значению со словом … </a:t>
            </a:r>
          </a:p>
          <a:p>
            <a:endParaRPr lang="ru-RU" sz="3600" dirty="0"/>
          </a:p>
          <a:p>
            <a:r>
              <a:rPr lang="ru-RU" sz="3600" dirty="0" smtClean="0"/>
              <a:t>и между собой.  Значит, они … .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16765" y="2213747"/>
            <a:ext cx="102608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smtClean="0"/>
              <a:t>                         </a:t>
            </a:r>
            <a:r>
              <a:rPr lang="ru-RU" sz="3600" b="1" dirty="0" smtClean="0">
                <a:solidFill>
                  <a:srgbClr val="FF0000"/>
                </a:solidFill>
              </a:rPr>
              <a:t>школьник, школьница</a:t>
            </a:r>
            <a:endParaRPr lang="ru-RU" sz="4400" b="1" dirty="0" smtClean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254383" y="2752356"/>
            <a:ext cx="102608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smtClean="0"/>
              <a:t>                         </a:t>
            </a:r>
            <a:r>
              <a:rPr lang="ru-RU" sz="3600" b="1" dirty="0" smtClean="0">
                <a:solidFill>
                  <a:srgbClr val="FF0000"/>
                </a:solidFill>
              </a:rPr>
              <a:t>школа</a:t>
            </a:r>
            <a:endParaRPr lang="ru-RU" sz="4400" b="1" dirty="0" smtClean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41527" y="3778118"/>
            <a:ext cx="102608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smtClean="0"/>
              <a:t>                         </a:t>
            </a:r>
            <a:r>
              <a:rPr lang="ru-RU" sz="3600" b="1" dirty="0" smtClean="0">
                <a:solidFill>
                  <a:srgbClr val="FF0000"/>
                </a:solidFill>
              </a:rPr>
              <a:t>однокоренные </a:t>
            </a:r>
            <a:endParaRPr lang="ru-RU" sz="44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0076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/>
          <a:srcRect l="5025" t="43430" r="2034" b="39768"/>
          <a:stretch/>
        </p:blipFill>
        <p:spPr>
          <a:xfrm>
            <a:off x="528637" y="1059359"/>
            <a:ext cx="11134726" cy="468629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226343" y="144959"/>
            <a:ext cx="10260807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600" dirty="0" smtClean="0"/>
              <a:t>                         </a:t>
            </a:r>
            <a:r>
              <a:rPr lang="ru-RU" sz="4400" b="1" dirty="0" smtClean="0">
                <a:solidFill>
                  <a:srgbClr val="FF0000"/>
                </a:solidFill>
              </a:rPr>
              <a:t>Упражнение 57.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543050" y="1171575"/>
            <a:ext cx="457200" cy="2857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87798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86221" y="876091"/>
            <a:ext cx="5032868" cy="526297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800" b="1" dirty="0" smtClean="0"/>
              <a:t>ученик</a:t>
            </a:r>
          </a:p>
          <a:p>
            <a:r>
              <a:rPr lang="ru-RU" sz="4800" b="1" dirty="0" smtClean="0"/>
              <a:t>ученица</a:t>
            </a:r>
          </a:p>
          <a:p>
            <a:r>
              <a:rPr lang="ru-RU" sz="4800" b="1" dirty="0" smtClean="0"/>
              <a:t>учёный</a:t>
            </a:r>
          </a:p>
          <a:p>
            <a:r>
              <a:rPr lang="ru-RU" sz="4800" b="1" dirty="0" smtClean="0"/>
              <a:t>учитель</a:t>
            </a:r>
          </a:p>
          <a:p>
            <a:r>
              <a:rPr lang="ru-RU" sz="4800" b="1" dirty="0" smtClean="0"/>
              <a:t>научить</a:t>
            </a:r>
          </a:p>
          <a:p>
            <a:r>
              <a:rPr lang="ru-RU" sz="4800" b="1" dirty="0" smtClean="0"/>
              <a:t>обучение</a:t>
            </a:r>
          </a:p>
          <a:p>
            <a:r>
              <a:rPr lang="ru-RU" sz="4800" b="1" dirty="0" smtClean="0"/>
              <a:t>заучить</a:t>
            </a:r>
          </a:p>
        </p:txBody>
      </p:sp>
      <p:pic>
        <p:nvPicPr>
          <p:cNvPr id="5" name="Picture 2" descr="https://previews.123rf.com/images/tigatelu/tigatelu1509/tigatelu150900515/45092662-cartoon-little-kid-with-cartoon-stationer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19087" y="1196678"/>
            <a:ext cx="5172445" cy="3931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Дуга 5"/>
          <p:cNvSpPr/>
          <p:nvPr/>
        </p:nvSpPr>
        <p:spPr>
          <a:xfrm rot="18436340">
            <a:off x="1446967" y="886839"/>
            <a:ext cx="799785" cy="954663"/>
          </a:xfrm>
          <a:prstGeom prst="arc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Дуга 6"/>
          <p:cNvSpPr/>
          <p:nvPr/>
        </p:nvSpPr>
        <p:spPr>
          <a:xfrm rot="18436340">
            <a:off x="1446966" y="1613351"/>
            <a:ext cx="799785" cy="954663"/>
          </a:xfrm>
          <a:prstGeom prst="arc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уга 7"/>
          <p:cNvSpPr/>
          <p:nvPr/>
        </p:nvSpPr>
        <p:spPr>
          <a:xfrm rot="18436340">
            <a:off x="1446965" y="2422953"/>
            <a:ext cx="799785" cy="954663"/>
          </a:xfrm>
          <a:prstGeom prst="arc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Дуга 8"/>
          <p:cNvSpPr/>
          <p:nvPr/>
        </p:nvSpPr>
        <p:spPr>
          <a:xfrm rot="18436340">
            <a:off x="1446966" y="3131403"/>
            <a:ext cx="799785" cy="954663"/>
          </a:xfrm>
          <a:prstGeom prst="arc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Дуга 9"/>
          <p:cNvSpPr/>
          <p:nvPr/>
        </p:nvSpPr>
        <p:spPr>
          <a:xfrm rot="18436340">
            <a:off x="2087272" y="3912042"/>
            <a:ext cx="799785" cy="954663"/>
          </a:xfrm>
          <a:prstGeom prst="arc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Дуга 10"/>
          <p:cNvSpPr/>
          <p:nvPr/>
        </p:nvSpPr>
        <p:spPr>
          <a:xfrm rot="18436340">
            <a:off x="2087274" y="4653518"/>
            <a:ext cx="799785" cy="954663"/>
          </a:xfrm>
          <a:prstGeom prst="arc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Дуга 11"/>
          <p:cNvSpPr/>
          <p:nvPr/>
        </p:nvSpPr>
        <p:spPr>
          <a:xfrm rot="18436340">
            <a:off x="1928551" y="5375966"/>
            <a:ext cx="799785" cy="954663"/>
          </a:xfrm>
          <a:prstGeom prst="arc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9608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16864" y="368933"/>
            <a:ext cx="10924032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                           Домашняя работа.</a:t>
            </a:r>
          </a:p>
          <a:p>
            <a:r>
              <a:rPr lang="ru-RU" sz="4000" b="1" dirty="0" smtClean="0">
                <a:solidFill>
                  <a:srgbClr val="FF0000"/>
                </a:solidFill>
              </a:rPr>
              <a:t>                             Упражнение 58. </a:t>
            </a:r>
          </a:p>
          <a:p>
            <a:r>
              <a:rPr lang="ru-RU" sz="3200" b="1" dirty="0" smtClean="0"/>
              <a:t>Прочитайте. Все ли слова в каждой строке являются однокоренными? Найдите «лишние» слова. </a:t>
            </a:r>
          </a:p>
          <a:p>
            <a:pPr marL="514350" indent="-514350">
              <a:buAutoNum type="arabicPeriod"/>
            </a:pPr>
            <a:r>
              <a:rPr lang="ru-RU" sz="3200" b="1" dirty="0" smtClean="0"/>
              <a:t>Метла, подметать, метёт, метель, вьюга. </a:t>
            </a:r>
          </a:p>
          <a:p>
            <a:pPr marL="514350" indent="-514350">
              <a:buAutoNum type="arabicPeriod"/>
            </a:pPr>
            <a:r>
              <a:rPr lang="ru-RU" sz="3200" b="1" dirty="0" smtClean="0"/>
              <a:t>Водить, водитель, водичка, приводить. </a:t>
            </a:r>
          </a:p>
          <a:p>
            <a:pPr marL="514350" indent="-514350">
              <a:buAutoNum type="arabicPeriod"/>
            </a:pPr>
            <a:r>
              <a:rPr lang="ru-RU" sz="3200" b="1" dirty="0" smtClean="0"/>
              <a:t>Рука, рученька, ручной, рукав, ручей.</a:t>
            </a:r>
          </a:p>
          <a:p>
            <a:pPr marL="514350" indent="-514350">
              <a:buAutoNum type="arabicPeriod"/>
            </a:pPr>
            <a:r>
              <a:rPr lang="ru-RU" sz="3200" b="1" dirty="0" smtClean="0"/>
              <a:t> Вылечить, лечение, лекарство, лечь. </a:t>
            </a:r>
          </a:p>
          <a:p>
            <a:r>
              <a:rPr lang="ru-RU" sz="3200" b="1" dirty="0" smtClean="0"/>
              <a:t>Спишите только однокоренные слова. Устно поставьте к ним вопросы. Обозначьте в словах корень. В корне каких слов согласные чередуются? 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xmlns="" val="177096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Скрапбукинг, рукоделие, Картинки на школьную тему | School clipart, Free  clip art, Owl classro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45527" y="2204172"/>
            <a:ext cx="4627418" cy="4048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389878" y="1062189"/>
            <a:ext cx="8553425" cy="101589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1"/>
            <a:r>
              <a:rPr lang="ru-RU" sz="6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УРОК!</a:t>
            </a:r>
          </a:p>
        </p:txBody>
      </p:sp>
    </p:spTree>
    <p:extLst>
      <p:ext uri="{BB962C8B-B14F-4D97-AF65-F5344CB8AC3E}">
        <p14:creationId xmlns:p14="http://schemas.microsoft.com/office/powerpoint/2010/main" xmlns="" val="469219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ᐈ Мультяшные дети фото, рисунки дети мультяшные | скачать на Depositphotos®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51167" y="557213"/>
            <a:ext cx="9388475" cy="584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66657" y="859411"/>
            <a:ext cx="917298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домашнего задания 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50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66760" y="945605"/>
            <a:ext cx="9710057" cy="243143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РАБОТА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 выразительное чтение произведения 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В.Осеевой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«Синие листья» и ответить на вопросы учебника после текста </a:t>
            </a:r>
          </a:p>
        </p:txBody>
      </p:sp>
      <p:pic>
        <p:nvPicPr>
          <p:cNvPr id="5" name="Picture 2" descr="Картинки по запросу &quot;мультяшный домик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1788" y="3869354"/>
            <a:ext cx="3186329" cy="2219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43087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56944" y="969992"/>
            <a:ext cx="96255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Какие отговорки придумывала Катя, чтобы не дать карандаш Лене? </a:t>
            </a:r>
          </a:p>
          <a:p>
            <a:endParaRPr lang="ru-RU" sz="3600" dirty="0"/>
          </a:p>
          <a:p>
            <a:endParaRPr lang="ru-RU" sz="3600" dirty="0" smtClean="0"/>
          </a:p>
          <a:p>
            <a:endParaRPr lang="ru-RU" sz="3600" dirty="0"/>
          </a:p>
          <a:p>
            <a:endParaRPr lang="ru-RU" sz="3600" dirty="0" smtClean="0"/>
          </a:p>
          <a:p>
            <a:r>
              <a:rPr lang="ru-RU" sz="3600" dirty="0" smtClean="0"/>
              <a:t>Почему Лена отказалась взять карандаш? </a:t>
            </a:r>
          </a:p>
          <a:p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718152" y="2450881"/>
            <a:ext cx="33778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</a:rPr>
              <a:t>Спрошу у </a:t>
            </a:r>
            <a:r>
              <a:rPr lang="ru-RU" sz="3600" dirty="0" smtClean="0">
                <a:solidFill>
                  <a:srgbClr val="FF0000"/>
                </a:solidFill>
              </a:rPr>
              <a:t>мамы 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47161" y="3232149"/>
            <a:ext cx="88353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r>
              <a:rPr lang="ru-RU" sz="3600" dirty="0">
                <a:solidFill>
                  <a:srgbClr val="FF0000"/>
                </a:solidFill>
              </a:rPr>
              <a:t>Мама-то позволила, а брата я не спросила.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18457" y="5171141"/>
            <a:ext cx="123643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3600" dirty="0" smtClean="0">
                <a:solidFill>
                  <a:srgbClr val="FF0000"/>
                </a:solidFill>
              </a:rPr>
              <a:t>потому что </a:t>
            </a:r>
            <a:r>
              <a:rPr lang="ru-RU" sz="3600" dirty="0" err="1" smtClean="0">
                <a:solidFill>
                  <a:srgbClr val="FF0000"/>
                </a:solidFill>
              </a:rPr>
              <a:t>видела,что</a:t>
            </a:r>
            <a:r>
              <a:rPr lang="ru-RU" sz="3600" dirty="0" smtClean="0">
                <a:solidFill>
                  <a:srgbClr val="FF0000"/>
                </a:solidFill>
              </a:rPr>
              <a:t> Катя не хочет давать карандаш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98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81912" y="967413"/>
            <a:ext cx="977188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/>
              <a:t>Как изменилось лицо Кати, когда Лена не взяла карандаш? </a:t>
            </a:r>
            <a:endParaRPr lang="ru-RU" sz="4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99289" y="2548900"/>
            <a:ext cx="101545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</a:rPr>
              <a:t>Катя, б</a:t>
            </a:r>
            <a:r>
              <a:rPr lang="ru-RU" sz="3600" dirty="0" smtClean="0">
                <a:solidFill>
                  <a:srgbClr val="FF0000"/>
                </a:solidFill>
              </a:rPr>
              <a:t>рови </a:t>
            </a:r>
            <a:r>
              <a:rPr lang="ru-RU" sz="3600" dirty="0">
                <a:solidFill>
                  <a:srgbClr val="FF0000"/>
                </a:solidFill>
              </a:rPr>
              <a:t>хмурит. И лицо недовольное сделала. </a:t>
            </a:r>
          </a:p>
        </p:txBody>
      </p:sp>
      <p:pic>
        <p:nvPicPr>
          <p:cNvPr id="7" name="Picture 2" descr="https://i.ytimg.com/vi/wrlL9FmtaYY/maxresdefaul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255" y="3768625"/>
            <a:ext cx="4281489" cy="2408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49004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86128" y="732374"/>
            <a:ext cx="92049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Прочитайте предложение, в котором выражена основная мысль текста.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48384" y="2145090"/>
            <a:ext cx="916838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— Смотри, — говорит Катя, — не чини, не нажимай крепко, в рот не бери. Да не рисуй много.</a:t>
            </a:r>
          </a:p>
          <a:p>
            <a:r>
              <a:rPr lang="ru-RU" sz="3200" dirty="0" smtClean="0"/>
              <a:t> — Мне, — говорит Лена, — только листочки на деревьях нарисовать надо да травку зелёную. </a:t>
            </a:r>
          </a:p>
          <a:p>
            <a:r>
              <a:rPr lang="ru-RU" sz="3200" dirty="0" smtClean="0"/>
              <a:t>— Это много, — говорит Катя, а сама брови хмурит. И лицо недовольное сделала. Посмотрела на неё Лена и отошла. Не взяла карандаш.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82518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ᐈ Мультяшные дети фото, рисунки дети мультяшные | скачать на Depositphotos®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9579" y="2286000"/>
            <a:ext cx="4772842" cy="4286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8"/>
          <p:cNvSpPr txBox="1">
            <a:spLocks/>
          </p:cNvSpPr>
          <p:nvPr/>
        </p:nvSpPr>
        <p:spPr>
          <a:xfrm>
            <a:off x="646086" y="1152519"/>
            <a:ext cx="10598175" cy="92333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«Корень слова».</a:t>
            </a:r>
            <a:endParaRPr lang="ru-RU" sz="48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4586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dn.pixabay.com/photo/2020/08/02/07/06/edge-5456902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b17.ru/foto/uploaded/upl_1603974381_18874_m4gg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4537" y="343673"/>
            <a:ext cx="10702925" cy="6142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8"/>
          <p:cNvSpPr txBox="1">
            <a:spLocks/>
          </p:cNvSpPr>
          <p:nvPr/>
        </p:nvSpPr>
        <p:spPr>
          <a:xfrm>
            <a:off x="797681" y="3815536"/>
            <a:ext cx="10598175" cy="92333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Царство корней</a:t>
            </a:r>
            <a:endParaRPr lang="ru-RU" sz="48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8662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489</Words>
  <Application>Microsoft Office PowerPoint</Application>
  <PresentationFormat>Произвольный</PresentationFormat>
  <Paragraphs>79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280-class-G</cp:lastModifiedBy>
  <cp:revision>12</cp:revision>
  <dcterms:created xsi:type="dcterms:W3CDTF">2021-09-15T20:08:44Z</dcterms:created>
  <dcterms:modified xsi:type="dcterms:W3CDTF">2021-09-25T07:16:41Z</dcterms:modified>
</cp:coreProperties>
</file>