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9" r:id="rId9"/>
    <p:sldId id="261" r:id="rId10"/>
    <p:sldId id="273" r:id="rId11"/>
    <p:sldId id="260" r:id="rId12"/>
    <p:sldId id="259" r:id="rId13"/>
    <p:sldId id="267" r:id="rId14"/>
    <p:sldId id="272" r:id="rId15"/>
    <p:sldId id="268" r:id="rId16"/>
    <p:sldId id="271" r:id="rId17"/>
    <p:sldId id="274" r:id="rId18"/>
    <p:sldId id="270" r:id="rId19"/>
    <p:sldId id="277" r:id="rId20"/>
    <p:sldId id="279" r:id="rId21"/>
    <p:sldId id="275" r:id="rId22"/>
    <p:sldId id="276" r:id="rId23"/>
    <p:sldId id="278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28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3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0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4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6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2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2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41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84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4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3110-67B8-4698-A91C-7EAD25EDC0A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DB92-A6E5-440F-94CA-695FB334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5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мультфильм дети, веселый, дети, мультяшный клипарт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53" y="692943"/>
            <a:ext cx="10620376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8325" y="3390870"/>
            <a:ext cx="8891588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38200" y="493835"/>
            <a:ext cx="3906982" cy="1967345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КОРЕНЬ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4004" y="997527"/>
            <a:ext cx="6170469" cy="920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ОБЩАЯ ЧАСТЬ </a:t>
            </a:r>
            <a:endParaRPr lang="ru-RU" sz="44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РОДСТВЕННЫХ СЛОВ.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ds05.infourok.ru/uploads/ex/117b/0010c6d2-fa83a7c9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23" t="12857" r="8066" b="9162"/>
          <a:stretch/>
        </p:blipFill>
        <p:spPr bwMode="auto">
          <a:xfrm>
            <a:off x="2419350" y="2069738"/>
            <a:ext cx="7098723" cy="42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8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zen_doc/1886085/pub_5d1205a1340f1c05b843140b_5d12120914551805d85a40b3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1" y="801929"/>
            <a:ext cx="3116262" cy="31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3.depositphotos.com/7323516/15933/v/950/depositphotos_159337784-stock-illustration-tooth-gum-in-a-c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138" y="3305315"/>
            <a:ext cx="2787651" cy="2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5.infourok.ru/uploads/ex/0188/000b86bf-def6cbb6/10/hello_html_m18d375f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568" y="575813"/>
            <a:ext cx="4573588" cy="34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9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847" y="1086922"/>
            <a:ext cx="10872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Так 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же, 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как и у растений, корень есть у слов.</a:t>
            </a:r>
            <a:endParaRPr lang="ru-RU" sz="4000" dirty="0"/>
          </a:p>
        </p:txBody>
      </p:sp>
      <p:pic>
        <p:nvPicPr>
          <p:cNvPr id="3074" name="Picture 2" descr="https://image.freepik.com/free-vector/yellow-daisy-plant-in-the-ground_1308-36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571" y="2005668"/>
            <a:ext cx="2159607" cy="42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.znanio.ru/d5af0e/7d/c0/0c01acc9caa7f9e364ab8f01a494b37ae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2" t="71941" r="24203" b="13544"/>
          <a:stretch/>
        </p:blipFill>
        <p:spPr bwMode="auto">
          <a:xfrm>
            <a:off x="4872189" y="3351770"/>
            <a:ext cx="6400800" cy="10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4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s01.infourok.ru/images/doc/69/83930/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37" y="585787"/>
            <a:ext cx="8848725" cy="58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8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s01.infourok.ru/images/doc/69/83930/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004889"/>
            <a:ext cx="7359650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583369" y="514353"/>
            <a:ext cx="10598175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слово.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915150" y="4957763"/>
            <a:ext cx="1814513" cy="985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8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5596" y="285838"/>
            <a:ext cx="10260807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Упражнение 54.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значение слова заключено в корне. Корень слова как корень растения: нет его — нет и слова.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однокоренные слова связаны друг с другом по смыслу.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Сравните: берёзка —маленькая берёза, берёзовый (сок) — сок из берёзы, березняк — заросли берёз.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чем сравнивают корень слова? Почему? Какой корень в этих словах?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уга 2"/>
          <p:cNvSpPr/>
          <p:nvPr/>
        </p:nvSpPr>
        <p:spPr>
          <a:xfrm rot="18436340">
            <a:off x="3072096" y="4065053"/>
            <a:ext cx="1299600" cy="15425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436340">
            <a:off x="7327983" y="4054055"/>
            <a:ext cx="1299600" cy="15425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436340">
            <a:off x="8696609" y="4065052"/>
            <a:ext cx="1299600" cy="15425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436340">
            <a:off x="4001970" y="4668968"/>
            <a:ext cx="1299600" cy="15425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436340">
            <a:off x="5561396" y="4674466"/>
            <a:ext cx="1299600" cy="15425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436340">
            <a:off x="9646727" y="4668968"/>
            <a:ext cx="1299600" cy="15425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3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1724" t="29820" r="10974" b="61732"/>
          <a:stretch/>
        </p:blipFill>
        <p:spPr>
          <a:xfrm>
            <a:off x="576349" y="1427378"/>
            <a:ext cx="11039301" cy="3603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5596" y="1632275"/>
            <a:ext cx="365760" cy="68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8476" y="517269"/>
            <a:ext cx="10260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Упражнение 55. </a:t>
            </a:r>
          </a:p>
        </p:txBody>
      </p:sp>
      <p:sp>
        <p:nvSpPr>
          <p:cNvPr id="6" name="Овал 5"/>
          <p:cNvSpPr/>
          <p:nvPr/>
        </p:nvSpPr>
        <p:spPr>
          <a:xfrm>
            <a:off x="5253644" y="2137514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9114" y="3870476"/>
            <a:ext cx="1759529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97827" y="2137514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929618" y="3087936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07444" y="3080571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61778" y="3939388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62231" y="3171964"/>
            <a:ext cx="2130104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09461" y="2137514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02218" y="3038451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2012" y="3991792"/>
            <a:ext cx="1479665" cy="1160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5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6505" y="691425"/>
            <a:ext cx="10260807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– кружок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книга – книжный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воздух – воздушный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флаг – флажок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лицо – личико</a:t>
            </a:r>
          </a:p>
        </p:txBody>
      </p:sp>
      <p:sp>
        <p:nvSpPr>
          <p:cNvPr id="5" name="Дуга 4"/>
          <p:cNvSpPr/>
          <p:nvPr/>
        </p:nvSpPr>
        <p:spPr>
          <a:xfrm rot="18436340">
            <a:off x="1459426" y="590332"/>
            <a:ext cx="1299600" cy="154253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436340">
            <a:off x="3062223" y="550406"/>
            <a:ext cx="1456762" cy="1941645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436340">
            <a:off x="1408128" y="1766875"/>
            <a:ext cx="1265834" cy="17395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436340">
            <a:off x="3344620" y="1802997"/>
            <a:ext cx="1456762" cy="1941645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436340">
            <a:off x="1542697" y="2840327"/>
            <a:ext cx="1635997" cy="2265172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436340">
            <a:off x="3452490" y="2862252"/>
            <a:ext cx="1899289" cy="2471895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436340">
            <a:off x="1426175" y="4362435"/>
            <a:ext cx="1299600" cy="154253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436340">
            <a:off x="3133641" y="4253643"/>
            <a:ext cx="1456762" cy="1941645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8436340">
            <a:off x="1275389" y="5546157"/>
            <a:ext cx="1299600" cy="1560527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8436340">
            <a:off x="3168409" y="5494626"/>
            <a:ext cx="966782" cy="1444472"/>
          </a:xfrm>
          <a:prstGeom prst="arc">
            <a:avLst>
              <a:gd name="adj1" fmla="val 16200000"/>
              <a:gd name="adj2" fmla="val 2128672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Скрапбукинг, рукоделие, Картинки на школьную тему | School clipart, Free  clip art, Owl 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856" y="1346585"/>
            <a:ext cx="4627418" cy="40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4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810" y="1044415"/>
            <a:ext cx="11665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согласных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корне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это когда одна 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согласная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меняется другой 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согласной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 изменении например: </a:t>
            </a:r>
            <a:r>
              <a:rPr lang="ru-RU" sz="4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подруГа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подруЖка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друг и </a:t>
            </a:r>
            <a:r>
              <a:rPr lang="ru-RU" sz="4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это 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записывается так: подруга - подружка (г/ж).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0756" t="38372" r="9798" b="56729"/>
          <a:stretch/>
        </p:blipFill>
        <p:spPr>
          <a:xfrm>
            <a:off x="1467827" y="4927604"/>
            <a:ext cx="9256345" cy="12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1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1144" y="1271677"/>
            <a:ext cx="10649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Прочитайте. Дополните рассуждение, подбирая однокоренные слова к слову пришкольный.</a:t>
            </a:r>
          </a:p>
          <a:p>
            <a:endParaRPr lang="ru-RU" sz="3600" dirty="0"/>
          </a:p>
          <a:p>
            <a:r>
              <a:rPr lang="ru-RU" sz="3600" dirty="0" smtClean="0"/>
              <a:t> Пришкольный сад – сад, который находится при … .</a:t>
            </a:r>
          </a:p>
          <a:p>
            <a:endParaRPr lang="ru-RU" sz="3600" dirty="0"/>
          </a:p>
          <a:p>
            <a:r>
              <a:rPr lang="ru-RU" sz="3600" dirty="0" smtClean="0"/>
              <a:t> В словах пришкольный и школа имеется общая часть … . </a:t>
            </a:r>
          </a:p>
          <a:p>
            <a:endParaRPr lang="ru-RU" sz="3600" dirty="0"/>
          </a:p>
          <a:p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60049" y="502236"/>
            <a:ext cx="10260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Упражнение 56.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90452" y="3381868"/>
            <a:ext cx="102608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школе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501111" y="4451197"/>
            <a:ext cx="102608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школ</a:t>
            </a:r>
          </a:p>
        </p:txBody>
      </p:sp>
    </p:spTree>
    <p:extLst>
      <p:ext uri="{BB962C8B-B14F-4D97-AF65-F5344CB8AC3E}">
        <p14:creationId xmlns:p14="http://schemas.microsoft.com/office/powerpoint/2010/main" xmlns="" val="30938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579" y="2286000"/>
            <a:ext cx="4772842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646086" y="1152519"/>
            <a:ext cx="10598175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«Корень слова».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5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1144" y="613309"/>
            <a:ext cx="10649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Подберите другие слова с этой частью: … , … . </a:t>
            </a:r>
          </a:p>
          <a:p>
            <a:endParaRPr lang="ru-RU" sz="3600" dirty="0"/>
          </a:p>
          <a:p>
            <a:r>
              <a:rPr lang="ru-RU" sz="3600" dirty="0" smtClean="0"/>
              <a:t>Все эти слова связаны по значению со словом … </a:t>
            </a:r>
          </a:p>
          <a:p>
            <a:endParaRPr lang="ru-RU" sz="3600" dirty="0"/>
          </a:p>
          <a:p>
            <a:r>
              <a:rPr lang="ru-RU" sz="3600" dirty="0" smtClean="0"/>
              <a:t>и между собой.  Значит, они … 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6765" y="2213747"/>
            <a:ext cx="10260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школьник, школьница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4383" y="2752356"/>
            <a:ext cx="10260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школа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1527" y="3778118"/>
            <a:ext cx="10260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однокоренные 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5025" t="43430" r="2034" b="39768"/>
          <a:stretch/>
        </p:blipFill>
        <p:spPr>
          <a:xfrm>
            <a:off x="528637" y="1059359"/>
            <a:ext cx="11134726" cy="4686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6343" y="144959"/>
            <a:ext cx="10260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Упражнение 57.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3050" y="1171575"/>
            <a:ext cx="4572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7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6221" y="876091"/>
            <a:ext cx="5032868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/>
              <a:t>ученик</a:t>
            </a:r>
          </a:p>
          <a:p>
            <a:r>
              <a:rPr lang="ru-RU" sz="4800" b="1" dirty="0" smtClean="0"/>
              <a:t>ученица</a:t>
            </a:r>
          </a:p>
          <a:p>
            <a:r>
              <a:rPr lang="ru-RU" sz="4800" b="1" dirty="0" smtClean="0"/>
              <a:t>учёный</a:t>
            </a:r>
          </a:p>
          <a:p>
            <a:r>
              <a:rPr lang="ru-RU" sz="4800" b="1" dirty="0" smtClean="0"/>
              <a:t>учитель</a:t>
            </a:r>
          </a:p>
          <a:p>
            <a:r>
              <a:rPr lang="ru-RU" sz="4800" b="1" dirty="0" smtClean="0"/>
              <a:t>научить</a:t>
            </a:r>
          </a:p>
          <a:p>
            <a:r>
              <a:rPr lang="ru-RU" sz="4800" b="1" dirty="0" smtClean="0"/>
              <a:t>обучение</a:t>
            </a:r>
          </a:p>
          <a:p>
            <a:r>
              <a:rPr lang="ru-RU" sz="4800" b="1" dirty="0" smtClean="0"/>
              <a:t>заучить</a:t>
            </a:r>
          </a:p>
        </p:txBody>
      </p:sp>
      <p:pic>
        <p:nvPicPr>
          <p:cNvPr id="5" name="Picture 2" descr="https://previews.123rf.com/images/tigatelu/tigatelu1509/tigatelu150900515/45092662-cartoon-little-kid-with-cartoon-station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087" y="1196678"/>
            <a:ext cx="5172445" cy="39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 rot="18436340">
            <a:off x="1446967" y="886839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436340">
            <a:off x="1446966" y="1613351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436340">
            <a:off x="1446965" y="2422953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436340">
            <a:off x="1446966" y="3131403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436340">
            <a:off x="2087272" y="3912042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436340">
            <a:off x="2087274" y="4653518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436340">
            <a:off x="1928551" y="5375966"/>
            <a:ext cx="799785" cy="95466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6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6864" y="368933"/>
            <a:ext cx="109240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 Домашняя работа.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   Упражнение 58. </a:t>
            </a:r>
          </a:p>
          <a:p>
            <a:r>
              <a:rPr lang="ru-RU" sz="3200" b="1" dirty="0" smtClean="0"/>
              <a:t>Прочитайте. Все ли слова в каждой строке являются однокоренными? Найдите «лишние» слова.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Метла, подметать, метёт, метель, вьюга.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Водить, водитель, водичка, приводить.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Рука, рученька, ручной, рукав, ручей.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 Вылечить, лечение, лекарство, лечь. </a:t>
            </a:r>
          </a:p>
          <a:p>
            <a:r>
              <a:rPr lang="ru-RU" sz="3200" b="1" dirty="0" smtClean="0"/>
              <a:t>Спишите только однокоренные слова. Устно поставьте к ним вопросы. Обозначьте в словах корень. В корне каких слов согласные чередуются?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709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крапбукинг, рукоделие, Картинки на школьную тему | School clipart, Free  clip art, Owl 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527" y="2204172"/>
            <a:ext cx="4627418" cy="40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9878" y="1062189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xmlns="" val="4692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67" y="557213"/>
            <a:ext cx="93884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6657" y="859411"/>
            <a:ext cx="9172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760" y="945605"/>
            <a:ext cx="9710057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В.Осеевой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«Синие листья» и ответить на вопросы учебника после текста </a:t>
            </a:r>
          </a:p>
        </p:txBody>
      </p:sp>
      <p:pic>
        <p:nvPicPr>
          <p:cNvPr id="5" name="Picture 2" descr="Картинки по запросу &quot;мультяшный дом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788" y="3869354"/>
            <a:ext cx="3186329" cy="2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0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6944" y="969992"/>
            <a:ext cx="9625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Какие отговорки придумывала Катя, чтобы не дать карандаш Лене? 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Почему Лена отказалась взять карандаш? </a:t>
            </a: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8152" y="2450881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Спрошу у </a:t>
            </a:r>
            <a:r>
              <a:rPr lang="ru-RU" sz="3600" dirty="0" smtClean="0">
                <a:solidFill>
                  <a:srgbClr val="FF0000"/>
                </a:solidFill>
              </a:rPr>
              <a:t>мамы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7161" y="3232149"/>
            <a:ext cx="883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solidFill>
                  <a:srgbClr val="FF0000"/>
                </a:solidFill>
              </a:rPr>
              <a:t>Мама-то позволила, а брата я не спросила.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457" y="5171141"/>
            <a:ext cx="1236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потому что </a:t>
            </a:r>
            <a:r>
              <a:rPr lang="ru-RU" sz="3600" dirty="0" err="1" smtClean="0">
                <a:solidFill>
                  <a:srgbClr val="FF0000"/>
                </a:solidFill>
              </a:rPr>
              <a:t>видела,что</a:t>
            </a:r>
            <a:r>
              <a:rPr lang="ru-RU" sz="3600" dirty="0" smtClean="0">
                <a:solidFill>
                  <a:srgbClr val="FF0000"/>
                </a:solidFill>
              </a:rPr>
              <a:t> Катя не хочет давать карандаш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1912" y="967413"/>
            <a:ext cx="9771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Как изменилось лицо Кати, когда Лена не взяла карандаш?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9289" y="2548900"/>
            <a:ext cx="10154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Катя, б</a:t>
            </a:r>
            <a:r>
              <a:rPr lang="ru-RU" sz="3600" dirty="0" smtClean="0">
                <a:solidFill>
                  <a:srgbClr val="FF0000"/>
                </a:solidFill>
              </a:rPr>
              <a:t>рови </a:t>
            </a:r>
            <a:r>
              <a:rPr lang="ru-RU" sz="3600" dirty="0">
                <a:solidFill>
                  <a:srgbClr val="FF0000"/>
                </a:solidFill>
              </a:rPr>
              <a:t>хмурит. И лицо недовольное сделала. </a:t>
            </a:r>
          </a:p>
        </p:txBody>
      </p:sp>
      <p:pic>
        <p:nvPicPr>
          <p:cNvPr id="7" name="Picture 2" descr="https://i.ytimg.com/vi/wrlL9FmtaY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255" y="3768625"/>
            <a:ext cx="4281489" cy="24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0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6128" y="732374"/>
            <a:ext cx="9204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Прочитайте предложение, в котором выражена основная мысль текста.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384" y="2145090"/>
            <a:ext cx="9168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 Смотри, — говорит Катя, — не чини, не нажимай крепко, в рот не бери. Да не рисуй много.</a:t>
            </a:r>
          </a:p>
          <a:p>
            <a:r>
              <a:rPr lang="ru-RU" sz="3200" dirty="0" smtClean="0"/>
              <a:t> — Мне, — говорит Лена, — только листочки на деревьях нарисовать надо да травку зелёную. </a:t>
            </a:r>
          </a:p>
          <a:p>
            <a:r>
              <a:rPr lang="ru-RU" sz="3200" dirty="0" smtClean="0"/>
              <a:t>— Это много, — говорит Катя, а сама брови хмурит. И лицо недовольное сделала. Посмотрела на неё Лена и отошла. Не взяла карандаш.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251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579" y="2286000"/>
            <a:ext cx="4772842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646086" y="1152519"/>
            <a:ext cx="10598175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«Корень слова».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5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17.ru/foto/uploaded/upl_1603974381_18874_m4g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7" y="343673"/>
            <a:ext cx="10702925" cy="61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797681" y="3815536"/>
            <a:ext cx="10598175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корней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6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489</Words>
  <Application>Microsoft Office PowerPoint</Application>
  <PresentationFormat>Произвольный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280-class-G</cp:lastModifiedBy>
  <cp:revision>12</cp:revision>
  <dcterms:created xsi:type="dcterms:W3CDTF">2021-09-15T20:08:44Z</dcterms:created>
  <dcterms:modified xsi:type="dcterms:W3CDTF">2021-09-25T07:16:41Z</dcterms:modified>
</cp:coreProperties>
</file>