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9" r:id="rId20"/>
    <p:sldId id="290" r:id="rId21"/>
    <p:sldId id="292" r:id="rId22"/>
    <p:sldId id="291" r:id="rId23"/>
    <p:sldId id="296" r:id="rId24"/>
    <p:sldId id="293" r:id="rId25"/>
    <p:sldId id="288" r:id="rId26"/>
    <p:sldId id="294" r:id="rId27"/>
    <p:sldId id="29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0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82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90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85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9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801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87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32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55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61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245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93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6FFD-39C7-4259-A4EB-6EC5064EB9B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0220-871F-4D3E-A268-5641E3BF5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46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5" Type="http://schemas.openxmlformats.org/officeDocument/2006/relationships/image" Target="../media/image26.png"/><Relationship Id="rId4" Type="http://schemas.microsoft.com/office/2007/relationships/media" Target="../media/media1.mp4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Happy kids and whiteboard tem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9" y="474517"/>
            <a:ext cx="11045825" cy="598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4850" y="3428999"/>
            <a:ext cx="6136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1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79" y="4323306"/>
            <a:ext cx="2294557" cy="193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2637" y="620688"/>
            <a:ext cx="8942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  называется  общая  часть  однокоренных  слов,  в  которой  заключено  общее лексическое значение?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3" y="2701415"/>
            <a:ext cx="278096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КОРЕНЬ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892654" y="3429000"/>
            <a:ext cx="1633962" cy="432048"/>
            <a:chOff x="2608" y="3430"/>
            <a:chExt cx="1678" cy="454"/>
          </a:xfrm>
        </p:grpSpPr>
        <p:sp>
          <p:nvSpPr>
            <p:cNvPr id="7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39867" y="4005064"/>
            <a:ext cx="9379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 можно   назвать  по  другому  однокоренные  слова?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0063" y="5292731"/>
            <a:ext cx="603345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Родственные  слова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17"/>
            <a:ext cx="12192000" cy="7027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507206" y="160337"/>
            <a:ext cx="11179969" cy="58404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одственные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– это слова, у которых есть   общая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часть, и они близки по смыслу.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b="1" dirty="0">
                <a:latin typeface="Times New Roman" pitchFamily="18" charset="0"/>
              </a:rPr>
              <a:t>Например: </a:t>
            </a:r>
            <a:r>
              <a:rPr lang="ru-RU" sz="4000" b="1" u="sng" dirty="0">
                <a:latin typeface="Times New Roman" pitchFamily="18" charset="0"/>
              </a:rPr>
              <a:t>мор</a:t>
            </a:r>
            <a:r>
              <a:rPr lang="ru-RU" sz="4000" b="1" dirty="0">
                <a:latin typeface="Times New Roman" pitchFamily="18" charset="0"/>
              </a:rPr>
              <a:t>е, </a:t>
            </a:r>
            <a:r>
              <a:rPr lang="ru-RU" sz="4000" b="1" u="sng" dirty="0">
                <a:latin typeface="Times New Roman" pitchFamily="18" charset="0"/>
              </a:rPr>
              <a:t>мор</a:t>
            </a:r>
            <a:r>
              <a:rPr lang="ru-RU" sz="4000" b="1" dirty="0">
                <a:latin typeface="Times New Roman" pitchFamily="18" charset="0"/>
              </a:rPr>
              <a:t>ской, </a:t>
            </a:r>
            <a:r>
              <a:rPr lang="ru-RU" sz="4000" b="1" u="sng" dirty="0">
                <a:latin typeface="Times New Roman" pitchFamily="18" charset="0"/>
              </a:rPr>
              <a:t>мор</a:t>
            </a:r>
            <a:r>
              <a:rPr lang="ru-RU" sz="4000" b="1" dirty="0">
                <a:latin typeface="Times New Roman" pitchFamily="18" charset="0"/>
              </a:rPr>
              <a:t>як.</a:t>
            </a:r>
          </a:p>
          <a:p>
            <a:pPr eaLnBrk="1" hangingPunct="1">
              <a:buFont typeface="Arial" charset="0"/>
              <a:buNone/>
            </a:pPr>
            <a:endParaRPr lang="ru-RU" sz="4000" b="1" dirty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000" b="1" dirty="0">
                <a:latin typeface="Times New Roman" pitchFamily="18" charset="0"/>
              </a:rPr>
              <a:t>               </a:t>
            </a:r>
            <a:endParaRPr lang="ru-RU" sz="2400" b="1" dirty="0"/>
          </a:p>
        </p:txBody>
      </p:sp>
      <p:sp>
        <p:nvSpPr>
          <p:cNvPr id="6147" name="Arc 8"/>
          <p:cNvSpPr>
            <a:spLocks/>
          </p:cNvSpPr>
          <p:nvPr/>
        </p:nvSpPr>
        <p:spPr bwMode="auto">
          <a:xfrm rot="-1793791">
            <a:off x="5050092" y="1333926"/>
            <a:ext cx="603675" cy="460829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8" name="Arc 8"/>
          <p:cNvSpPr>
            <a:spLocks/>
          </p:cNvSpPr>
          <p:nvPr/>
        </p:nvSpPr>
        <p:spPr bwMode="auto">
          <a:xfrm rot="-1793791">
            <a:off x="6396007" y="1343413"/>
            <a:ext cx="584065" cy="493450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Arc 8"/>
          <p:cNvSpPr>
            <a:spLocks/>
          </p:cNvSpPr>
          <p:nvPr/>
        </p:nvSpPr>
        <p:spPr bwMode="auto">
          <a:xfrm rot="-1793791">
            <a:off x="8559165" y="1337354"/>
            <a:ext cx="586966" cy="471904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0" name="Рисунок 7" descr="how-to-draw-a-sea-tutorial-draw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3643314"/>
            <a:ext cx="3168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1" descr="3e22ef3ab1c49a8736ebc124f34b45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814" y="3643314"/>
            <a:ext cx="2714625" cy="2160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96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85482" y="646019"/>
            <a:ext cx="11421035" cy="414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это группа посаженных фруктовых деревьев.</a:t>
            </a:r>
          </a:p>
          <a:p>
            <a:pPr algn="l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Посадки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посаженные растения.</a:t>
            </a:r>
          </a:p>
          <a:p>
            <a:pPr algn="l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Садовник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это человек, ухаживающий за растениями в саду.</a:t>
            </a:r>
          </a:p>
          <a:p>
            <a:pPr algn="l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Садовод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это хозяин сада.</a:t>
            </a:r>
          </a:p>
          <a:p>
            <a:pPr algn="l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Рассада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это молодые растения.</a:t>
            </a:r>
          </a:p>
          <a:p>
            <a:pPr>
              <a:buFont typeface="Arial" charset="0"/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0_a50d4_e000c9e6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5209" y="4291914"/>
            <a:ext cx="1579003" cy="19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2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025898" y="428625"/>
            <a:ext cx="10425953" cy="56975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Все эти слова связаны по смыслу со словом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У всех есть общая часть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5810250" y="2571751"/>
            <a:ext cx="857250" cy="21431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595563" y="5143500"/>
            <a:ext cx="7143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 СЛОВА  РОДСТВЕННЫЕ</a:t>
            </a:r>
          </a:p>
        </p:txBody>
      </p:sp>
      <p:pic>
        <p:nvPicPr>
          <p:cNvPr id="8197" name="Рисунок 8" descr="tree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418" y="1757082"/>
            <a:ext cx="2282266" cy="253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87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29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2309814" y="1357313"/>
            <a:ext cx="7500937" cy="11874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</a:rPr>
              <a:t>Горка, горевать, горчица, гористый, </a:t>
            </a: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</a:rPr>
              <a:t>гора, пригорок, горный.</a:t>
            </a: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2576513" y="541119"/>
            <a:ext cx="7348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 только родственные слова</a:t>
            </a:r>
          </a:p>
        </p:txBody>
      </p:sp>
      <p:pic>
        <p:nvPicPr>
          <p:cNvPr id="12" name="Рисунок 11" descr="How-to-Paint-Mountai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714626"/>
            <a:ext cx="3810000" cy="303847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361438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60620" y="427038"/>
            <a:ext cx="8315325" cy="11874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309814" y="1428750"/>
            <a:ext cx="7500937" cy="11874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</a:rPr>
              <a:t>Горка, гористый, </a:t>
            </a:r>
          </a:p>
          <a:p>
            <a:pPr algn="ctr">
              <a:defRPr/>
            </a:pPr>
            <a:r>
              <a:rPr lang="ru-RU" sz="3600" b="1" dirty="0">
                <a:latin typeface="Times New Roman" pitchFamily="18" charset="0"/>
              </a:rPr>
              <a:t>гора, пригорок, горный.</a:t>
            </a:r>
          </a:p>
        </p:txBody>
      </p:sp>
      <p:pic>
        <p:nvPicPr>
          <p:cNvPr id="1026" name="Picture 2" descr="ᐈ Горы мультяшные векторные картинки, иллюстрации мультяшная гора | скачать 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806555"/>
            <a:ext cx="5715000" cy="3317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8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24125" y="928689"/>
            <a:ext cx="7215188" cy="1214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849437" y="627355"/>
            <a:ext cx="8643938" cy="58261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Запиши родственные слова в столбики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Рисунок 3" descr="1700716-f87b72f46e1d06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756" y="3012932"/>
            <a:ext cx="3219450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9" name="Рисунок 7" descr="1ae2136320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354" y="3012932"/>
            <a:ext cx="3500438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2381251" y="1000126"/>
            <a:ext cx="7459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000" b="1">
                <a:latin typeface="Times New Roman" pitchFamily="18" charset="0"/>
              </a:rPr>
              <a:t>Стол, двор, столик, дворник, столовая, дворик, дворовый, столяр.</a:t>
            </a:r>
          </a:p>
        </p:txBody>
      </p:sp>
      <p:pic>
        <p:nvPicPr>
          <p:cNvPr id="11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9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2711450" y="765175"/>
            <a:ext cx="66246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981200" y="2786063"/>
            <a:ext cx="2471738" cy="334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dirty="0">
                <a:latin typeface="Times New Roman" pitchFamily="18" charset="0"/>
              </a:rPr>
              <a:t>стол</a:t>
            </a:r>
          </a:p>
          <a:p>
            <a:pPr algn="ctr" eaLnBrk="1" hangingPunct="1">
              <a:buFontTx/>
              <a:buNone/>
            </a:pPr>
            <a:r>
              <a:rPr lang="ru-RU" sz="3600" dirty="0">
                <a:latin typeface="Times New Roman" pitchFamily="18" charset="0"/>
              </a:rPr>
              <a:t>столик</a:t>
            </a:r>
          </a:p>
          <a:p>
            <a:pPr algn="ctr" eaLnBrk="1" hangingPunct="1">
              <a:buFontTx/>
              <a:buNone/>
            </a:pPr>
            <a:r>
              <a:rPr lang="ru-RU" sz="3600" dirty="0">
                <a:latin typeface="Times New Roman" pitchFamily="18" charset="0"/>
              </a:rPr>
              <a:t>столовая</a:t>
            </a:r>
          </a:p>
          <a:p>
            <a:pPr algn="ctr" eaLnBrk="1" hangingPunct="1">
              <a:buFontTx/>
              <a:buNone/>
            </a:pPr>
            <a:r>
              <a:rPr lang="ru-RU" sz="3600" dirty="0">
                <a:latin typeface="Times New Roman" pitchFamily="18" charset="0"/>
              </a:rPr>
              <a:t>столяр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7096126" y="2857500"/>
            <a:ext cx="3114675" cy="334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dirty="0">
                <a:latin typeface="Times New Roman" pitchFamily="18" charset="0"/>
              </a:rPr>
              <a:t>двор</a:t>
            </a:r>
          </a:p>
          <a:p>
            <a:pPr algn="ctr" eaLnBrk="1" hangingPunct="1">
              <a:buFontTx/>
              <a:buNone/>
            </a:pPr>
            <a:r>
              <a:rPr lang="ru-RU" sz="3600" dirty="0">
                <a:latin typeface="Times New Roman" pitchFamily="18" charset="0"/>
              </a:rPr>
              <a:t>дворник</a:t>
            </a:r>
          </a:p>
          <a:p>
            <a:pPr algn="ctr" eaLnBrk="1" hangingPunct="1">
              <a:buFontTx/>
              <a:buNone/>
            </a:pPr>
            <a:r>
              <a:rPr lang="ru-RU" sz="3600" dirty="0">
                <a:latin typeface="Times New Roman" pitchFamily="18" charset="0"/>
              </a:rPr>
              <a:t>дворик</a:t>
            </a:r>
          </a:p>
          <a:p>
            <a:pPr algn="ctr" eaLnBrk="1" hangingPunct="1">
              <a:buFontTx/>
              <a:buNone/>
            </a:pPr>
            <a:r>
              <a:rPr lang="ru-RU" sz="3600" dirty="0">
                <a:latin typeface="Times New Roman" pitchFamily="18" charset="0"/>
              </a:rPr>
              <a:t>дворовый</a:t>
            </a:r>
          </a:p>
        </p:txBody>
      </p:sp>
      <p:sp>
        <p:nvSpPr>
          <p:cNvPr id="12293" name="Arc 9"/>
          <p:cNvSpPr>
            <a:spLocks/>
          </p:cNvSpPr>
          <p:nvPr/>
        </p:nvSpPr>
        <p:spPr bwMode="auto">
          <a:xfrm rot="-1793791">
            <a:off x="2658142" y="3359866"/>
            <a:ext cx="673100" cy="552450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Arc 10"/>
          <p:cNvSpPr>
            <a:spLocks/>
          </p:cNvSpPr>
          <p:nvPr/>
        </p:nvSpPr>
        <p:spPr bwMode="auto">
          <a:xfrm rot="-1793791">
            <a:off x="2455864" y="4027539"/>
            <a:ext cx="708025" cy="4905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Arc 11"/>
          <p:cNvSpPr>
            <a:spLocks/>
          </p:cNvSpPr>
          <p:nvPr/>
        </p:nvSpPr>
        <p:spPr bwMode="auto">
          <a:xfrm rot="-1793791">
            <a:off x="2621014" y="4663256"/>
            <a:ext cx="708025" cy="4905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Arc 12"/>
          <p:cNvSpPr>
            <a:spLocks/>
          </p:cNvSpPr>
          <p:nvPr/>
        </p:nvSpPr>
        <p:spPr bwMode="auto">
          <a:xfrm rot="-1793791">
            <a:off x="2906713" y="2706689"/>
            <a:ext cx="735012" cy="58737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Arc 13"/>
          <p:cNvSpPr>
            <a:spLocks/>
          </p:cNvSpPr>
          <p:nvPr/>
        </p:nvSpPr>
        <p:spPr bwMode="auto">
          <a:xfrm rot="-1793791">
            <a:off x="7921504" y="3405180"/>
            <a:ext cx="732939" cy="581957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Arc 14"/>
          <p:cNvSpPr>
            <a:spLocks/>
          </p:cNvSpPr>
          <p:nvPr/>
        </p:nvSpPr>
        <p:spPr bwMode="auto">
          <a:xfrm rot="-1793791">
            <a:off x="8089307" y="4050828"/>
            <a:ext cx="684871" cy="56210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Arc 15"/>
          <p:cNvSpPr>
            <a:spLocks/>
          </p:cNvSpPr>
          <p:nvPr/>
        </p:nvSpPr>
        <p:spPr bwMode="auto">
          <a:xfrm rot="-1793791">
            <a:off x="7786327" y="4707399"/>
            <a:ext cx="769938" cy="525463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Arc 16"/>
          <p:cNvSpPr>
            <a:spLocks/>
          </p:cNvSpPr>
          <p:nvPr/>
        </p:nvSpPr>
        <p:spPr bwMode="auto">
          <a:xfrm rot="-1793791">
            <a:off x="8264526" y="2778126"/>
            <a:ext cx="735013" cy="58737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2452689" y="571500"/>
            <a:ext cx="6643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</a:rPr>
              <a:t>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себя:</a:t>
            </a:r>
          </a:p>
        </p:txBody>
      </p:sp>
      <p:pic>
        <p:nvPicPr>
          <p:cNvPr id="12302" name="Рисунок 14" descr="1271884729_img3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14" y="357189"/>
            <a:ext cx="2357437" cy="2357437"/>
          </a:xfrm>
          <a:prstGeom prst="rect">
            <a:avLst/>
          </a:prstGeom>
          <a:noFill/>
          <a:ln w="9525">
            <a:solidFill>
              <a:srgbClr val="0B5395"/>
            </a:solidFill>
            <a:miter lim="800000"/>
            <a:headEnd/>
            <a:tailEnd/>
          </a:ln>
        </p:spPr>
      </p:pic>
      <p:pic>
        <p:nvPicPr>
          <p:cNvPr id="12303" name="Рисунок 15" descr="32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89" y="357189"/>
            <a:ext cx="2357437" cy="2357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552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kor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3564" y="862805"/>
            <a:ext cx="6289962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583169" y="429490"/>
            <a:ext cx="5302539" cy="5749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</a:rPr>
              <a:t>Так же, как и у кустов,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Корень слова есть у слов.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Будь внимателен к словам,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Отыщи в них корень сам: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Лес, лесок, лесной, лесник.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Цвет, цветок, цветной, цветник.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Лётчик, самолёт, полёт.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Ледяной, ледовый, лёд.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Сад, посадка, посадил.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Род, родители, родил.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Ходит, выходка, ходы.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Трудовой, трудись, труды.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8363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16" t="30777" r="3400" b="56606"/>
          <a:stretch/>
        </p:blipFill>
        <p:spPr>
          <a:xfrm>
            <a:off x="637010" y="2011679"/>
            <a:ext cx="10917979" cy="31821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80482" y="431660"/>
            <a:ext cx="57903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пражнение 49.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Сравните.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311" y="5194897"/>
            <a:ext cx="9498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ыскажите своё мнение. Кто из них прав?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1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амка со счастливыми детьми вокруг деревянной доски | Бесплатно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498764"/>
            <a:ext cx="11149734" cy="5985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2463001" y="2746602"/>
            <a:ext cx="698405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слова. Корень слова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6767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221" t="45113" r="31776" b="46989"/>
          <a:stretch/>
        </p:blipFill>
        <p:spPr>
          <a:xfrm>
            <a:off x="645885" y="1640114"/>
            <a:ext cx="10900229" cy="314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2800" y="1640114"/>
            <a:ext cx="566057" cy="391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7290" y="585449"/>
            <a:ext cx="57903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пражнение 50.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1507" y="1894173"/>
            <a:ext cx="57903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учит.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8947" y="2617448"/>
            <a:ext cx="57903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учится.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7135" y="3202897"/>
            <a:ext cx="57903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обучения.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3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228" y="856357"/>
            <a:ext cx="115678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Прочитайте стихотворение. Кого называют прогульщиком? Почему нельзя прогуливать занятия в школе? </a:t>
            </a:r>
          </a:p>
          <a:p>
            <a:r>
              <a:rPr lang="ru-RU" sz="3200" dirty="0" smtClean="0"/>
              <a:t>                                          Прогульщик</a:t>
            </a:r>
          </a:p>
          <a:p>
            <a:r>
              <a:rPr lang="ru-RU" sz="3200" dirty="0" smtClean="0"/>
              <a:t>Был прогульщик на прогулке.</a:t>
            </a:r>
          </a:p>
          <a:p>
            <a:r>
              <a:rPr lang="ru-RU" sz="3200" dirty="0" smtClean="0"/>
              <a:t>Он прогуливал давно.</a:t>
            </a:r>
          </a:p>
          <a:p>
            <a:r>
              <a:rPr lang="ru-RU" sz="3200" dirty="0" smtClean="0"/>
              <a:t>Он мечтал о свежей булке </a:t>
            </a:r>
          </a:p>
          <a:p>
            <a:r>
              <a:rPr lang="ru-RU" sz="3200" dirty="0" smtClean="0"/>
              <a:t>Или чёрствой – всё равно. </a:t>
            </a:r>
          </a:p>
          <a:p>
            <a:r>
              <a:rPr lang="ru-RU" sz="3200" dirty="0" smtClean="0"/>
              <a:t>Был прогульщик на прогулке, </a:t>
            </a:r>
          </a:p>
          <a:p>
            <a:r>
              <a:rPr lang="ru-RU" sz="3200" dirty="0" smtClean="0"/>
              <a:t>Ничего не ел с утра... </a:t>
            </a:r>
          </a:p>
          <a:p>
            <a:r>
              <a:rPr lang="ru-RU" sz="3200" dirty="0" smtClean="0"/>
              <a:t>Но прогуливал буфетчик, </a:t>
            </a:r>
          </a:p>
          <a:p>
            <a:r>
              <a:rPr lang="ru-RU" sz="3200" dirty="0" smtClean="0"/>
              <a:t>И гуляли повара!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0586" y="237106"/>
            <a:ext cx="57903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пражнение 51.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zen_doc/1720666/pub_5f3400abfa2fdc04418675d2_5f340e7ce3b49663012135d5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33" y="2764970"/>
            <a:ext cx="2966538" cy="3011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01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171" y="534351"/>
            <a:ext cx="110163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 гулял киномеханик, </a:t>
            </a:r>
          </a:p>
          <a:p>
            <a:r>
              <a:rPr lang="ru-RU" sz="3200" dirty="0" smtClean="0"/>
              <a:t>Не показывал кино, </a:t>
            </a:r>
          </a:p>
          <a:p>
            <a:r>
              <a:rPr lang="ru-RU" sz="3200" dirty="0" smtClean="0"/>
              <a:t>Футболисты и артисты </a:t>
            </a:r>
          </a:p>
          <a:p>
            <a:r>
              <a:rPr lang="ru-RU" sz="3200" dirty="0" smtClean="0"/>
              <a:t>Прогуляли заодно...</a:t>
            </a:r>
          </a:p>
          <a:p>
            <a:r>
              <a:rPr lang="ru-RU" sz="3200" dirty="0" smtClean="0"/>
              <a:t>И обиделся прогульщик, </a:t>
            </a:r>
          </a:p>
          <a:p>
            <a:r>
              <a:rPr lang="ru-RU" sz="3200" dirty="0" smtClean="0"/>
              <a:t>И прогульщик не смолчал,</a:t>
            </a:r>
          </a:p>
          <a:p>
            <a:r>
              <a:rPr lang="ru-RU" sz="3200" dirty="0" smtClean="0"/>
              <a:t>И прогульщикам прогульщик</a:t>
            </a:r>
          </a:p>
          <a:p>
            <a:r>
              <a:rPr lang="ru-RU" sz="3200" dirty="0" smtClean="0"/>
              <a:t>«Вы прогульщики!» – кричал. </a:t>
            </a:r>
          </a:p>
          <a:p>
            <a:r>
              <a:rPr lang="ru-RU" sz="3200" dirty="0" smtClean="0"/>
              <a:t>                                                  (По Э. </a:t>
            </a:r>
            <a:r>
              <a:rPr lang="ru-RU" sz="3200" dirty="0" err="1" smtClean="0"/>
              <a:t>Мошковской</a:t>
            </a:r>
            <a:r>
              <a:rPr lang="ru-RU" sz="3200" dirty="0" smtClean="0"/>
              <a:t>) </a:t>
            </a:r>
          </a:p>
          <a:p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Найдите в стихотворении родственные слова. Выпишите их. Обозначьте корень.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cdn1.flamp.ru/b5e9f57ce579947132e0fd25dd496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04" y="1146305"/>
            <a:ext cx="2429087" cy="3074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64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110" y="929211"/>
            <a:ext cx="579039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прогульщик</a:t>
            </a:r>
          </a:p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прогуливал</a:t>
            </a:r>
          </a:p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прогулка</a:t>
            </a:r>
          </a:p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гуляли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cdn1.flamp.ru/b5e9f57ce579947132e0fd25dd496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95" y="1036167"/>
            <a:ext cx="3518370" cy="4452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12"/>
          <p:cNvSpPr>
            <a:spLocks/>
          </p:cNvSpPr>
          <p:nvPr/>
        </p:nvSpPr>
        <p:spPr bwMode="auto">
          <a:xfrm rot="-1793791">
            <a:off x="2351441" y="1068203"/>
            <a:ext cx="652906" cy="54673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Arc 12"/>
          <p:cNvSpPr>
            <a:spLocks/>
          </p:cNvSpPr>
          <p:nvPr/>
        </p:nvSpPr>
        <p:spPr bwMode="auto">
          <a:xfrm rot="-1793791">
            <a:off x="2336694" y="1800707"/>
            <a:ext cx="652906" cy="54673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Arc 12"/>
          <p:cNvSpPr>
            <a:spLocks/>
          </p:cNvSpPr>
          <p:nvPr/>
        </p:nvSpPr>
        <p:spPr bwMode="auto">
          <a:xfrm rot="-1793791">
            <a:off x="2336692" y="2508628"/>
            <a:ext cx="652906" cy="54673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Arc 12"/>
          <p:cNvSpPr>
            <a:spLocks/>
          </p:cNvSpPr>
          <p:nvPr/>
        </p:nvSpPr>
        <p:spPr bwMode="auto">
          <a:xfrm rot="-1793791">
            <a:off x="1402627" y="3206720"/>
            <a:ext cx="652906" cy="54673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5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800" y="1079251"/>
            <a:ext cx="1005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Прочитайте слова. Найдите среди них однокоренные.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Дети – детский (сад), дети – малыши, гора – горка, мороз – морозец, мороз- холод, тропа – тропинка, тропа – дорога, гора – горе.</a:t>
            </a:r>
          </a:p>
          <a:p>
            <a:endParaRPr lang="ru-RU" sz="3200" dirty="0"/>
          </a:p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Какие слова нельзя считать однокоренными? Почему? Спишите однокоренные слова и выделите корень.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0586" y="237106"/>
            <a:ext cx="57903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пражнение 52.</a:t>
            </a:r>
          </a:p>
          <a:p>
            <a:pPr lvl="0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5007615"/>
            <a:ext cx="1164203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Дети-детский(сад), гора-горка, мороз-морозец,</a:t>
            </a:r>
          </a:p>
          <a:p>
            <a:pPr lvl="0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– тропинка,</a:t>
            </a:r>
          </a:p>
          <a:p>
            <a:pPr lvl="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692793" y="5234608"/>
            <a:ext cx="666094" cy="238539"/>
            <a:chOff x="2608" y="3430"/>
            <a:chExt cx="1678" cy="454"/>
          </a:xfrm>
        </p:grpSpPr>
        <p:sp>
          <p:nvSpPr>
            <p:cNvPr id="9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2759593" y="5234607"/>
            <a:ext cx="666094" cy="238539"/>
            <a:chOff x="2608" y="3430"/>
            <a:chExt cx="1678" cy="454"/>
          </a:xfrm>
        </p:grpSpPr>
        <p:sp>
          <p:nvSpPr>
            <p:cNvPr id="12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5237749" y="5234606"/>
            <a:ext cx="666094" cy="238539"/>
            <a:chOff x="2608" y="3430"/>
            <a:chExt cx="1678" cy="454"/>
          </a:xfrm>
        </p:grpSpPr>
        <p:sp>
          <p:nvSpPr>
            <p:cNvPr id="15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6159621" y="5234605"/>
            <a:ext cx="666094" cy="238539"/>
            <a:chOff x="2608" y="3430"/>
            <a:chExt cx="1678" cy="454"/>
          </a:xfrm>
        </p:grpSpPr>
        <p:sp>
          <p:nvSpPr>
            <p:cNvPr id="18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7382858" y="5234604"/>
            <a:ext cx="1057670" cy="238540"/>
            <a:chOff x="2608" y="3430"/>
            <a:chExt cx="1678" cy="454"/>
          </a:xfrm>
        </p:grpSpPr>
        <p:sp>
          <p:nvSpPr>
            <p:cNvPr id="21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8518508" y="5194843"/>
            <a:ext cx="1057670" cy="238540"/>
            <a:chOff x="2608" y="3430"/>
            <a:chExt cx="1678" cy="454"/>
          </a:xfrm>
        </p:grpSpPr>
        <p:sp>
          <p:nvSpPr>
            <p:cNvPr id="24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1130128" y="5742199"/>
            <a:ext cx="886582" cy="211070"/>
            <a:chOff x="2608" y="3430"/>
            <a:chExt cx="1678" cy="454"/>
          </a:xfrm>
        </p:grpSpPr>
        <p:sp>
          <p:nvSpPr>
            <p:cNvPr id="27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2756627" y="5800220"/>
            <a:ext cx="886582" cy="211070"/>
            <a:chOff x="2608" y="3430"/>
            <a:chExt cx="1678" cy="454"/>
          </a:xfrm>
        </p:grpSpPr>
        <p:sp>
          <p:nvSpPr>
            <p:cNvPr id="30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862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ideoplayback (5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57362" y="657226"/>
            <a:ext cx="8529638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9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07349" y="582245"/>
            <a:ext cx="8442251" cy="5139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.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ДОМАШНЕЕ ЗАДАНИЕ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2429" t="70197" r="3858" b="22197"/>
          <a:stretch/>
        </p:blipFill>
        <p:spPr>
          <a:xfrm>
            <a:off x="445627" y="1632043"/>
            <a:ext cx="11300745" cy="2221514"/>
          </a:xfrm>
          <a:prstGeom prst="rect">
            <a:avLst/>
          </a:prstGeom>
        </p:spPr>
      </p:pic>
      <p:pic>
        <p:nvPicPr>
          <p:cNvPr id="5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21" y="4126732"/>
            <a:ext cx="2100248" cy="207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04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Дети заглядывают за плакат, счастливые дети держат доску, милые маленькие  дети на белом фоне,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65" b="9248"/>
          <a:stretch/>
        </p:blipFill>
        <p:spPr bwMode="auto">
          <a:xfrm>
            <a:off x="1202708" y="357880"/>
            <a:ext cx="9799587" cy="5954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38013" y="3086331"/>
            <a:ext cx="4673600" cy="1643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="" xmlns:p14="http://schemas.microsoft.com/office/powerpoint/2010/main" val="1382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appy children holding blank poster templat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37" b="14087"/>
          <a:stretch/>
        </p:blipFill>
        <p:spPr bwMode="auto">
          <a:xfrm>
            <a:off x="982953" y="561235"/>
            <a:ext cx="10226094" cy="5971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9507" y="2145286"/>
            <a:ext cx="91729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71E8F3-0CFE-4857-ABC7-1FB87BF0B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977" t="12835" r="5547" b="44322"/>
          <a:stretch/>
        </p:blipFill>
        <p:spPr>
          <a:xfrm>
            <a:off x="759619" y="696206"/>
            <a:ext cx="10672762" cy="3800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8710" y="4531370"/>
            <a:ext cx="192539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лесок</a:t>
            </a:r>
          </a:p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лесочек</a:t>
            </a:r>
            <a:endParaRPr lang="ru-RU" sz="3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есник</a:t>
            </a:r>
          </a:p>
          <a:p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6892" y="4715947"/>
            <a:ext cx="19790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грибник</a:t>
            </a:r>
          </a:p>
          <a:p>
            <a:r>
              <a:rPr lang="ru-RU" sz="3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г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рибочек</a:t>
            </a:r>
          </a:p>
          <a:p>
            <a:r>
              <a:rPr lang="ru-RU" sz="32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грибница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06062" y="4715947"/>
            <a:ext cx="19577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Arial" panose="020B0604020202020204" pitchFamily="34" charset="0"/>
              </a:rPr>
              <a:t>л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иства</a:t>
            </a:r>
          </a:p>
          <a:p>
            <a:r>
              <a:rPr lang="ru-RU" sz="32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листовой</a:t>
            </a:r>
          </a:p>
          <a:p>
            <a:r>
              <a:rPr lang="ru-RU" sz="32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листопад</a:t>
            </a:r>
            <a:endParaRPr lang="ru-RU" sz="3200" dirty="0"/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122998" y="4508244"/>
            <a:ext cx="834515" cy="279143"/>
            <a:chOff x="2608" y="3430"/>
            <a:chExt cx="1678" cy="454"/>
          </a:xfrm>
          <a:noFill/>
        </p:grpSpPr>
        <p:sp>
          <p:nvSpPr>
            <p:cNvPr id="10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151573" y="5077777"/>
            <a:ext cx="834515" cy="279143"/>
            <a:chOff x="2608" y="3430"/>
            <a:chExt cx="1678" cy="454"/>
          </a:xfrm>
          <a:noFill/>
        </p:grpSpPr>
        <p:sp>
          <p:nvSpPr>
            <p:cNvPr id="13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2108710" y="5620302"/>
            <a:ext cx="834515" cy="279143"/>
            <a:chOff x="2608" y="3430"/>
            <a:chExt cx="1678" cy="454"/>
          </a:xfrm>
          <a:noFill/>
        </p:grpSpPr>
        <p:sp>
          <p:nvSpPr>
            <p:cNvPr id="16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5739849" y="4647815"/>
            <a:ext cx="834515" cy="279143"/>
            <a:chOff x="2608" y="3430"/>
            <a:chExt cx="1678" cy="454"/>
          </a:xfrm>
          <a:noFill/>
        </p:grpSpPr>
        <p:sp>
          <p:nvSpPr>
            <p:cNvPr id="19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5739849" y="5142342"/>
            <a:ext cx="834515" cy="279143"/>
            <a:chOff x="2608" y="3430"/>
            <a:chExt cx="1678" cy="454"/>
          </a:xfrm>
          <a:noFill/>
        </p:grpSpPr>
        <p:sp>
          <p:nvSpPr>
            <p:cNvPr id="22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5725561" y="5673477"/>
            <a:ext cx="834515" cy="279143"/>
            <a:chOff x="2608" y="3430"/>
            <a:chExt cx="1678" cy="454"/>
          </a:xfrm>
          <a:noFill/>
        </p:grpSpPr>
        <p:sp>
          <p:nvSpPr>
            <p:cNvPr id="25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8874377" y="4715947"/>
            <a:ext cx="834515" cy="279143"/>
            <a:chOff x="2608" y="3430"/>
            <a:chExt cx="1678" cy="454"/>
          </a:xfrm>
          <a:noFill/>
        </p:grpSpPr>
        <p:sp>
          <p:nvSpPr>
            <p:cNvPr id="28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8950437" y="5195291"/>
            <a:ext cx="834515" cy="279143"/>
            <a:chOff x="2608" y="3430"/>
            <a:chExt cx="1678" cy="454"/>
          </a:xfrm>
          <a:noFill/>
        </p:grpSpPr>
        <p:sp>
          <p:nvSpPr>
            <p:cNvPr id="31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8874377" y="5673476"/>
            <a:ext cx="834515" cy="279143"/>
            <a:chOff x="2608" y="3430"/>
            <a:chExt cx="1678" cy="454"/>
          </a:xfrm>
          <a:noFill/>
        </p:grpSpPr>
        <p:sp>
          <p:nvSpPr>
            <p:cNvPr id="34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274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490" y="619906"/>
            <a:ext cx="101223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делится на части, ах, какое это счастье!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каждый грамотей делать слово из частей.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конце любого слова окончание ищет Вова.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Изменяемая часть с другим словом держит связь.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он найдет, его в рамочку возьмет.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илые дети читая книгу, мальчика и девушки с книгами, счастливых детей пока  книги чтения, иллюстрация концепции образования на белой предпосылке. | 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93" y="3200417"/>
            <a:ext cx="5124348" cy="3290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6026" y="3616970"/>
            <a:ext cx="2391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угольки</a:t>
            </a:r>
            <a:endParaRPr lang="ru-RU" sz="4400" b="1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8039" y="3814916"/>
            <a:ext cx="363794" cy="4817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72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3728" y="605158"/>
            <a:ext cx="99453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корнем есть приставка, слитно пишется она,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при помощи приставки образуются слова.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корня он стоит, перед окончанием,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я если заменю, другое слово получу.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Обозначу уголком, называю суффиксом.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Счастливые дети читают книги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04" y="3159703"/>
            <a:ext cx="5080101" cy="334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6026" y="3616970"/>
            <a:ext cx="2164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поехал</a:t>
            </a:r>
            <a:endParaRPr lang="ru-RU" sz="4400" b="1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330245" y="3755922"/>
            <a:ext cx="688258" cy="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998840" y="3736258"/>
            <a:ext cx="9831" cy="18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25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748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2109" y="464007"/>
            <a:ext cx="10387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Какую же роль выполняют приставки в русском языке?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2108" y="1664336"/>
            <a:ext cx="103877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для образования новых слов</a:t>
            </a:r>
            <a:endParaRPr lang="ru-RU" sz="36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корнем есть приставка,</a:t>
            </a:r>
          </a:p>
          <a:p>
            <a:pPr algn="just"/>
            <a:r>
              <a:rPr lang="ru-RU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Слитно пишется она.</a:t>
            </a:r>
          </a:p>
          <a:p>
            <a:pPr algn="just"/>
            <a:r>
              <a:rPr lang="ru-RU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при помощи приставки,</a:t>
            </a:r>
          </a:p>
          <a:p>
            <a:pPr algn="just"/>
            <a:r>
              <a:rPr lang="ru-RU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слова.</a:t>
            </a:r>
          </a:p>
        </p:txBody>
      </p:sp>
      <p:pic>
        <p:nvPicPr>
          <p:cNvPr id="4098" name="Picture 2" descr="Счастливые дети несут пожертвовать книги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" t="9193" r="-416" b="3740"/>
          <a:stretch/>
        </p:blipFill>
        <p:spPr bwMode="auto">
          <a:xfrm>
            <a:off x="7556088" y="2864665"/>
            <a:ext cx="3549447" cy="328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1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8870" y="566677"/>
            <a:ext cx="10387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Именно приставки придают особую выразительность глаголам. Указывают на степень интенсивности действия, на разнообразные оттенки его проявления, придают порой словам разговорную окраску.</a:t>
            </a:r>
            <a:endParaRPr lang="ru-RU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Счастливые милые дети мальчик и девочка вместе читать книгу | Премиум 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70" y="3428999"/>
            <a:ext cx="4333260" cy="272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55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2108" y="717328"/>
            <a:ext cx="10387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Какую же роль выполняют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суффиксы 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языке?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9592" y="1917657"/>
            <a:ext cx="100928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Суффиксы помогают выразить отношение к тому, о чём говорится, т.е. с помощью суффикса слово приобретает новый смысл: может быть как маленьким, так и большим, как ласковым, так и грубым.</a:t>
            </a:r>
          </a:p>
          <a:p>
            <a:pPr algn="just"/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наша речь была богатой, нужно умело использовать суффиксы.</a:t>
            </a:r>
            <a:endParaRPr lang="ru-RU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3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571</Words>
  <Application>Microsoft Office PowerPoint</Application>
  <PresentationFormat>Произвольный</PresentationFormat>
  <Paragraphs>132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Правильный ответ:</vt:lpstr>
      <vt:lpstr>Запиши родственные слова в столбики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280-class-G</cp:lastModifiedBy>
  <cp:revision>10</cp:revision>
  <dcterms:created xsi:type="dcterms:W3CDTF">2021-09-15T18:21:49Z</dcterms:created>
  <dcterms:modified xsi:type="dcterms:W3CDTF">2021-09-25T06:49:34Z</dcterms:modified>
</cp:coreProperties>
</file>