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87" r:id="rId5"/>
    <p:sldId id="288" r:id="rId6"/>
    <p:sldId id="289" r:id="rId7"/>
    <p:sldId id="290" r:id="rId8"/>
    <p:sldId id="265" r:id="rId9"/>
    <p:sldId id="266" r:id="rId10"/>
    <p:sldId id="262" r:id="rId11"/>
    <p:sldId id="261" r:id="rId12"/>
    <p:sldId id="259" r:id="rId13"/>
    <p:sldId id="258" r:id="rId14"/>
    <p:sldId id="264" r:id="rId15"/>
    <p:sldId id="268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67" r:id="rId24"/>
    <p:sldId id="270" r:id="rId25"/>
    <p:sldId id="284" r:id="rId26"/>
    <p:sldId id="271" r:id="rId27"/>
    <p:sldId id="280" r:id="rId28"/>
    <p:sldId id="281" r:id="rId29"/>
    <p:sldId id="285" r:id="rId30"/>
    <p:sldId id="279" r:id="rId31"/>
    <p:sldId id="286" r:id="rId32"/>
    <p:sldId id="283" r:id="rId33"/>
    <p:sldId id="282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09E89-B29D-4F65-85ED-4587D1985BB3}" type="datetimeFigureOut">
              <a:rPr lang="ru-RU" smtClean="0"/>
              <a:t>ср 25.08.21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9CCE0-D00B-425B-B2A8-425CFCA71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307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09E89-B29D-4F65-85ED-4587D1985BB3}" type="datetimeFigureOut">
              <a:rPr lang="ru-RU" smtClean="0"/>
              <a:t>ср 25.08.21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9CCE0-D00B-425B-B2A8-425CFCA71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114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09E89-B29D-4F65-85ED-4587D1985BB3}" type="datetimeFigureOut">
              <a:rPr lang="ru-RU" smtClean="0"/>
              <a:t>ср 25.08.21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9CCE0-D00B-425B-B2A8-425CFCA71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478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09E89-B29D-4F65-85ED-4587D1985BB3}" type="datetimeFigureOut">
              <a:rPr lang="ru-RU" smtClean="0"/>
              <a:t>ср 25.08.21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9CCE0-D00B-425B-B2A8-425CFCA71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231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09E89-B29D-4F65-85ED-4587D1985BB3}" type="datetimeFigureOut">
              <a:rPr lang="ru-RU" smtClean="0"/>
              <a:t>ср 25.08.21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9CCE0-D00B-425B-B2A8-425CFCA71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566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09E89-B29D-4F65-85ED-4587D1985BB3}" type="datetimeFigureOut">
              <a:rPr lang="ru-RU" smtClean="0"/>
              <a:t>ср 25.08.21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9CCE0-D00B-425B-B2A8-425CFCA71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716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09E89-B29D-4F65-85ED-4587D1985BB3}" type="datetimeFigureOut">
              <a:rPr lang="ru-RU" smtClean="0"/>
              <a:t>ср 25.08.21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9CCE0-D00B-425B-B2A8-425CFCA71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287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09E89-B29D-4F65-85ED-4587D1985BB3}" type="datetimeFigureOut">
              <a:rPr lang="ru-RU" smtClean="0"/>
              <a:t>ср 25.08.21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9CCE0-D00B-425B-B2A8-425CFCA71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249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09E89-B29D-4F65-85ED-4587D1985BB3}" type="datetimeFigureOut">
              <a:rPr lang="ru-RU" smtClean="0"/>
              <a:t>ср 25.08.21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9CCE0-D00B-425B-B2A8-425CFCA71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563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09E89-B29D-4F65-85ED-4587D1985BB3}" type="datetimeFigureOut">
              <a:rPr lang="ru-RU" smtClean="0"/>
              <a:t>ср 25.08.21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9CCE0-D00B-425B-B2A8-425CFCA71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636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09E89-B29D-4F65-85ED-4587D1985BB3}" type="datetimeFigureOut">
              <a:rPr lang="ru-RU" smtClean="0"/>
              <a:t>ср 25.08.21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9CCE0-D00B-425B-B2A8-425CFCA71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107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09E89-B29D-4F65-85ED-4587D1985BB3}" type="datetimeFigureOut">
              <a:rPr lang="ru-RU" smtClean="0"/>
              <a:t>ср 25.08.21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9CCE0-D00B-425B-B2A8-425CFCA71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98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audio" Target="../media/audio3.wav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 descr="https://img2.freepng.ru/20180313/hye/kisspng-book-child-reading-drawing-illustration-cartoon-books-5aa8962dedefa9.876621631520997933974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98"/>
          <a:stretch/>
        </p:blipFill>
        <p:spPr bwMode="auto">
          <a:xfrm>
            <a:off x="3599769" y="3091153"/>
            <a:ext cx="4601256" cy="333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72636" y="593419"/>
            <a:ext cx="8428639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Урок русского языка и читательской грамотности </a:t>
            </a:r>
            <a:endParaRPr lang="ru-RU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 2 классе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03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23457" y="557638"/>
            <a:ext cx="10102761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ru-RU" sz="6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члены предложения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3999" y="2529357"/>
            <a:ext cx="5082073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ru-RU" sz="6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подлежащее</a:t>
            </a:r>
            <a:endParaRPr lang="ru-RU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30751" y="2529356"/>
            <a:ext cx="3864838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ru-RU" sz="6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сказуемое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0" y="3720366"/>
            <a:ext cx="3864838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Кто? </a:t>
            </a:r>
            <a:r>
              <a:rPr lang="ru-RU" sz="4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то? </a:t>
            </a: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12838" y="3754357"/>
            <a:ext cx="4229468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делает?</a:t>
            </a:r>
          </a:p>
          <a:p>
            <a:pPr lvl="0"/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сделает?</a:t>
            </a: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638939" y="1580032"/>
            <a:ext cx="933061" cy="112236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7997889" y="1580032"/>
            <a:ext cx="842865" cy="113530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65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https://static.vecteezy.com/system/resources/previews/000/296/875/original/vector-children-with-blackboard-bann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657" y="678426"/>
            <a:ext cx="9935627" cy="578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352351" y="2568013"/>
            <a:ext cx="6160358" cy="2771774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ЗАПОМНИТЕ!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член предложения, который обозначает, о ком или о чем говорится в предложении, называется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подлежащим.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91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 descr="https://image.freepik.com/free-vector/back-to-school-cute-schoolchild-at-the-blackboard_33070-19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02" y="452437"/>
            <a:ext cx="10539898" cy="59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072070" y="1950244"/>
            <a:ext cx="5649530" cy="2398711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ЗАПОМНИТЕ!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член предложения, который обозначает, что говорится о подлежащем, называется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сказуемым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81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25811" y="913606"/>
            <a:ext cx="9670827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Подлежащее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отвечает на вопросы: кто? что?; </a:t>
            </a:r>
          </a:p>
          <a:p>
            <a:pPr>
              <a:buFont typeface="Wingdings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предложении выражено именем существительным или местоимением; </a:t>
            </a:r>
          </a:p>
          <a:p>
            <a:pPr>
              <a:buFont typeface="Wingdings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подчеркиваем “_______”</a:t>
            </a:r>
          </a:p>
        </p:txBody>
      </p:sp>
    </p:spTree>
    <p:extLst>
      <p:ext uri="{BB962C8B-B14F-4D97-AF65-F5344CB8AC3E}">
        <p14:creationId xmlns:p14="http://schemas.microsoft.com/office/powerpoint/2010/main" val="339607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427627" y="935267"/>
            <a:ext cx="9603787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Сказуемое 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обозначает действие; 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отвечает на вопрос: что делать?; 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предложении выражено глаголом; 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подчеркиваем    “====”</a:t>
            </a:r>
          </a:p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32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82359" y="772049"/>
            <a:ext cx="1039474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каждом предложении подчеркни главные члены.</a:t>
            </a:r>
          </a:p>
          <a:p>
            <a:r>
              <a:rPr lang="ru-RU" sz="3600" dirty="0" smtClean="0"/>
              <a:t>Опадают жёлтые листья.</a:t>
            </a:r>
          </a:p>
          <a:p>
            <a:r>
              <a:rPr lang="ru-RU" sz="3600" dirty="0" smtClean="0"/>
              <a:t> </a:t>
            </a:r>
            <a:endParaRPr lang="ru-RU" sz="3600" dirty="0"/>
          </a:p>
          <a:p>
            <a:r>
              <a:rPr lang="ru-RU" sz="3600" dirty="0" smtClean="0"/>
              <a:t> В лесу росла стройная ель. </a:t>
            </a:r>
          </a:p>
          <a:p>
            <a:endParaRPr lang="ru-RU" sz="3600" dirty="0"/>
          </a:p>
          <a:p>
            <a:r>
              <a:rPr lang="ru-RU" sz="3600" dirty="0" smtClean="0"/>
              <a:t>Девочка читает интересную книгу.</a:t>
            </a:r>
          </a:p>
          <a:p>
            <a:endParaRPr lang="ru-RU" sz="3600" dirty="0"/>
          </a:p>
          <a:p>
            <a:r>
              <a:rPr lang="ru-RU" sz="3600" dirty="0" smtClean="0"/>
              <a:t>В лесу мама нашла красивый гриб. </a:t>
            </a:r>
          </a:p>
        </p:txBody>
      </p:sp>
      <p:sp>
        <p:nvSpPr>
          <p:cNvPr id="10" name="Минус 9"/>
          <p:cNvSpPr/>
          <p:nvPr/>
        </p:nvSpPr>
        <p:spPr>
          <a:xfrm>
            <a:off x="4335516" y="2417845"/>
            <a:ext cx="1944216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инус 10"/>
          <p:cNvSpPr/>
          <p:nvPr/>
        </p:nvSpPr>
        <p:spPr>
          <a:xfrm>
            <a:off x="985541" y="2559793"/>
            <a:ext cx="2140043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>
            <a:off x="5490119" y="3579178"/>
            <a:ext cx="1176688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инус 12"/>
          <p:cNvSpPr/>
          <p:nvPr/>
        </p:nvSpPr>
        <p:spPr>
          <a:xfrm>
            <a:off x="985542" y="2421999"/>
            <a:ext cx="2140042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инус 13"/>
          <p:cNvSpPr/>
          <p:nvPr/>
        </p:nvSpPr>
        <p:spPr>
          <a:xfrm>
            <a:off x="2352975" y="3602037"/>
            <a:ext cx="1537381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Минус 14"/>
          <p:cNvSpPr/>
          <p:nvPr/>
        </p:nvSpPr>
        <p:spPr>
          <a:xfrm flipV="1">
            <a:off x="2391300" y="3490386"/>
            <a:ext cx="1499056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Минус 15"/>
          <p:cNvSpPr/>
          <p:nvPr/>
        </p:nvSpPr>
        <p:spPr>
          <a:xfrm>
            <a:off x="885791" y="4620601"/>
            <a:ext cx="2140043" cy="7298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Минус 16"/>
          <p:cNvSpPr/>
          <p:nvPr/>
        </p:nvSpPr>
        <p:spPr>
          <a:xfrm>
            <a:off x="2611742" y="4610103"/>
            <a:ext cx="1740399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Минус 17"/>
          <p:cNvSpPr/>
          <p:nvPr/>
        </p:nvSpPr>
        <p:spPr>
          <a:xfrm>
            <a:off x="2591388" y="4716450"/>
            <a:ext cx="1810628" cy="5165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Минус 18"/>
          <p:cNvSpPr/>
          <p:nvPr/>
        </p:nvSpPr>
        <p:spPr>
          <a:xfrm>
            <a:off x="2352975" y="5705158"/>
            <a:ext cx="14152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Минус 19"/>
          <p:cNvSpPr/>
          <p:nvPr/>
        </p:nvSpPr>
        <p:spPr>
          <a:xfrm>
            <a:off x="3429908" y="5825374"/>
            <a:ext cx="1773858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Минус 20"/>
          <p:cNvSpPr/>
          <p:nvPr/>
        </p:nvSpPr>
        <p:spPr>
          <a:xfrm>
            <a:off x="3429908" y="5728018"/>
            <a:ext cx="1723983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24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344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r="51527"/>
          <a:stretch/>
        </p:blipFill>
        <p:spPr>
          <a:xfrm>
            <a:off x="692331" y="461268"/>
            <a:ext cx="5177244" cy="6097389"/>
          </a:xfrm>
          <a:prstGeom prst="rect">
            <a:avLst/>
          </a:prstGeom>
        </p:spPr>
      </p:pic>
      <p:sp>
        <p:nvSpPr>
          <p:cNvPr id="6" name="AutoShape 7"/>
          <p:cNvSpPr>
            <a:spLocks noChangeArrowheads="1"/>
          </p:cNvSpPr>
          <p:nvPr/>
        </p:nvSpPr>
        <p:spPr bwMode="auto">
          <a:xfrm flipH="1">
            <a:off x="5869575" y="1957094"/>
            <a:ext cx="5630094" cy="3105738"/>
          </a:xfrm>
          <a:prstGeom prst="wedgeRoundRectCallout">
            <a:avLst>
              <a:gd name="adj1" fmla="val 5509"/>
              <a:gd name="adj2" fmla="val 61019"/>
              <a:gd name="adj3" fmla="val 16667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ru-RU" altLang="ru-RU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Поможем </a:t>
            </a:r>
            <a:r>
              <a:rPr lang="ru-RU" altLang="ru-RU" sz="5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Карлсону</a:t>
            </a:r>
            <a:r>
              <a:rPr lang="ru-RU" altLang="ru-RU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Малышу?</a:t>
            </a:r>
          </a:p>
        </p:txBody>
      </p:sp>
    </p:spTree>
    <p:extLst>
      <p:ext uri="{BB962C8B-B14F-4D97-AF65-F5344CB8AC3E}">
        <p14:creationId xmlns:p14="http://schemas.microsoft.com/office/powerpoint/2010/main" val="357850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344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b="23177"/>
          <a:stretch/>
        </p:blipFill>
        <p:spPr>
          <a:xfrm>
            <a:off x="817947" y="449308"/>
            <a:ext cx="10556105" cy="595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00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344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b="23983"/>
          <a:stretch/>
        </p:blipFill>
        <p:spPr>
          <a:xfrm>
            <a:off x="629194" y="574766"/>
            <a:ext cx="11025052" cy="565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1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3440" cy="6858000"/>
          </a:xfrm>
          <a:prstGeom prst="rect">
            <a:avLst/>
          </a:prstGeom>
        </p:spPr>
      </p:pic>
      <p:pic>
        <p:nvPicPr>
          <p:cNvPr id="5" name="Рисунок 18" descr="1239822135_karls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89" y="326010"/>
            <a:ext cx="11339060" cy="63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6"/>
          <p:cNvSpPr>
            <a:spLocks noChangeArrowheads="1"/>
          </p:cNvSpPr>
          <p:nvPr/>
        </p:nvSpPr>
        <p:spPr bwMode="auto">
          <a:xfrm>
            <a:off x="495889" y="362717"/>
            <a:ext cx="3658416" cy="1603147"/>
          </a:xfrm>
          <a:prstGeom prst="wedgeRoundRectCallout">
            <a:avLst>
              <a:gd name="adj1" fmla="val 45394"/>
              <a:gd name="adj2" fmla="val 60380"/>
              <a:gd name="adj3" fmla="val 16667"/>
            </a:avLst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altLang="ru-RU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</a:t>
            </a:r>
            <a:r>
              <a:rPr lang="ru-RU" alt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подлежащее</a:t>
            </a:r>
            <a:r>
              <a:rPr lang="ru-RU" alt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ru-RU" sz="3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предложении:</a:t>
            </a:r>
            <a:endParaRPr lang="ru-RU" altLang="ru-RU" sz="32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8">
            <a:hlinkClick r:id="" action="ppaction://noaction">
              <a:snd r:embed="rId5" name="talant.wav"/>
            </a:hlinkClick>
          </p:cNvPr>
          <p:cNvSpPr>
            <a:spLocks noChangeArrowheads="1"/>
          </p:cNvSpPr>
          <p:nvPr/>
        </p:nvSpPr>
        <p:spPr bwMode="auto">
          <a:xfrm>
            <a:off x="7791451" y="827057"/>
            <a:ext cx="2132566" cy="674469"/>
          </a:xfrm>
          <a:prstGeom prst="cloudCallout">
            <a:avLst>
              <a:gd name="adj1" fmla="val -59560"/>
              <a:gd name="adj2" fmla="val 6903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altLang="ru-RU" sz="24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снег</a:t>
            </a:r>
          </a:p>
        </p:txBody>
      </p:sp>
      <p:sp>
        <p:nvSpPr>
          <p:cNvPr id="8" name="AutoShape 20">
            <a:hlinkClick r:id="" action="ppaction://noaction">
              <a:snd r:embed="rId6" name="koshmar.wav"/>
            </a:hlinkClick>
          </p:cNvPr>
          <p:cNvSpPr>
            <a:spLocks noChangeArrowheads="1"/>
          </p:cNvSpPr>
          <p:nvPr/>
        </p:nvSpPr>
        <p:spPr bwMode="auto">
          <a:xfrm>
            <a:off x="4319098" y="297584"/>
            <a:ext cx="3439938" cy="529844"/>
          </a:xfrm>
          <a:prstGeom prst="cloudCallout">
            <a:avLst>
              <a:gd name="adj1" fmla="val -3731"/>
              <a:gd name="adj2" fmla="val 98981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altLang="ru-RU" sz="24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Пушистый</a:t>
            </a:r>
          </a:p>
        </p:txBody>
      </p:sp>
      <p:sp>
        <p:nvSpPr>
          <p:cNvPr id="9" name="AutoShape 20">
            <a:hlinkClick r:id="" action="ppaction://noaction">
              <a:snd r:embed="rId6" name="koshmar.wav"/>
            </a:hlinkClick>
          </p:cNvPr>
          <p:cNvSpPr>
            <a:spLocks noChangeArrowheads="1"/>
          </p:cNvSpPr>
          <p:nvPr/>
        </p:nvSpPr>
        <p:spPr bwMode="auto">
          <a:xfrm>
            <a:off x="9118606" y="2262348"/>
            <a:ext cx="2577505" cy="674470"/>
          </a:xfrm>
          <a:prstGeom prst="cloudCallout">
            <a:avLst>
              <a:gd name="adj1" fmla="val -87565"/>
              <a:gd name="adj2" fmla="val 63829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altLang="ru-RU" sz="24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падает</a:t>
            </a:r>
          </a:p>
        </p:txBody>
      </p:sp>
      <p:sp>
        <p:nvSpPr>
          <p:cNvPr id="10" name="AutoShape 20">
            <a:hlinkClick r:id="" action="ppaction://noaction">
              <a:snd r:embed="rId6" name="koshmar.wav"/>
            </a:hlinkClick>
          </p:cNvPr>
          <p:cNvSpPr>
            <a:spLocks noChangeArrowheads="1"/>
          </p:cNvSpPr>
          <p:nvPr/>
        </p:nvSpPr>
        <p:spPr bwMode="auto">
          <a:xfrm>
            <a:off x="8549226" y="3891520"/>
            <a:ext cx="2579465" cy="612294"/>
          </a:xfrm>
          <a:prstGeom prst="cloudCallout">
            <a:avLst>
              <a:gd name="adj1" fmla="val -63449"/>
              <a:gd name="adj2" fmla="val -83111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altLang="ru-RU" sz="240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землю</a:t>
            </a:r>
          </a:p>
        </p:txBody>
      </p:sp>
      <p:sp>
        <p:nvSpPr>
          <p:cNvPr id="11" name="Text Box 9">
            <a:hlinkClick r:id="" action="ppaction://noaction">
              <a:snd r:embed="rId2" name="type.wav"/>
            </a:hlinkClick>
          </p:cNvPr>
          <p:cNvSpPr txBox="1">
            <a:spLocks noChangeArrowheads="1"/>
          </p:cNvSpPr>
          <p:nvPr/>
        </p:nvSpPr>
        <p:spPr bwMode="auto">
          <a:xfrm>
            <a:off x="688839" y="5304290"/>
            <a:ext cx="8890920" cy="523220"/>
          </a:xfrm>
          <a:prstGeom prst="rect">
            <a:avLst/>
          </a:prstGeom>
          <a:solidFill>
            <a:srgbClr val="33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ru-RU" alt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Пушистый снег падает на землю.</a:t>
            </a:r>
          </a:p>
        </p:txBody>
      </p:sp>
      <p:sp>
        <p:nvSpPr>
          <p:cNvPr id="12" name="Овал 11"/>
          <p:cNvSpPr/>
          <p:nvPr/>
        </p:nvSpPr>
        <p:spPr>
          <a:xfrm>
            <a:off x="3914307" y="5349875"/>
            <a:ext cx="1075704" cy="4776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18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8"/>
          <p:cNvSpPr txBox="1">
            <a:spLocks/>
          </p:cNvSpPr>
          <p:nvPr/>
        </p:nvSpPr>
        <p:spPr>
          <a:xfrm>
            <a:off x="142875" y="819196"/>
            <a:ext cx="11493466" cy="100642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«Главные члены предложения».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4018" t="24987" r="5926" b="71673"/>
          <a:stretch/>
        </p:blipFill>
        <p:spPr>
          <a:xfrm>
            <a:off x="580596" y="2279696"/>
            <a:ext cx="11451131" cy="103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2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3440" cy="6858000"/>
          </a:xfrm>
          <a:prstGeom prst="rect">
            <a:avLst/>
          </a:prstGeom>
        </p:spPr>
      </p:pic>
      <p:pic>
        <p:nvPicPr>
          <p:cNvPr id="5" name="Picture 8" descr="illustration_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10" y="326572"/>
            <a:ext cx="11390811" cy="6165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7"/>
          <p:cNvSpPr>
            <a:spLocks noChangeArrowheads="1"/>
          </p:cNvSpPr>
          <p:nvPr/>
        </p:nvSpPr>
        <p:spPr bwMode="auto">
          <a:xfrm flipH="1">
            <a:off x="418010" y="453015"/>
            <a:ext cx="3743821" cy="1453034"/>
          </a:xfrm>
          <a:prstGeom prst="wedgeRoundRectCallout">
            <a:avLst>
              <a:gd name="adj1" fmla="val 5509"/>
              <a:gd name="adj2" fmla="val 61019"/>
              <a:gd name="adj3" fmla="val 16667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ru-RU" altLang="ru-RU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Помоги </a:t>
            </a:r>
            <a:r>
              <a:rPr lang="ru-RU" altLang="ru-RU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Карлсону</a:t>
            </a:r>
            <a:r>
              <a:rPr lang="ru-RU" altLang="ru-RU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определить </a:t>
            </a:r>
            <a:r>
              <a:rPr lang="ru-RU" alt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подлежащее</a:t>
            </a:r>
            <a:r>
              <a:rPr lang="ru-RU" altLang="ru-RU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в предложении</a:t>
            </a:r>
          </a:p>
        </p:txBody>
      </p:sp>
      <p:sp>
        <p:nvSpPr>
          <p:cNvPr id="7" name="AutoShape 11">
            <a:hlinkClick r:id="" action="ppaction://noaction">
              <a:snd r:embed="rId5" name="talant.wav"/>
            </a:hlinkClick>
          </p:cNvPr>
          <p:cNvSpPr>
            <a:spLocks noChangeArrowheads="1"/>
          </p:cNvSpPr>
          <p:nvPr/>
        </p:nvSpPr>
        <p:spPr bwMode="auto">
          <a:xfrm>
            <a:off x="8109609" y="837522"/>
            <a:ext cx="1973617" cy="863141"/>
          </a:xfrm>
          <a:prstGeom prst="cloudCallout">
            <a:avLst>
              <a:gd name="adj1" fmla="val -88477"/>
              <a:gd name="adj2" fmla="val -12648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altLang="ru-RU" sz="24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денёк</a:t>
            </a:r>
          </a:p>
        </p:txBody>
      </p:sp>
      <p:sp>
        <p:nvSpPr>
          <p:cNvPr id="8" name="AutoShape 13">
            <a:hlinkClick r:id="" action="ppaction://noaction">
              <a:snd r:embed="rId6" name="koshmar.wav"/>
            </a:hlinkClick>
          </p:cNvPr>
          <p:cNvSpPr>
            <a:spLocks noChangeArrowheads="1"/>
          </p:cNvSpPr>
          <p:nvPr/>
        </p:nvSpPr>
        <p:spPr bwMode="auto">
          <a:xfrm>
            <a:off x="8146243" y="2523781"/>
            <a:ext cx="3138405" cy="633393"/>
          </a:xfrm>
          <a:prstGeom prst="cloudCallout">
            <a:avLst>
              <a:gd name="adj1" fmla="val -45398"/>
              <a:gd name="adj2" fmla="val -106315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altLang="ru-RU" sz="24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окошком</a:t>
            </a:r>
          </a:p>
        </p:txBody>
      </p:sp>
      <p:sp>
        <p:nvSpPr>
          <p:cNvPr id="9" name="AutoShape 10">
            <a:hlinkClick r:id="" action="ppaction://noaction">
              <a:snd r:embed="rId6" name="koshmar.wav"/>
            </a:hlinkClick>
          </p:cNvPr>
          <p:cNvSpPr>
            <a:spLocks noChangeArrowheads="1"/>
          </p:cNvSpPr>
          <p:nvPr/>
        </p:nvSpPr>
        <p:spPr bwMode="auto">
          <a:xfrm>
            <a:off x="6891474" y="3682786"/>
            <a:ext cx="2823971" cy="690513"/>
          </a:xfrm>
          <a:prstGeom prst="cloudCallout">
            <a:avLst>
              <a:gd name="adj1" fmla="val -56514"/>
              <a:gd name="adj2" fmla="val -108639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altLang="ru-RU" sz="24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хрустит</a:t>
            </a:r>
          </a:p>
        </p:txBody>
      </p:sp>
      <p:sp>
        <p:nvSpPr>
          <p:cNvPr id="10" name="AutoShape 12">
            <a:hlinkClick r:id="" action="ppaction://noaction">
              <a:snd r:embed="rId6" name="koshmar.wav"/>
            </a:hlinkClick>
          </p:cNvPr>
          <p:cNvSpPr>
            <a:spLocks noChangeArrowheads="1"/>
          </p:cNvSpPr>
          <p:nvPr/>
        </p:nvSpPr>
        <p:spPr bwMode="auto">
          <a:xfrm>
            <a:off x="3900655" y="3508630"/>
            <a:ext cx="3229374" cy="690513"/>
          </a:xfrm>
          <a:prstGeom prst="cloudCallout">
            <a:avLst>
              <a:gd name="adj1" fmla="val 6398"/>
              <a:gd name="adj2" fmla="val -122241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altLang="ru-RU" sz="240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морозный</a:t>
            </a:r>
          </a:p>
        </p:txBody>
      </p:sp>
      <p:sp>
        <p:nvSpPr>
          <p:cNvPr id="11" name="Text Box 9">
            <a:hlinkClick r:id="" action="ppaction://noaction">
              <a:snd r:embed="rId2" name="type.wav"/>
            </a:hlinkClick>
          </p:cNvPr>
          <p:cNvSpPr txBox="1">
            <a:spLocks noChangeArrowheads="1"/>
          </p:cNvSpPr>
          <p:nvPr/>
        </p:nvSpPr>
        <p:spPr bwMode="auto">
          <a:xfrm>
            <a:off x="745181" y="5404133"/>
            <a:ext cx="8970264" cy="523220"/>
          </a:xfrm>
          <a:prstGeom prst="rect">
            <a:avLst/>
          </a:prstGeom>
          <a:solidFill>
            <a:srgbClr val="33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ru-RU" alt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Хрустит за окошком морозный денёк.</a:t>
            </a:r>
          </a:p>
        </p:txBody>
      </p:sp>
      <p:sp>
        <p:nvSpPr>
          <p:cNvPr id="12" name="Овал 11"/>
          <p:cNvSpPr/>
          <p:nvPr/>
        </p:nvSpPr>
        <p:spPr>
          <a:xfrm>
            <a:off x="7281819" y="5461233"/>
            <a:ext cx="1378855" cy="4776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73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3440" cy="6858000"/>
          </a:xfrm>
          <a:prstGeom prst="rect">
            <a:avLst/>
          </a:prstGeom>
        </p:spPr>
      </p:pic>
      <p:pic>
        <p:nvPicPr>
          <p:cNvPr id="13" name="Содержимое 19" descr="b_1074102101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83" y="376096"/>
            <a:ext cx="11390810" cy="6139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410665" y="300911"/>
            <a:ext cx="3947704" cy="1830478"/>
          </a:xfrm>
          <a:prstGeom prst="wedgeRoundRectCallout">
            <a:avLst>
              <a:gd name="adj1" fmla="val 47060"/>
              <a:gd name="adj2" fmla="val 107213"/>
              <a:gd name="adj3" fmla="val 16667"/>
            </a:avLst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altLang="ru-RU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Помоги </a:t>
            </a:r>
            <a:r>
              <a:rPr lang="ru-RU" altLang="ru-RU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Карлсону</a:t>
            </a:r>
            <a:endParaRPr lang="en-US" altLang="ru-RU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Фрекен Бок </a:t>
            </a:r>
            <a:endParaRPr lang="en-US" altLang="ru-RU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</a:t>
            </a:r>
            <a:r>
              <a:rPr lang="ru-RU" altLang="ru-RU" sz="28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сказуемое</a:t>
            </a:r>
          </a:p>
          <a:p>
            <a:pPr algn="ctr">
              <a:defRPr/>
            </a:pPr>
            <a:r>
              <a:rPr lang="ru-RU" altLang="ru-RU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предложении.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756456" y="5447336"/>
            <a:ext cx="4968875" cy="971550"/>
          </a:xfrm>
          <a:prstGeom prst="rect">
            <a:avLst/>
          </a:prstGeom>
          <a:solidFill>
            <a:srgbClr val="3366FF"/>
          </a:solidFill>
          <a:ln w="25400" algn="ctr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ru-RU" alt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Опять выглянуло солнце, да такое весёлое, яркое!</a:t>
            </a:r>
          </a:p>
        </p:txBody>
      </p:sp>
      <p:sp>
        <p:nvSpPr>
          <p:cNvPr id="7" name="AutoShape 11">
            <a:hlinkClick r:id="" action="ppaction://noaction">
              <a:snd r:embed="rId5" name="koshmar.wav"/>
            </a:hlinkClick>
          </p:cNvPr>
          <p:cNvSpPr>
            <a:spLocks noChangeArrowheads="1"/>
          </p:cNvSpPr>
          <p:nvPr/>
        </p:nvSpPr>
        <p:spPr bwMode="auto">
          <a:xfrm flipH="1">
            <a:off x="827088" y="4149725"/>
            <a:ext cx="2030412" cy="719138"/>
          </a:xfrm>
          <a:prstGeom prst="cloudCallout">
            <a:avLst>
              <a:gd name="adj1" fmla="val -68079"/>
              <a:gd name="adj2" fmla="val -90398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altLang="ru-RU" sz="240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опять</a:t>
            </a:r>
          </a:p>
          <a:p>
            <a:pPr algn="ctr">
              <a:defRPr/>
            </a:pPr>
            <a:endParaRPr lang="ru-RU" altLang="ru-RU" sz="2400" smtClean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AutoShape 12">
            <a:hlinkClick r:id="" action="ppaction://noaction">
              <a:snd r:embed="rId5" name="koshmar.wav"/>
            </a:hlinkClick>
          </p:cNvPr>
          <p:cNvSpPr>
            <a:spLocks noChangeArrowheads="1"/>
          </p:cNvSpPr>
          <p:nvPr/>
        </p:nvSpPr>
        <p:spPr bwMode="auto">
          <a:xfrm flipH="1">
            <a:off x="6948488" y="115888"/>
            <a:ext cx="2084387" cy="720725"/>
          </a:xfrm>
          <a:prstGeom prst="cloudCallout">
            <a:avLst>
              <a:gd name="adj1" fmla="val 31338"/>
              <a:gd name="adj2" fmla="val 115634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altLang="ru-RU" sz="24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солнце</a:t>
            </a:r>
          </a:p>
        </p:txBody>
      </p:sp>
      <p:sp>
        <p:nvSpPr>
          <p:cNvPr id="9" name="AutoShape 13">
            <a:hlinkClick r:id="" action="ppaction://noaction">
              <a:snd r:embed="rId6" name="talant.wav"/>
            </a:hlinkClick>
          </p:cNvPr>
          <p:cNvSpPr>
            <a:spLocks noChangeArrowheads="1"/>
          </p:cNvSpPr>
          <p:nvPr/>
        </p:nvSpPr>
        <p:spPr bwMode="auto">
          <a:xfrm flipH="1">
            <a:off x="6141720" y="4447048"/>
            <a:ext cx="2752725" cy="792162"/>
          </a:xfrm>
          <a:prstGeom prst="cloudCallout">
            <a:avLst>
              <a:gd name="adj1" fmla="val 50894"/>
              <a:gd name="adj2" fmla="val -144389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altLang="ru-RU" sz="24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выглянуло</a:t>
            </a:r>
          </a:p>
          <a:p>
            <a:pPr algn="ctr">
              <a:defRPr/>
            </a:pPr>
            <a:endParaRPr lang="ru-RU" altLang="ru-RU" sz="2000" b="1" i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AutoShape 14">
            <a:hlinkClick r:id="" action="ppaction://noaction">
              <a:snd r:embed="rId5" name="koshmar.wav"/>
            </a:hlinkClick>
          </p:cNvPr>
          <p:cNvSpPr>
            <a:spLocks noChangeArrowheads="1"/>
          </p:cNvSpPr>
          <p:nvPr/>
        </p:nvSpPr>
        <p:spPr bwMode="auto">
          <a:xfrm flipH="1">
            <a:off x="611188" y="2565400"/>
            <a:ext cx="1960562" cy="863600"/>
          </a:xfrm>
          <a:prstGeom prst="cloudCallout">
            <a:avLst>
              <a:gd name="adj1" fmla="val -73269"/>
              <a:gd name="adj2" fmla="val 74995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altLang="ru-RU" sz="240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такое</a:t>
            </a:r>
          </a:p>
          <a:p>
            <a:pPr algn="ctr">
              <a:defRPr/>
            </a:pPr>
            <a:endParaRPr lang="ru-RU" altLang="ru-RU" sz="2400" b="1" i="1" smtClean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AutoShape 15">
            <a:hlinkClick r:id="" action="ppaction://noaction">
              <a:snd r:embed="rId5" name="koshmar.wav"/>
            </a:hlinkClick>
          </p:cNvPr>
          <p:cNvSpPr>
            <a:spLocks noChangeArrowheads="1"/>
          </p:cNvSpPr>
          <p:nvPr/>
        </p:nvSpPr>
        <p:spPr bwMode="auto">
          <a:xfrm flipH="1">
            <a:off x="4358369" y="671558"/>
            <a:ext cx="2366962" cy="719138"/>
          </a:xfrm>
          <a:prstGeom prst="cloudCallout">
            <a:avLst>
              <a:gd name="adj1" fmla="val -55972"/>
              <a:gd name="adj2" fmla="val 60375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altLang="ru-RU" sz="24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весёлое</a:t>
            </a:r>
          </a:p>
          <a:p>
            <a:pPr algn="ctr">
              <a:defRPr/>
            </a:pPr>
            <a:endParaRPr lang="ru-RU" altLang="ru-RU" sz="2400" dirty="0" smtClean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AutoShape 16">
            <a:hlinkClick r:id="" action="ppaction://noaction">
              <a:snd r:embed="rId5" name="koshmar.wav"/>
            </a:hlinkClick>
          </p:cNvPr>
          <p:cNvSpPr>
            <a:spLocks noChangeArrowheads="1"/>
          </p:cNvSpPr>
          <p:nvPr/>
        </p:nvSpPr>
        <p:spPr bwMode="auto">
          <a:xfrm flipH="1">
            <a:off x="3357290" y="4540499"/>
            <a:ext cx="1943100" cy="792163"/>
          </a:xfrm>
          <a:prstGeom prst="cloudCallout">
            <a:avLst>
              <a:gd name="adj1" fmla="val 52694"/>
              <a:gd name="adj2" fmla="val -108718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altLang="ru-RU" sz="24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яркое</a:t>
            </a:r>
          </a:p>
          <a:p>
            <a:pPr algn="ctr">
              <a:defRPr/>
            </a:pPr>
            <a:endParaRPr lang="ru-RU" altLang="ru-RU" sz="2400" dirty="0" smtClean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986843" y="5459750"/>
            <a:ext cx="2146860" cy="4776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23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3440" cy="6858000"/>
          </a:xfrm>
          <a:prstGeom prst="rect">
            <a:avLst/>
          </a:prstGeom>
        </p:spPr>
      </p:pic>
      <p:pic>
        <p:nvPicPr>
          <p:cNvPr id="5122" name="Picture 2" descr="https://fs00.infourok.ru/images/doc/169/193926/img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571" y="1356679"/>
            <a:ext cx="7443651" cy="516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893445" y="711520"/>
            <a:ext cx="3947704" cy="1290318"/>
          </a:xfrm>
          <a:prstGeom prst="wedgeRoundRectCallout">
            <a:avLst>
              <a:gd name="adj1" fmla="val 47060"/>
              <a:gd name="adj2" fmla="val 107213"/>
              <a:gd name="adj3" fmla="val 16667"/>
            </a:avLst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altLang="ru-RU" sz="5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Спасибо!!!</a:t>
            </a:r>
          </a:p>
        </p:txBody>
      </p:sp>
    </p:spTree>
    <p:extLst>
      <p:ext uri="{BB962C8B-B14F-4D97-AF65-F5344CB8AC3E}">
        <p14:creationId xmlns:p14="http://schemas.microsoft.com/office/powerpoint/2010/main" val="350333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 descr="https://im0-tub-ru.yandex.net/i?id=2809e1b14010e6467e1016efb7771ed0-l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5" t="4960" r="5889"/>
          <a:stretch/>
        </p:blipFill>
        <p:spPr bwMode="auto">
          <a:xfrm>
            <a:off x="2018211" y="1279640"/>
            <a:ext cx="8247017" cy="501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362200" y="76290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Отправляемся дальше!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92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2520" y="649952"/>
            <a:ext cx="9966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Упражнение 14.</a:t>
            </a:r>
          </a:p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Прочитайте. Выпишите главные члены предложения. </a:t>
            </a:r>
          </a:p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Блестит чистое зеркало воды. Здесь открывается маленькое озерко. За ним длинной вереницей разгуливают редкостные птицы. Они одеты в разноцветные перья. Здесь я чувствую себя как бы в сказочном театре. 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65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2520" y="649952"/>
            <a:ext cx="996696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Зеркало блестит.</a:t>
            </a:r>
          </a:p>
          <a:p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Озерко открывается.</a:t>
            </a:r>
          </a:p>
          <a:p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Птицы разгуливают.</a:t>
            </a:r>
          </a:p>
          <a:p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Они одеты.</a:t>
            </a:r>
          </a:p>
          <a:p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 чувствую.</a:t>
            </a:r>
          </a:p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79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64920" y="889843"/>
            <a:ext cx="99212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Упражнение 15.</a:t>
            </a:r>
          </a:p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Прочитайте. Спишите. В распространённых предложениях подчеркните главные члены предложения. </a:t>
            </a:r>
          </a:p>
          <a:p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Стр..кочет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кузнечик. Л..</a:t>
            </a:r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тит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зигзагами большая </a:t>
            </a:r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бабоч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..ка. Ветер </a:t>
            </a:r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ает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стебли дикого клевера и ромашек. Закуковала кукушка. На б..</a:t>
            </a:r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рёзе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залилась радостной песней </a:t>
            </a:r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м..линовка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07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082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13792" y="544362"/>
            <a:ext cx="956441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Проверим.</a:t>
            </a: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</a:t>
            </a:r>
            <a:r>
              <a:rPr lang="ru-RU" sz="4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кочет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кузнечик.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4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тит  зигзагами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бабочка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Ветер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качает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стебли дикого клевера и ромашек. Закуковала кукушка. На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4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рёзе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залилась радостной песней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4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линовка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348782" y="2963133"/>
            <a:ext cx="1870841" cy="1051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100" y="2301655"/>
            <a:ext cx="1883827" cy="304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135" y="2434488"/>
            <a:ext cx="1883827" cy="3048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113" y="2950783"/>
            <a:ext cx="1883827" cy="4571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112" y="3073834"/>
            <a:ext cx="1883827" cy="30483"/>
          </a:xfrm>
          <a:prstGeom prst="rect">
            <a:avLst/>
          </a:prstGeom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5407720" y="2966021"/>
            <a:ext cx="1044392" cy="1524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3548" y="4811634"/>
            <a:ext cx="1883827" cy="3048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916" y="4244711"/>
            <a:ext cx="1883827" cy="3048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916" y="4458100"/>
            <a:ext cx="1883827" cy="3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8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40221" y="493986"/>
            <a:ext cx="994593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Упражнение 16. </a:t>
            </a:r>
          </a:p>
          <a:p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Прочитайте. Ответьте на вопросы. Выпишите сказуемые. </a:t>
            </a:r>
          </a:p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Паруса раньше на кораблях были паруса. Их делали из очень толстой ткани. Паруса натягивали на высоких мачтах. Ветер дул в паруса, толкал корабль. Корабль мог плыть только при ветре. 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ru-RU" sz="32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 паруса? Из чего делали паруса? На что натягивали паруса? Как ветер толкал корабль? Мог ли корабль плыть без ветра? </a:t>
            </a:r>
            <a:endParaRPr lang="ru-RU" sz="32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34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13490" y="714703"/>
            <a:ext cx="9301655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Паруса были на кораблях.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делали из очень толстой ткани.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Паруса натягивали  на высоких мачтах.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 дул в паруса, толкал корабль.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 ветра корабль плыть не может.</a:t>
            </a: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Сказуемые:</a:t>
            </a:r>
            <a:endParaRPr lang="ru-RU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Были, делали, натягивали,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дул,толкал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плыть не может.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485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528" y="571812"/>
            <a:ext cx="9690942" cy="57143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15609" y="2932738"/>
            <a:ext cx="756077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домашнего задания 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54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60120" y="544652"/>
            <a:ext cx="10027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Упражнение 17. </a:t>
            </a:r>
          </a:p>
          <a:p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Прочитайте. Спишите.</a:t>
            </a:r>
          </a:p>
          <a:p>
            <a:endParaRPr lang="ru-RU" sz="3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Прошла ночь. Наступило утро. Стало светло. Запели птицы. Появились тучи. Пошёл дождь. Образовались лужи. Дети бегают по лужам.</a:t>
            </a:r>
          </a:p>
          <a:p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ком или о чём говорится в предложении? Что в них говорится? Выпишите по образцу: (что?) Ночь (что сделала?) прошла. 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99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01766" y="462455"/>
            <a:ext cx="7798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Проверим.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5324" y="1187669"/>
            <a:ext cx="90704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(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что?) Ночь (что сделала?) прошла.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(что?)Утро (что сделало?) наступило.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(кто?) Птицы  (что сделали?) запели.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(что?) Тучи (что сделали?) появились.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(что?) Дождь (что сделал?) пошёл.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(что?) Лужи (что сделали?) образовались.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(кто? ) Дети (что делали?) бегали по лужам.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08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5418" y="1382636"/>
            <a:ext cx="1060704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Упражнение 18.</a:t>
            </a:r>
          </a:p>
          <a:p>
            <a: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слова. Составьте из них предложения. Найдите в них грамматическую основу.</a:t>
            </a:r>
          </a:p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Где ночуют птицы? </a:t>
            </a:r>
          </a:p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В, ночуют, парках, вороны, и, рощах; </a:t>
            </a:r>
          </a:p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под, укрываются, синицы, крышами; </a:t>
            </a:r>
          </a:p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глухари, в, ныряют, часто, снег; </a:t>
            </a:r>
          </a:p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норках, эти, снежные, птицы.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3910" y="489160"/>
            <a:ext cx="9710057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/>
              <a:t>                </a:t>
            </a:r>
            <a:r>
              <a:rPr lang="ru-RU" sz="4400" dirty="0" smtClean="0"/>
              <a:t> </a:t>
            </a:r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ДОМАШНЯЯ РАБОТА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2" descr="https://obninsk.poliglotiki.ru/images/site/cache/93/53/9353c66e8d4b45bffe9f9a04587a12b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694" y="4886296"/>
            <a:ext cx="2600585" cy="154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04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 descr="https://i.pinimg.com/originals/33/34/36/3334365e82687b3c43244148404467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761" y="2749258"/>
            <a:ext cx="4185124" cy="310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22196" y="522198"/>
            <a:ext cx="99476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УРОК!</a:t>
            </a:r>
            <a:endParaRPr lang="ru-RU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13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6877"/>
            <a:ext cx="12193057" cy="6931753"/>
          </a:xfrm>
          <a:prstGeom prst="rect">
            <a:avLst/>
          </a:prstGeom>
        </p:spPr>
      </p:pic>
      <p:pic>
        <p:nvPicPr>
          <p:cNvPr id="5" name="Picture 2" descr="Картинки по запросу &quot;рамки для презентаций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25"/>
            <a:ext cx="12192000" cy="693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3004" y="441435"/>
            <a:ext cx="1084983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Картины чего рисует Лермонтов в стихотворении “Осень”? </a:t>
            </a:r>
            <a:endParaRPr lang="ru-RU" sz="3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Картины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тихо увядающей природы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произошло с елями? </a:t>
            </a:r>
            <a:endParaRPr lang="ru-RU" sz="3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поникли, стали обессиленными.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пахарь не любит отдыхать там, где любил отдыхать летом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Нет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той листвы, которая давала прохладу, тень, укрытие, красоту,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спокойствие.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45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6877"/>
            <a:ext cx="12193057" cy="6931753"/>
          </a:xfrm>
          <a:prstGeom prst="rect">
            <a:avLst/>
          </a:prstGeom>
        </p:spPr>
      </p:pic>
      <p:pic>
        <p:nvPicPr>
          <p:cNvPr id="5" name="Picture 2" descr="Картинки по запросу &quot;рамки для презентаций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25"/>
            <a:ext cx="12192000" cy="693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72509" y="365125"/>
            <a:ext cx="1064697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нуждается в отдыхе?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отдыхе нуждаются все: и звери, и люди, и деревья – вся природа.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значит “отважный </a:t>
            </a:r>
            <a:r>
              <a:rPr lang="ru-R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зверь</a:t>
            </a:r>
            <a:r>
              <a:rPr lang="ru-RU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”,по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вашему мнению?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не пропадёт, поскольку обо всём позаботился летом и найдёт, куда скрыться.</a:t>
            </a:r>
          </a:p>
          <a:p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Кто, 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природы и 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зверей, 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отдыхает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Пахарь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отдыхает от трудов в своём доме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краски 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будете использовать, если захотите нарисовать картины осени? 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Красные,жёлтые,оранжевые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76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6877"/>
            <a:ext cx="12193057" cy="6931753"/>
          </a:xfrm>
          <a:prstGeom prst="rect">
            <a:avLst/>
          </a:prstGeom>
        </p:spPr>
      </p:pic>
      <p:pic>
        <p:nvPicPr>
          <p:cNvPr id="5" name="Picture 2" descr="Картинки по запросу &quot;рамки для презентаций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25"/>
            <a:ext cx="12192000" cy="693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5724" y="483476"/>
            <a:ext cx="1061807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 какой осени рассказывает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А.А.Фет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в стихотворении «Ласточки пропали»?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 поздней осени.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чем сравнивает автор стаю грачей? 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сетью.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Что сказано о ветре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Ночью ветер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злится,  да 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стучит в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окно.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 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 можно так сказать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 человеке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62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6877"/>
            <a:ext cx="12193057" cy="6931753"/>
          </a:xfrm>
          <a:prstGeom prst="rect">
            <a:avLst/>
          </a:prstGeom>
        </p:spPr>
      </p:pic>
      <p:pic>
        <p:nvPicPr>
          <p:cNvPr id="5" name="Picture 2" descr="Картинки по запросу &quot;рамки для презентаций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9" y="-36877"/>
            <a:ext cx="12192000" cy="693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8"/>
          <p:cNvSpPr txBox="1">
            <a:spLocks/>
          </p:cNvSpPr>
          <p:nvPr/>
        </p:nvSpPr>
        <p:spPr>
          <a:xfrm>
            <a:off x="837672" y="3582178"/>
            <a:ext cx="7906278" cy="70173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7672" y="580084"/>
            <a:ext cx="1043841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Что общего у этих двух стихотворений?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Какое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настроение вы почувствовали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Выберите слова, которые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помогут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рассказать о настроении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этих 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произведений.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печаль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любование,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тоска,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грусть.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Какие птицы уносят на крыльях последние дни осени?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Журавли.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7502" y="3640529"/>
            <a:ext cx="4218753" cy="2408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372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38200" y="1326765"/>
            <a:ext cx="10802145" cy="24464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ru-RU" alt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</a:t>
            </a:r>
            <a:r>
              <a:rPr lang="ru-RU" alt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слово или</a:t>
            </a:r>
            <a:r>
              <a:rPr lang="en-US" alt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</a:t>
            </a:r>
            <a:endParaRPr lang="en-US" altLang="ru-RU" sz="40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r>
              <a:rPr lang="ru-RU" alt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слов, которые выражают</a:t>
            </a:r>
            <a:endParaRPr lang="en-US" altLang="ru-RU" sz="40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r>
              <a:rPr lang="ru-RU" alt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законченную мысль.</a:t>
            </a:r>
          </a:p>
          <a:p>
            <a:pPr>
              <a:buFontTx/>
              <a:buNone/>
              <a:defRPr/>
            </a:pPr>
            <a:r>
              <a:rPr lang="ru-RU" alt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 о ком-либо или чём-либо</a:t>
            </a:r>
            <a:endParaRPr lang="en-US" altLang="ru-RU" sz="40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r>
              <a:rPr lang="ru-RU" alt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сообщает, содержит вопрос, побуждает</a:t>
            </a:r>
            <a:endParaRPr lang="en-US" altLang="ru-RU" sz="40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r>
              <a:rPr lang="ru-RU" alt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действию.</a:t>
            </a:r>
            <a:endParaRPr lang="ru-RU" altLang="ru-RU" sz="4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63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73385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dirty="0" smtClean="0">
                <a:solidFill>
                  <a:srgbClr val="0000FF"/>
                </a:solidFill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Давайте вспомним</a:t>
            </a:r>
            <a:r>
              <a:rPr lang="ru-RU" altLang="ru-RU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!</a:t>
            </a:r>
            <a:endParaRPr lang="ru-RU" altLang="ru-RU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303283" y="1855788"/>
            <a:ext cx="9406758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Tx/>
              <a:buAutoNum type="arabicPeriod"/>
            </a:pPr>
            <a:r>
              <a:rPr lang="ru-RU" altLang="ru-RU" sz="4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подлежащее?</a:t>
            </a:r>
          </a:p>
          <a:p>
            <a:pPr marL="609600" indent="-609600">
              <a:buFontTx/>
              <a:buAutoNum type="arabicPeriod"/>
            </a:pPr>
            <a:r>
              <a:rPr lang="ru-RU" altLang="ru-RU" sz="4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какие вопросы отвечает подлежащее?</a:t>
            </a:r>
          </a:p>
          <a:p>
            <a:pPr marL="609600" indent="-609600">
              <a:buFontTx/>
              <a:buAutoNum type="arabicPeriod"/>
            </a:pPr>
            <a:r>
              <a:rPr lang="ru-RU" altLang="ru-RU" sz="4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сказуемое?</a:t>
            </a:r>
          </a:p>
          <a:p>
            <a:pPr marL="609600" indent="-609600">
              <a:buFontTx/>
              <a:buAutoNum type="arabicPeriod"/>
            </a:pPr>
            <a:r>
              <a:rPr lang="ru-RU" altLang="ru-RU" sz="4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какие вопросы отвечает сказуемое</a:t>
            </a:r>
            <a:r>
              <a:rPr lang="ru-RU" altLang="ru-RU" sz="36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altLang="ru-RU" sz="36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76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974</Words>
  <Application>Microsoft Office PowerPoint</Application>
  <PresentationFormat>Широкоэкранный</PresentationFormat>
  <Paragraphs>149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1" baseType="lpstr">
      <vt:lpstr>Yu Gothic Light</vt:lpstr>
      <vt:lpstr>Arial</vt:lpstr>
      <vt:lpstr>Calibri</vt:lpstr>
      <vt:lpstr>Calibri Light</vt:lpstr>
      <vt:lpstr>Comic Sans MS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</cp:lastModifiedBy>
  <cp:revision>15</cp:revision>
  <dcterms:created xsi:type="dcterms:W3CDTF">2021-08-20T15:43:58Z</dcterms:created>
  <dcterms:modified xsi:type="dcterms:W3CDTF">2021-08-25T16:29:19Z</dcterms:modified>
</cp:coreProperties>
</file>