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9" r:id="rId6"/>
    <p:sldId id="266" r:id="rId7"/>
    <p:sldId id="260" r:id="rId8"/>
    <p:sldId id="261" r:id="rId9"/>
    <p:sldId id="262" r:id="rId10"/>
    <p:sldId id="264" r:id="rId11"/>
    <p:sldId id="263" r:id="rId12"/>
    <p:sldId id="267" r:id="rId13"/>
    <p:sldId id="268" r:id="rId14"/>
    <p:sldId id="265" r:id="rId15"/>
    <p:sldId id="269" r:id="rId16"/>
    <p:sldId id="284" r:id="rId17"/>
    <p:sldId id="280" r:id="rId18"/>
    <p:sldId id="270" r:id="rId19"/>
    <p:sldId id="271" r:id="rId20"/>
    <p:sldId id="281" r:id="rId21"/>
    <p:sldId id="285" r:id="rId22"/>
    <p:sldId id="272" r:id="rId23"/>
    <p:sldId id="273" r:id="rId24"/>
    <p:sldId id="274" r:id="rId25"/>
    <p:sldId id="275" r:id="rId26"/>
    <p:sldId id="276" r:id="rId27"/>
    <p:sldId id="277" r:id="rId28"/>
    <p:sldId id="289" r:id="rId29"/>
    <p:sldId id="288" r:id="rId30"/>
    <p:sldId id="282" r:id="rId31"/>
    <p:sldId id="278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3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A343E-50AA-4BE5-9D95-FD4694DB5761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EC16-1B6C-475C-87F1-67D2342A6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75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A343E-50AA-4BE5-9D95-FD4694DB5761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EC16-1B6C-475C-87F1-67D2342A6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601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A343E-50AA-4BE5-9D95-FD4694DB5761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EC16-1B6C-475C-87F1-67D2342A6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874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A343E-50AA-4BE5-9D95-FD4694DB5761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EC16-1B6C-475C-87F1-67D2342A6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061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A343E-50AA-4BE5-9D95-FD4694DB5761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EC16-1B6C-475C-87F1-67D2342A6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673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A343E-50AA-4BE5-9D95-FD4694DB5761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EC16-1B6C-475C-87F1-67D2342A6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834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A343E-50AA-4BE5-9D95-FD4694DB5761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EC16-1B6C-475C-87F1-67D2342A6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41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A343E-50AA-4BE5-9D95-FD4694DB5761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EC16-1B6C-475C-87F1-67D2342A6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521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A343E-50AA-4BE5-9D95-FD4694DB5761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EC16-1B6C-475C-87F1-67D2342A6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315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A343E-50AA-4BE5-9D95-FD4694DB5761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EC16-1B6C-475C-87F1-67D2342A6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786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A343E-50AA-4BE5-9D95-FD4694DB5761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EC16-1B6C-475C-87F1-67D2342A6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25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A343E-50AA-4BE5-9D95-FD4694DB5761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EC16-1B6C-475C-87F1-67D2342A6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548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Картинки по запросу &quot;рамки для презентаций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12192000" cy="693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&quot;мультяшная сова умная сов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194" y="2803843"/>
            <a:ext cx="2487612" cy="35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72636" y="593419"/>
            <a:ext cx="8428639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Урок русского языка и читательской грамотности </a:t>
            </a:r>
            <a:endParaRPr lang="ru-RU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 2 классе</a:t>
            </a:r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65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6877"/>
            <a:ext cx="12193057" cy="6931753"/>
          </a:xfrm>
          <a:prstGeom prst="rect">
            <a:avLst/>
          </a:prstGeom>
        </p:spPr>
      </p:pic>
      <p:pic>
        <p:nvPicPr>
          <p:cNvPr id="5" name="Picture 2" descr="Картинки по запросу &quot;рамки для презентаций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12192000" cy="693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54647" y="230188"/>
            <a:ext cx="90827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Объясните слова.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37672" y="902295"/>
            <a:ext cx="108183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БОР - хвойный лес.</a:t>
            </a:r>
          </a:p>
          <a:p>
            <a:r>
              <a:rPr lang="ru-RU" sz="3600" dirty="0"/>
              <a:t>ПОНИКШИ </a:t>
            </a:r>
            <a:r>
              <a:rPr lang="ru-RU" sz="3600" dirty="0" smtClean="0"/>
              <a:t>– </a:t>
            </a:r>
            <a:r>
              <a:rPr lang="ru-RU" sz="3600" dirty="0"/>
              <a:t>пригибаться, </a:t>
            </a:r>
            <a:r>
              <a:rPr lang="ru-RU" sz="3600" dirty="0" smtClean="0"/>
              <a:t>становится </a:t>
            </a:r>
            <a:r>
              <a:rPr lang="ru-RU" sz="3600" dirty="0"/>
              <a:t>вялым, бессильным.</a:t>
            </a:r>
          </a:p>
          <a:p>
            <a:r>
              <a:rPr lang="ru-RU" sz="3600" dirty="0"/>
              <a:t>ПАХАРЬ – человек, который пашет </a:t>
            </a:r>
            <a:r>
              <a:rPr lang="ru-RU" sz="3600" dirty="0" smtClean="0"/>
              <a:t>землю.</a:t>
            </a:r>
          </a:p>
          <a:p>
            <a:r>
              <a:rPr lang="ru-RU" sz="3600" dirty="0"/>
              <a:t>ПОНЕВОЛЕ – вопреки </a:t>
            </a:r>
            <a:r>
              <a:rPr lang="ru-RU" sz="3600" dirty="0" smtClean="0"/>
              <a:t>желанию.</a:t>
            </a:r>
            <a:endParaRPr lang="ru-RU" sz="3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26" y="3594538"/>
            <a:ext cx="4572396" cy="2922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9634" y="3764617"/>
            <a:ext cx="3833649" cy="2752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656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6877"/>
            <a:ext cx="12193057" cy="6931753"/>
          </a:xfrm>
          <a:prstGeom prst="rect">
            <a:avLst/>
          </a:prstGeom>
        </p:spPr>
      </p:pic>
      <p:sp>
        <p:nvSpPr>
          <p:cNvPr id="6" name="Заголовок 8"/>
          <p:cNvSpPr txBox="1">
            <a:spLocks/>
          </p:cNvSpPr>
          <p:nvPr/>
        </p:nvSpPr>
        <p:spPr>
          <a:xfrm>
            <a:off x="1665318" y="613912"/>
            <a:ext cx="9061382" cy="75713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«Осень»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8992" y="1324583"/>
            <a:ext cx="908270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Листья в поле пожелтели,</a:t>
            </a:r>
          </a:p>
          <a:p>
            <a:pPr lvl="0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кружатся,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летят;</a:t>
            </a:r>
          </a:p>
          <a:p>
            <a:pPr lvl="0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Лишь в бору поникши ели</a:t>
            </a:r>
          </a:p>
          <a:p>
            <a:pPr lvl="0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Зелень мрачную хранят.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7315" y="1454202"/>
            <a:ext cx="4206485" cy="26816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371" y="3776702"/>
            <a:ext cx="4078979" cy="271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1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6877"/>
            <a:ext cx="12193057" cy="6931753"/>
          </a:xfrm>
          <a:prstGeom prst="rect">
            <a:avLst/>
          </a:prstGeom>
        </p:spPr>
      </p:pic>
      <p:pic>
        <p:nvPicPr>
          <p:cNvPr id="5" name="Picture 2" descr="Картинки по запросу &quot;рамки для презентаций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12192000" cy="693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66805" y="671463"/>
            <a:ext cx="908270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 нависшею скалою</a:t>
            </a:r>
          </a:p>
          <a:p>
            <a:pPr lvl="0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Уж не любит меж цветов</a:t>
            </a:r>
          </a:p>
          <a:p>
            <a:pPr lvl="0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Пахарь отдыхать порою</a:t>
            </a:r>
          </a:p>
          <a:p>
            <a:pPr lvl="0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полуденных трудов.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4405" y="3266899"/>
            <a:ext cx="4567501" cy="304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2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6877"/>
            <a:ext cx="12193057" cy="6931753"/>
          </a:xfrm>
          <a:prstGeom prst="rect">
            <a:avLst/>
          </a:prstGeom>
        </p:spPr>
      </p:pic>
      <p:pic>
        <p:nvPicPr>
          <p:cNvPr id="5" name="Picture 2" descr="Картинки по запросу &quot;рамки для презентаций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12192000" cy="693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37672" y="877045"/>
            <a:ext cx="908270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Зверь отважный поневоле</a:t>
            </a:r>
          </a:p>
          <a:p>
            <a:pPr lvl="0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Скрыться где-нибудь спешит.</a:t>
            </a:r>
          </a:p>
          <a:p>
            <a:pPr lvl="0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Ночью месяц тускл и поле</a:t>
            </a:r>
          </a:p>
          <a:p>
            <a:pPr lvl="0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Сквозь туман лишь серебрит.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8973" y="1274688"/>
            <a:ext cx="2924827" cy="21753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8686" y="3624239"/>
            <a:ext cx="3892254" cy="29153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000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6877"/>
            <a:ext cx="12193057" cy="6931753"/>
          </a:xfrm>
          <a:prstGeom prst="rect">
            <a:avLst/>
          </a:prstGeom>
        </p:spPr>
      </p:pic>
      <p:pic>
        <p:nvPicPr>
          <p:cNvPr id="5" name="Picture 2" descr="Картинки по запросу &quot;рамки для презентаций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12192000" cy="693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93004" y="441435"/>
            <a:ext cx="1084983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Картины чего рисует Лермонтов в стихотворении “Осень”? </a:t>
            </a:r>
            <a:endParaRPr lang="ru-RU" sz="36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Картины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тихо увядающей природы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произошло с елями? </a:t>
            </a:r>
            <a:endParaRPr lang="ru-RU" sz="36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Они поникли, стали обессиленными.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пахарь не любит отдыхать там, где любил отдыхать летом</a:t>
            </a:r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Нет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той листвы, которая давала прохладу, тень, укрытие, красоту,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спокойствие.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12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6877"/>
            <a:ext cx="12193057" cy="6931753"/>
          </a:xfrm>
          <a:prstGeom prst="rect">
            <a:avLst/>
          </a:prstGeom>
        </p:spPr>
      </p:pic>
      <p:pic>
        <p:nvPicPr>
          <p:cNvPr id="5" name="Picture 2" descr="Картинки по запросу &quot;рамки для презентаций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12192000" cy="693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8200" y="472966"/>
            <a:ext cx="10817771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думаете, почему </a:t>
            </a:r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вспоминает 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 животных</a:t>
            </a:r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Им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тоже приходится нелегко: и полакомиться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сложнее,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спрятаться негде, т.к. всё становится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голым.</a:t>
            </a:r>
          </a:p>
          <a:p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мы ощущаем при </a:t>
            </a:r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чтении стихотворения?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Грусть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безнадёжность.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 каких словах мы это ощущаем? </a:t>
            </a:r>
            <a:endParaRPr lang="ru-RU" sz="36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Поникши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мрачная зелень, месяц тускл, скрывается поневоле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зверь.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10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6877"/>
            <a:ext cx="12193057" cy="6931753"/>
          </a:xfrm>
          <a:prstGeom prst="rect">
            <a:avLst/>
          </a:prstGeom>
        </p:spPr>
      </p:pic>
      <p:pic>
        <p:nvPicPr>
          <p:cNvPr id="5" name="Picture 2" descr="Картинки по запросу &quot;рамки для презентаций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12192000" cy="693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72509" y="365125"/>
            <a:ext cx="1064697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нуждается в отдыхе?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отдыхе нуждаются все: и звери, и люди, и деревья – вся природа. 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значит “отважный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зверь</a:t>
            </a:r>
            <a:r>
              <a:rPr lang="ru-RU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”,по</a:t>
            </a:r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вашему мнению?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не пропадёт, поскольку обо всём позаботился летом и найдёт, куда скрыться.</a:t>
            </a:r>
          </a:p>
          <a:p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Кто, 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природы и </a:t>
            </a:r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зверей, 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отдыхает</a:t>
            </a:r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Пахарь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отдыхает от трудов в своём доме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краски </a:t>
            </a:r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будете использовать, если захотите нарисовать картины осени? 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Красные,жёлтые,оранжевые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4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6877"/>
            <a:ext cx="12193057" cy="6931753"/>
          </a:xfrm>
          <a:prstGeom prst="rect">
            <a:avLst/>
          </a:prstGeom>
        </p:spPr>
      </p:pic>
      <p:pic>
        <p:nvPicPr>
          <p:cNvPr id="5" name="Picture 2" descr="Картинки по запросу &quot;рамки для презентаций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12192000" cy="693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8"/>
          <p:cNvSpPr txBox="1">
            <a:spLocks/>
          </p:cNvSpPr>
          <p:nvPr/>
        </p:nvSpPr>
        <p:spPr>
          <a:xfrm>
            <a:off x="1565308" y="433624"/>
            <a:ext cx="9061382" cy="142192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А.А. Фет</a:t>
            </a:r>
          </a:p>
          <a:p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«Ласточки пропали…»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196" y="2193356"/>
            <a:ext cx="7291605" cy="364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8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6877"/>
            <a:ext cx="12193057" cy="6931753"/>
          </a:xfrm>
          <a:prstGeom prst="rect">
            <a:avLst/>
          </a:prstGeom>
        </p:spPr>
      </p:pic>
      <p:sp>
        <p:nvSpPr>
          <p:cNvPr id="6" name="Заголовок 8"/>
          <p:cNvSpPr txBox="1">
            <a:spLocks/>
          </p:cNvSpPr>
          <p:nvPr/>
        </p:nvSpPr>
        <p:spPr>
          <a:xfrm>
            <a:off x="1565308" y="433624"/>
            <a:ext cx="9061382" cy="142192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Афанасий Афанасьевич Фет</a:t>
            </a:r>
          </a:p>
          <a:p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(1820-1892 гг.)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672" y="1501625"/>
            <a:ext cx="3435449" cy="37979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401904" y="2386799"/>
            <a:ext cx="70852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 поэт 23 ноября 1820 года в с. Новосёлки </a:t>
            </a:r>
            <a:r>
              <a:rPr lang="ru-RU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Мценского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уезда Орловской губернии.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37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6877"/>
            <a:ext cx="12193057" cy="693175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38200" y="785723"/>
            <a:ext cx="108775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Афанасий Афанасьевич Фет– известный русский поэт переводчик, лирик, автор мемуаров. Член-корреспондент Академии наук Петербурга. 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328" y="2674986"/>
            <a:ext cx="2978327" cy="37932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783" y="2864066"/>
            <a:ext cx="2967038" cy="34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2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6877"/>
            <a:ext cx="12193057" cy="6931753"/>
          </a:xfrm>
          <a:prstGeom prst="rect">
            <a:avLst/>
          </a:prstGeom>
        </p:spPr>
      </p:pic>
      <p:sp>
        <p:nvSpPr>
          <p:cNvPr id="6" name="Заголовок 8"/>
          <p:cNvSpPr txBox="1">
            <a:spLocks/>
          </p:cNvSpPr>
          <p:nvPr/>
        </p:nvSpPr>
        <p:spPr>
          <a:xfrm>
            <a:off x="1808197" y="365125"/>
            <a:ext cx="9061382" cy="100642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«Внеклассное чтение».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8095" r="3723" b="5143"/>
          <a:stretch/>
        </p:blipFill>
        <p:spPr>
          <a:xfrm>
            <a:off x="4226341" y="1418274"/>
            <a:ext cx="3960397" cy="475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9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6877"/>
            <a:ext cx="12193057" cy="6931753"/>
          </a:xfrm>
          <a:prstGeom prst="rect">
            <a:avLst/>
          </a:prstGeom>
        </p:spPr>
      </p:pic>
      <p:pic>
        <p:nvPicPr>
          <p:cNvPr id="5" name="Picture 2" descr="Картинки по запросу &quot;рамки для презентаций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" y="-73025"/>
            <a:ext cx="12192000" cy="693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77159" y="164611"/>
            <a:ext cx="90827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Объясните слова.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7143" y="707767"/>
            <a:ext cx="96064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Заря - яркое освещение горизонта перед восходом и после заката солнца.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503" y="2166143"/>
            <a:ext cx="8345214" cy="401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9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6877"/>
            <a:ext cx="12193057" cy="6931753"/>
          </a:xfrm>
          <a:prstGeom prst="rect">
            <a:avLst/>
          </a:prstGeom>
        </p:spPr>
      </p:pic>
      <p:pic>
        <p:nvPicPr>
          <p:cNvPr id="5" name="Picture 2" descr="Картинки по запросу &quot;рамки для презентаций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" y="-36877"/>
            <a:ext cx="12192000" cy="693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76855" y="609600"/>
            <a:ext cx="8986345" cy="15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8460" y="1883224"/>
            <a:ext cx="6254712" cy="4559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072055" y="462455"/>
            <a:ext cx="105628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Перекати – поле – травянистое растение степей и пустынь.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40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6877"/>
            <a:ext cx="12193057" cy="6931753"/>
          </a:xfrm>
          <a:prstGeom prst="rect">
            <a:avLst/>
          </a:prstGeom>
        </p:spPr>
      </p:pic>
      <p:pic>
        <p:nvPicPr>
          <p:cNvPr id="5" name="Picture 2" descr="Картинки по запросу &quot;рамки для презентаций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12192000" cy="693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8"/>
          <p:cNvSpPr txBox="1">
            <a:spLocks/>
          </p:cNvSpPr>
          <p:nvPr/>
        </p:nvSpPr>
        <p:spPr>
          <a:xfrm>
            <a:off x="1565308" y="433624"/>
            <a:ext cx="9061382" cy="142192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А.А. Фет</a:t>
            </a:r>
          </a:p>
          <a:p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«Ласточки пропали…»</a:t>
            </a:r>
          </a:p>
        </p:txBody>
      </p:sp>
      <p:sp>
        <p:nvSpPr>
          <p:cNvPr id="7" name="Заголовок 8"/>
          <p:cNvSpPr txBox="1">
            <a:spLocks/>
          </p:cNvSpPr>
          <p:nvPr/>
        </p:nvSpPr>
        <p:spPr>
          <a:xfrm>
            <a:off x="951972" y="2167457"/>
            <a:ext cx="7906278" cy="313932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Ласточки пропали,</a:t>
            </a:r>
          </a:p>
          <a:p>
            <a:pPr algn="l"/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вчера зарёй</a:t>
            </a:r>
          </a:p>
          <a:p>
            <a:pPr algn="l"/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Всё грачи летали, </a:t>
            </a:r>
          </a:p>
          <a:p>
            <a:pPr algn="l"/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 как сеть мелькали</a:t>
            </a:r>
          </a:p>
          <a:p>
            <a:pPr algn="l"/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Вон над той горой.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7741" y="2092690"/>
            <a:ext cx="2792009" cy="19771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b="16800"/>
          <a:stretch/>
        </p:blipFill>
        <p:spPr>
          <a:xfrm>
            <a:off x="8378973" y="4378629"/>
            <a:ext cx="2974827" cy="185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3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6877"/>
            <a:ext cx="12193057" cy="6931753"/>
          </a:xfrm>
          <a:prstGeom prst="rect">
            <a:avLst/>
          </a:prstGeom>
        </p:spPr>
      </p:pic>
      <p:pic>
        <p:nvPicPr>
          <p:cNvPr id="5" name="Picture 2" descr="Картинки по запросу &quot;рамки для презентаций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12192000" cy="693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8"/>
          <p:cNvSpPr txBox="1">
            <a:spLocks/>
          </p:cNvSpPr>
          <p:nvPr/>
        </p:nvSpPr>
        <p:spPr>
          <a:xfrm>
            <a:off x="837672" y="1144588"/>
            <a:ext cx="7906278" cy="313932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вечера всё спится,</a:t>
            </a:r>
          </a:p>
          <a:p>
            <a:pPr algn="l"/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дворе темно.</a:t>
            </a:r>
          </a:p>
          <a:p>
            <a:pPr algn="l"/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 сухой валится,</a:t>
            </a:r>
          </a:p>
          <a:p>
            <a:pPr algn="l"/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Ночью ветер злится,</a:t>
            </a:r>
            <a:b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 стучит в окно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6758" y="1758587"/>
            <a:ext cx="4374053" cy="273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2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6877"/>
            <a:ext cx="12193057" cy="6931753"/>
          </a:xfrm>
          <a:prstGeom prst="rect">
            <a:avLst/>
          </a:prstGeom>
        </p:spPr>
      </p:pic>
      <p:pic>
        <p:nvPicPr>
          <p:cNvPr id="5" name="Picture 2" descr="Картинки по запросу &quot;рамки для презентаций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12192000" cy="693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8"/>
          <p:cNvSpPr txBox="1">
            <a:spLocks/>
          </p:cNvSpPr>
          <p:nvPr/>
        </p:nvSpPr>
        <p:spPr>
          <a:xfrm>
            <a:off x="1051985" y="1253057"/>
            <a:ext cx="7906278" cy="313932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Лучше б снег да вьюгу</a:t>
            </a:r>
          </a:p>
          <a:p>
            <a:pPr algn="l"/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Встретить грудью рад!</a:t>
            </a:r>
          </a:p>
          <a:p>
            <a:pPr algn="l"/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Словно как с испугу,</a:t>
            </a:r>
          </a:p>
          <a:p>
            <a:pPr algn="l"/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Раскричавшись, к югу</a:t>
            </a:r>
          </a:p>
          <a:p>
            <a:pPr algn="l"/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Журавли летят!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8935" y="903114"/>
            <a:ext cx="3576856" cy="2379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2406" y="3832719"/>
            <a:ext cx="3553057" cy="253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3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6877"/>
            <a:ext cx="12193057" cy="6931753"/>
          </a:xfrm>
          <a:prstGeom prst="rect">
            <a:avLst/>
          </a:prstGeom>
        </p:spPr>
      </p:pic>
      <p:pic>
        <p:nvPicPr>
          <p:cNvPr id="5" name="Picture 2" descr="Картинки по запросу &quot;рамки для презентаций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12192000" cy="693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8"/>
          <p:cNvSpPr txBox="1">
            <a:spLocks/>
          </p:cNvSpPr>
          <p:nvPr/>
        </p:nvSpPr>
        <p:spPr>
          <a:xfrm>
            <a:off x="837672" y="1144588"/>
            <a:ext cx="7906278" cy="313932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Выйдешь – поневоле</a:t>
            </a:r>
          </a:p>
          <a:p>
            <a:pPr algn="l"/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Тяжело – хоть плачь!</a:t>
            </a:r>
          </a:p>
          <a:p>
            <a:pPr algn="l"/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Смотришь – через поле</a:t>
            </a:r>
          </a:p>
          <a:p>
            <a:pPr algn="l"/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Перекати – поле</a:t>
            </a:r>
          </a:p>
          <a:p>
            <a:pPr algn="l"/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Прыгает, как мяч.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113" y="3428999"/>
            <a:ext cx="4972276" cy="290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6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6877"/>
            <a:ext cx="12193057" cy="6931753"/>
          </a:xfrm>
          <a:prstGeom prst="rect">
            <a:avLst/>
          </a:prstGeom>
        </p:spPr>
      </p:pic>
      <p:pic>
        <p:nvPicPr>
          <p:cNvPr id="5" name="Picture 2" descr="Картинки по запросу &quot;рамки для презентаций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12192000" cy="693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08994" y="493986"/>
            <a:ext cx="1063646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каким признакам вы узнали, что в стихотворении изображена осень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Ласточки пропали, журавли улетают, сухой лист валится.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строки, в которых изображается осеннее замирание 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Ласточки пропали,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вчера зарёй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Всё грачи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летали…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 сухой валится,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Ночью ветер злится,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 стучит в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окно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10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6877"/>
            <a:ext cx="12193057" cy="6931753"/>
          </a:xfrm>
          <a:prstGeom prst="rect">
            <a:avLst/>
          </a:prstGeom>
        </p:spPr>
      </p:pic>
      <p:pic>
        <p:nvPicPr>
          <p:cNvPr id="5" name="Picture 2" descr="Картинки по запросу &quot;рамки для презентаций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12192000" cy="693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5724" y="483476"/>
            <a:ext cx="1003737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какой осени рассказывает автор</a:t>
            </a:r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поздней осени.</a:t>
            </a:r>
          </a:p>
          <a:p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чем сравнивает автор стаю грачей? </a:t>
            </a:r>
            <a:endParaRPr lang="ru-RU" sz="36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сетью.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сказано о ветре</a:t>
            </a:r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Ночью ветер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злится,  да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стучит в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окно.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 можно так сказать</a:t>
            </a:r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человеке</a:t>
            </a:r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как человек – злится.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приём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называется олицетворение.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34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6877"/>
            <a:ext cx="12193057" cy="6931753"/>
          </a:xfrm>
          <a:prstGeom prst="rect">
            <a:avLst/>
          </a:prstGeom>
        </p:spPr>
      </p:pic>
      <p:pic>
        <p:nvPicPr>
          <p:cNvPr id="5" name="Picture 2" descr="Картинки по запросу &quot;рамки для презентаций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12192000" cy="693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8"/>
          <p:cNvSpPr txBox="1">
            <a:spLocks/>
          </p:cNvSpPr>
          <p:nvPr/>
        </p:nvSpPr>
        <p:spPr>
          <a:xfrm>
            <a:off x="837672" y="3582178"/>
            <a:ext cx="7906278" cy="70173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5384" y="949900"/>
            <a:ext cx="1043841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авторов  стихотворений, которые 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сегодня читали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общего у этих двух стихотворений?</a:t>
            </a:r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Какое 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настроение вы почувствовали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слова, которые 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помогут</a:t>
            </a:r>
          </a:p>
          <a:p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рассказать о настроении 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этих 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произведений. </a:t>
            </a:r>
            <a:endParaRPr lang="ru-RU" sz="3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восхищение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печаль, радость, удивление, удовольствие, любование, раздражение, тоска, грусть, безразличие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птицы уносят на крыльях последние дни осени?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Журавли.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1034" y="365125"/>
            <a:ext cx="9808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</a:rPr>
              <a:t>Итоги урока.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4681" y="1538334"/>
            <a:ext cx="3386302" cy="1880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835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6877"/>
            <a:ext cx="12193057" cy="6931753"/>
          </a:xfrm>
          <a:prstGeom prst="rect">
            <a:avLst/>
          </a:prstGeom>
        </p:spPr>
      </p:pic>
      <p:pic>
        <p:nvPicPr>
          <p:cNvPr id="5" name="Picture 2" descr="Картинки по запросу &quot;рамки для презентаций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2" y="-73025"/>
            <a:ext cx="12192000" cy="693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29710" y="365125"/>
            <a:ext cx="9764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</a:t>
            </a:r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56441" y="1144588"/>
            <a:ext cx="1028962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1.	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/>
              <a:t>2.</a:t>
            </a:r>
            <a:r>
              <a:rPr lang="ru-RU" dirty="0"/>
              <a:t>	</a:t>
            </a:r>
            <a:r>
              <a:rPr lang="ru-RU" sz="4000" dirty="0"/>
              <a:t>Золотая, </a:t>
            </a:r>
            <a:r>
              <a:rPr lang="ru-RU" sz="4000" dirty="0" smtClean="0"/>
              <a:t>грустная.</a:t>
            </a:r>
            <a:endParaRPr lang="ru-RU" sz="4000" dirty="0"/>
          </a:p>
          <a:p>
            <a:r>
              <a:rPr lang="ru-RU" sz="4000" dirty="0" smtClean="0"/>
              <a:t>3.   Желтеет</a:t>
            </a:r>
            <a:r>
              <a:rPr lang="ru-RU" sz="4000" dirty="0"/>
              <a:t>, шуршит, </a:t>
            </a:r>
            <a:r>
              <a:rPr lang="ru-RU" sz="4000" dirty="0" smtClean="0"/>
              <a:t>наряжает.</a:t>
            </a:r>
            <a:endParaRPr lang="ru-RU" sz="4000" dirty="0"/>
          </a:p>
          <a:p>
            <a:r>
              <a:rPr lang="ru-RU" sz="4000" dirty="0" smtClean="0"/>
              <a:t>4. Осень красиво </a:t>
            </a:r>
            <a:r>
              <a:rPr lang="ru-RU" sz="4000" dirty="0" smtClean="0"/>
              <a:t>раскрасила  </a:t>
            </a:r>
            <a:r>
              <a:rPr lang="ru-RU" sz="4000" dirty="0" smtClean="0"/>
              <a:t>деревья. </a:t>
            </a:r>
          </a:p>
          <a:p>
            <a:r>
              <a:rPr lang="ru-RU" sz="4000" dirty="0" smtClean="0"/>
              <a:t>5</a:t>
            </a:r>
            <a:r>
              <a:rPr lang="ru-RU" sz="4000" dirty="0"/>
              <a:t>.	</a:t>
            </a:r>
            <a:r>
              <a:rPr lang="ru-RU" sz="4000" dirty="0" smtClean="0"/>
              <a:t>Время года.</a:t>
            </a:r>
            <a:endParaRPr lang="ru-RU" sz="40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793" y="4109545"/>
            <a:ext cx="5080438" cy="2427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875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6877"/>
            <a:ext cx="12193057" cy="6931753"/>
          </a:xfrm>
          <a:prstGeom prst="rect">
            <a:avLst/>
          </a:prstGeom>
        </p:spPr>
      </p:pic>
      <p:pic>
        <p:nvPicPr>
          <p:cNvPr id="5" name="Picture 2" descr="Картинки по запросу &quot;рамки для презентаций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12192000" cy="693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009" y="489870"/>
            <a:ext cx="9913979" cy="58782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54758" y="2855716"/>
            <a:ext cx="756077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домашнего задания 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64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6877"/>
            <a:ext cx="12193057" cy="6931753"/>
          </a:xfrm>
          <a:prstGeom prst="rect">
            <a:avLst/>
          </a:prstGeom>
        </p:spPr>
      </p:pic>
      <p:pic>
        <p:nvPicPr>
          <p:cNvPr id="5" name="Picture 2" descr="Картинки по запросу &quot;рамки для презентаций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12192000" cy="693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51248" y="328249"/>
            <a:ext cx="9710057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4400" dirty="0"/>
              <a:t>                </a:t>
            </a:r>
            <a:r>
              <a:rPr lang="ru-RU" sz="4400" dirty="0" smtClean="0"/>
              <a:t> </a:t>
            </a:r>
            <a:r>
              <a:rPr lang="ru-RU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ДОМАШНЯЯ РАБОТА</a:t>
            </a:r>
            <a:r>
              <a:rPr lang="ru-RU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2" descr="https://obninsk.poliglotiki.ru/images/site/cache/93/53/9353c66e8d4b45bffe9f9a04587a12b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55" y="4001294"/>
            <a:ext cx="3197796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35788" y="910207"/>
            <a:ext cx="9112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Выучить наизусть понравившееся стихотворение.</a:t>
            </a:r>
            <a:endParaRPr lang="ru-RU" sz="3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655" y="2195941"/>
            <a:ext cx="3552497" cy="429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6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6877"/>
            <a:ext cx="12193057" cy="6931753"/>
          </a:xfrm>
          <a:prstGeom prst="rect">
            <a:avLst/>
          </a:prstGeom>
        </p:spPr>
      </p:pic>
      <p:pic>
        <p:nvPicPr>
          <p:cNvPr id="5" name="Picture 2" descr="Картинки по запросу &quot;рамки для презентаций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12192000" cy="693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r="19772"/>
          <a:stretch/>
        </p:blipFill>
        <p:spPr>
          <a:xfrm>
            <a:off x="1573788" y="759694"/>
            <a:ext cx="9309228" cy="5011093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699594" y="759694"/>
            <a:ext cx="6792809" cy="101589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r>
              <a:rPr lang="ru-RU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УРОК!</a:t>
            </a:r>
          </a:p>
        </p:txBody>
      </p:sp>
    </p:spTree>
    <p:extLst>
      <p:ext uri="{BB962C8B-B14F-4D97-AF65-F5344CB8AC3E}">
        <p14:creationId xmlns:p14="http://schemas.microsoft.com/office/powerpoint/2010/main" val="166317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6877"/>
            <a:ext cx="12193057" cy="6931753"/>
          </a:xfrm>
          <a:prstGeom prst="rect">
            <a:avLst/>
          </a:prstGeom>
        </p:spPr>
      </p:pic>
      <p:pic>
        <p:nvPicPr>
          <p:cNvPr id="5" name="Picture 2" descr="Картинки по запросу &quot;рамки для презентаций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12192000" cy="693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03586" y="498257"/>
            <a:ext cx="10562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3200" dirty="0">
                <a:solidFill>
                  <a:srgbClr val="FF0000"/>
                </a:solidFill>
              </a:rPr>
              <a:t>Составить и записать 3 предложения: повествовательное, вопросительное и восклицательное.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3684" y="1408386"/>
            <a:ext cx="98692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Наступила золотая осень.</a:t>
            </a:r>
          </a:p>
          <a:p>
            <a:r>
              <a:rPr lang="ru-RU" sz="3600" dirty="0" smtClean="0"/>
              <a:t>Какие птицы улетают в тёплые края?</a:t>
            </a:r>
          </a:p>
          <a:p>
            <a:r>
              <a:rPr lang="ru-RU" sz="3600" dirty="0" smtClean="0"/>
              <a:t>Как хорош осенний лес!</a:t>
            </a:r>
            <a:endParaRPr lang="ru-RU" sz="3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8854" y="3162712"/>
            <a:ext cx="5272581" cy="331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2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6877"/>
            <a:ext cx="12193057" cy="6931753"/>
          </a:xfrm>
          <a:prstGeom prst="rect">
            <a:avLst/>
          </a:prstGeom>
        </p:spPr>
      </p:pic>
      <p:sp>
        <p:nvSpPr>
          <p:cNvPr id="6" name="Заголовок 8"/>
          <p:cNvSpPr txBox="1">
            <a:spLocks/>
          </p:cNvSpPr>
          <p:nvPr/>
        </p:nvSpPr>
        <p:spPr>
          <a:xfrm>
            <a:off x="1808197" y="365125"/>
            <a:ext cx="9061382" cy="100642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«Внеклассное чтение».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8095" r="3723" b="5143"/>
          <a:stretch/>
        </p:blipFill>
        <p:spPr>
          <a:xfrm>
            <a:off x="4226341" y="1418274"/>
            <a:ext cx="3960397" cy="475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8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6877"/>
            <a:ext cx="12193057" cy="6931753"/>
          </a:xfrm>
          <a:prstGeom prst="rect">
            <a:avLst/>
          </a:prstGeom>
        </p:spPr>
      </p:pic>
      <p:pic>
        <p:nvPicPr>
          <p:cNvPr id="5" name="Picture 2" descr="Картинки по запросу &quot;рамки для презентаций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12192000" cy="693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157" y="623722"/>
            <a:ext cx="7620660" cy="3810330"/>
          </a:xfrm>
          <a:prstGeom prst="rect">
            <a:avLst/>
          </a:prstGeom>
        </p:spPr>
      </p:pic>
      <p:sp>
        <p:nvSpPr>
          <p:cNvPr id="7" name="Заголовок 8"/>
          <p:cNvSpPr txBox="1">
            <a:spLocks/>
          </p:cNvSpPr>
          <p:nvPr/>
        </p:nvSpPr>
        <p:spPr>
          <a:xfrm>
            <a:off x="1736758" y="4802293"/>
            <a:ext cx="9061382" cy="100642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</a:t>
            </a:r>
            <a:endParaRPr lang="ru-RU" sz="4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18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6877"/>
            <a:ext cx="12193057" cy="6931753"/>
          </a:xfrm>
          <a:prstGeom prst="rect">
            <a:avLst/>
          </a:prstGeom>
        </p:spPr>
      </p:pic>
      <p:pic>
        <p:nvPicPr>
          <p:cNvPr id="5" name="Picture 2" descr="Картинки по запросу &quot;рамки для презентаций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12192000" cy="693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8"/>
          <p:cNvSpPr txBox="1">
            <a:spLocks/>
          </p:cNvSpPr>
          <p:nvPr/>
        </p:nvSpPr>
        <p:spPr>
          <a:xfrm>
            <a:off x="1565308" y="433624"/>
            <a:ext cx="9061382" cy="142192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Ю. Лермонтов</a:t>
            </a:r>
          </a:p>
          <a:p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«Осень»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0869" y="1855552"/>
            <a:ext cx="6382174" cy="445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5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6877"/>
            <a:ext cx="12193057" cy="6931753"/>
          </a:xfrm>
          <a:prstGeom prst="rect">
            <a:avLst/>
          </a:prstGeom>
        </p:spPr>
      </p:pic>
      <p:pic>
        <p:nvPicPr>
          <p:cNvPr id="5" name="Picture 2" descr="Картинки по запросу &quot;рамки для презентаций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" y="-73025"/>
            <a:ext cx="12192000" cy="693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8"/>
          <p:cNvSpPr txBox="1">
            <a:spLocks/>
          </p:cNvSpPr>
          <p:nvPr/>
        </p:nvSpPr>
        <p:spPr>
          <a:xfrm>
            <a:off x="1565308" y="433624"/>
            <a:ext cx="9061382" cy="142192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Юрьевич Лермонтов</a:t>
            </a:r>
          </a:p>
          <a:p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(1814 – 1841 гг.)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882" y="1690688"/>
            <a:ext cx="3613710" cy="48267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90563" y="2308097"/>
            <a:ext cx="69246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Юрьевич Лермонтов– великий русский поэт и прозаик, а также талантливый художник и драматург, произведения которого оказали огромное влияние на 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мировую литературу.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07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6877"/>
            <a:ext cx="12193057" cy="6931753"/>
          </a:xfrm>
          <a:prstGeom prst="rect">
            <a:avLst/>
          </a:prstGeom>
        </p:spPr>
      </p:pic>
      <p:pic>
        <p:nvPicPr>
          <p:cNvPr id="5" name="Picture 2" descr="Картинки по запросу &quot;рамки для презентаций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12192000" cy="693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66272" y="548352"/>
            <a:ext cx="105161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Лермонтов родился в семье офицера, воспитывался бабушкой. Почти всё своё детство Лермонтов  провел у неё в усадьбе Тарханы.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273" y="2437615"/>
            <a:ext cx="3021850" cy="38883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4337" y="2504438"/>
            <a:ext cx="4191352" cy="27561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t="40626"/>
          <a:stretch/>
        </p:blipFill>
        <p:spPr>
          <a:xfrm>
            <a:off x="4617863" y="4121298"/>
            <a:ext cx="3239734" cy="220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6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751</Words>
  <Application>Microsoft Office PowerPoint</Application>
  <PresentationFormat>Широкоэкранный</PresentationFormat>
  <Paragraphs>119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</cp:lastModifiedBy>
  <cp:revision>26</cp:revision>
  <dcterms:created xsi:type="dcterms:W3CDTF">2021-08-20T11:27:04Z</dcterms:created>
  <dcterms:modified xsi:type="dcterms:W3CDTF">2021-08-25T15:56:26Z</dcterms:modified>
</cp:coreProperties>
</file>