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70" r:id="rId6"/>
    <p:sldId id="271" r:id="rId7"/>
    <p:sldId id="272" r:id="rId8"/>
    <p:sldId id="264" r:id="rId9"/>
    <p:sldId id="263" r:id="rId10"/>
    <p:sldId id="262" r:id="rId11"/>
    <p:sldId id="261" r:id="rId12"/>
    <p:sldId id="260" r:id="rId13"/>
    <p:sldId id="268" r:id="rId14"/>
    <p:sldId id="269" r:id="rId15"/>
    <p:sldId id="259" r:id="rId16"/>
    <p:sldId id="258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9" r:id="rId28"/>
    <p:sldId id="290" r:id="rId29"/>
    <p:sldId id="286" r:id="rId30"/>
    <p:sldId id="287" r:id="rId31"/>
    <p:sldId id="288" r:id="rId32"/>
    <p:sldId id="267" r:id="rId33"/>
    <p:sldId id="275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960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62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440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066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283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177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880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637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49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056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949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8C08D-C161-4DDB-BDB1-1648F2433560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53803-BC28-4224-9135-16D69946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25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5693" y="561772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Мультяшный школьники с бумагой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82" b="25521"/>
          <a:stretch/>
        </p:blipFill>
        <p:spPr bwMode="auto">
          <a:xfrm>
            <a:off x="3660461" y="3443288"/>
            <a:ext cx="4871075" cy="243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1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673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510" t="54295" r="7557" b="38291"/>
          <a:stretch/>
        </p:blipFill>
        <p:spPr>
          <a:xfrm>
            <a:off x="665018" y="1213658"/>
            <a:ext cx="10025149" cy="1808689"/>
          </a:xfrm>
          <a:prstGeom prst="rect">
            <a:avLst/>
          </a:prstGeom>
        </p:spPr>
      </p:pic>
      <p:pic>
        <p:nvPicPr>
          <p:cNvPr id="1026" name="Picture 2" descr="https://uprostim.com/wp-content/uploads/2021/04/image00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100" y="3051855"/>
            <a:ext cx="2451100" cy="285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02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3300" y="897235"/>
            <a:ext cx="108077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                                 Упражнение 47.</a:t>
            </a:r>
          </a:p>
          <a:p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Запишите родственные слова. Обозначьте корень.</a:t>
            </a:r>
          </a:p>
          <a:p>
            <a:endParaRPr lang="ru-RU" sz="3600" b="1" dirty="0">
              <a:solidFill>
                <a:srgbClr val="FF0000"/>
              </a:solidFill>
            </a:endParaRPr>
          </a:p>
          <a:p>
            <a:r>
              <a:rPr lang="ru-RU" sz="3600" b="1" dirty="0" smtClean="0"/>
              <a:t>дом                    школа                      ход</a:t>
            </a:r>
          </a:p>
          <a:p>
            <a:r>
              <a:rPr lang="ru-RU" sz="3600" b="1" dirty="0" smtClean="0"/>
              <a:t>домик               школьник               ходики</a:t>
            </a:r>
          </a:p>
          <a:p>
            <a:r>
              <a:rPr lang="ru-RU" sz="3600" b="1" dirty="0" smtClean="0"/>
              <a:t>домище           школьный              ходили</a:t>
            </a:r>
          </a:p>
        </p:txBody>
      </p:sp>
      <p:sp>
        <p:nvSpPr>
          <p:cNvPr id="3" name="Дуга 2"/>
          <p:cNvSpPr/>
          <p:nvPr/>
        </p:nvSpPr>
        <p:spPr>
          <a:xfrm rot="18906074">
            <a:off x="993422" y="2562727"/>
            <a:ext cx="1063631" cy="1052191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уга 4"/>
          <p:cNvSpPr/>
          <p:nvPr/>
        </p:nvSpPr>
        <p:spPr>
          <a:xfrm rot="18906074">
            <a:off x="993423" y="3146928"/>
            <a:ext cx="1063631" cy="1052191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уга 5"/>
          <p:cNvSpPr/>
          <p:nvPr/>
        </p:nvSpPr>
        <p:spPr>
          <a:xfrm rot="18906074">
            <a:off x="993423" y="3721152"/>
            <a:ext cx="1063631" cy="1052191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8906074">
            <a:off x="3858878" y="2557331"/>
            <a:ext cx="1301717" cy="1317048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rot="18906074">
            <a:off x="3858879" y="3075491"/>
            <a:ext cx="1301717" cy="1317048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8906074">
            <a:off x="3757278" y="3670957"/>
            <a:ext cx="1301717" cy="1317048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 rot="18906074">
            <a:off x="7202142" y="2578607"/>
            <a:ext cx="1278813" cy="1226586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rot="18906074">
            <a:off x="7178693" y="3194156"/>
            <a:ext cx="1221638" cy="1136525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 rot="18906074">
            <a:off x="7033164" y="3709557"/>
            <a:ext cx="1278813" cy="1226586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90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849" t="20974" r="11179" b="64283"/>
          <a:stretch/>
        </p:blipFill>
        <p:spPr>
          <a:xfrm>
            <a:off x="451945" y="1334376"/>
            <a:ext cx="11288110" cy="418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4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s02.infourok.ru/uploads/ex/0078/00040b9f-2b185fd4/img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78" t="13494" r="1278" b="3125"/>
          <a:stretch/>
        </p:blipFill>
        <p:spPr bwMode="auto">
          <a:xfrm>
            <a:off x="474229" y="1219200"/>
            <a:ext cx="9939965" cy="466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94509" y="2673927"/>
            <a:ext cx="554182" cy="6373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66800" y="3480968"/>
            <a:ext cx="554182" cy="6373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46909" y="2826327"/>
            <a:ext cx="374073" cy="2867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209309" y="2923309"/>
            <a:ext cx="1246909" cy="2216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648691" y="3688786"/>
            <a:ext cx="1246909" cy="2216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308763" y="4613564"/>
            <a:ext cx="900546" cy="831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569527" y="5306290"/>
            <a:ext cx="1177637" cy="2355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➄ Наша начальная школа ➄ | Student cartoon, Cartoon kids, Kids educ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909" y="2673258"/>
            <a:ext cx="2480945" cy="28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4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cloud.prezentacii.org/18/10/86312/images/screen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35"/>
          <a:stretch/>
        </p:blipFill>
        <p:spPr bwMode="auto">
          <a:xfrm>
            <a:off x="1970520" y="1085606"/>
            <a:ext cx="8448098" cy="493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452255" y="4031673"/>
            <a:ext cx="1842654" cy="2216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278582" y="2729345"/>
            <a:ext cx="1717963" cy="3325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354290" y="5223163"/>
            <a:ext cx="1246909" cy="2216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99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ds05.infourok.ru/uploads/ex/0d5c/0003a353-217d5a2c/hello_html_59757a7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715" y="1586029"/>
            <a:ext cx="8408122" cy="492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409863" y="976429"/>
            <a:ext cx="108077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                                 </a:t>
            </a:r>
            <a:r>
              <a:rPr lang="ru-RU" sz="4400" b="1" dirty="0" smtClean="0">
                <a:solidFill>
                  <a:srgbClr val="FF0000"/>
                </a:solidFill>
              </a:rPr>
              <a:t>Распределите слова.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3602182" y="2978727"/>
            <a:ext cx="2604654" cy="138545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3740438" y="2978728"/>
            <a:ext cx="4849091" cy="170410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3602182" y="3103418"/>
            <a:ext cx="3325091" cy="2189019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602182" y="2978726"/>
            <a:ext cx="2227118" cy="107010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389581" y="3276283"/>
            <a:ext cx="1439719" cy="135774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5156199" y="3276283"/>
            <a:ext cx="770083" cy="222200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6096000" y="2978726"/>
            <a:ext cx="904009" cy="85205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5321878" y="2929919"/>
            <a:ext cx="3323359" cy="923614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744768" y="3416130"/>
            <a:ext cx="4526396" cy="2083259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8821017" y="3276283"/>
            <a:ext cx="605557" cy="2011513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57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80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506015" y="828573"/>
            <a:ext cx="11179969" cy="5840413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одственные 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– это слова, у которых есть   общая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часть и они близки по смыслу.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4000" b="1" dirty="0">
                <a:latin typeface="Times New Roman" pitchFamily="18" charset="0"/>
              </a:rPr>
              <a:t>Например: </a:t>
            </a:r>
            <a:r>
              <a:rPr lang="ru-RU" sz="4000" b="1" u="sng" dirty="0" smtClean="0">
                <a:latin typeface="Times New Roman" pitchFamily="18" charset="0"/>
              </a:rPr>
              <a:t>лиса </a:t>
            </a:r>
            <a:r>
              <a:rPr lang="ru-RU" sz="4000" b="1" dirty="0" smtClean="0">
                <a:latin typeface="Times New Roman" pitchFamily="18" charset="0"/>
              </a:rPr>
              <a:t>, </a:t>
            </a:r>
            <a:r>
              <a:rPr lang="ru-RU" sz="4000" b="1" u="sng" dirty="0" smtClean="0">
                <a:latin typeface="Times New Roman" pitchFamily="18" charset="0"/>
              </a:rPr>
              <a:t>лисенок,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u="sng" dirty="0" smtClean="0">
                <a:latin typeface="Times New Roman" pitchFamily="18" charset="0"/>
              </a:rPr>
              <a:t>лисий</a:t>
            </a:r>
            <a:r>
              <a:rPr lang="ru-RU" sz="4000" b="1" dirty="0" smtClean="0">
                <a:latin typeface="Times New Roman" pitchFamily="18" charset="0"/>
              </a:rPr>
              <a:t>.</a:t>
            </a:r>
            <a:endParaRPr lang="ru-RU" sz="4000" b="1" dirty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z="4000" b="1" dirty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000" b="1" dirty="0">
                <a:latin typeface="Times New Roman" pitchFamily="18" charset="0"/>
              </a:rPr>
              <a:t>               </a:t>
            </a:r>
            <a:endParaRPr lang="ru-RU" sz="2400" b="1" dirty="0"/>
          </a:p>
        </p:txBody>
      </p:sp>
      <p:sp>
        <p:nvSpPr>
          <p:cNvPr id="6147" name="Arc 8"/>
          <p:cNvSpPr>
            <a:spLocks/>
          </p:cNvSpPr>
          <p:nvPr/>
        </p:nvSpPr>
        <p:spPr bwMode="auto">
          <a:xfrm rot="-1793791">
            <a:off x="5050092" y="2005451"/>
            <a:ext cx="603675" cy="460829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48" name="Arc 8"/>
          <p:cNvSpPr>
            <a:spLocks/>
          </p:cNvSpPr>
          <p:nvPr/>
        </p:nvSpPr>
        <p:spPr bwMode="auto">
          <a:xfrm rot="-1793791">
            <a:off x="6436350" y="2006723"/>
            <a:ext cx="584065" cy="493450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49" name="Arc 8"/>
          <p:cNvSpPr>
            <a:spLocks/>
          </p:cNvSpPr>
          <p:nvPr/>
        </p:nvSpPr>
        <p:spPr bwMode="auto">
          <a:xfrm rot="-1793791">
            <a:off x="8559165" y="2008879"/>
            <a:ext cx="586966" cy="471904"/>
          </a:xfrm>
          <a:custGeom>
            <a:avLst/>
            <a:gdLst>
              <a:gd name="T0" fmla="*/ 0 w 21302"/>
              <a:gd name="T1" fmla="*/ 2147483647 h 21600"/>
              <a:gd name="T2" fmla="*/ 2147483647 w 21302"/>
              <a:gd name="T3" fmla="*/ 2147483647 h 21600"/>
              <a:gd name="T4" fmla="*/ 2147483647 w 21302"/>
              <a:gd name="T5" fmla="*/ 2147483647 h 21600"/>
              <a:gd name="T6" fmla="*/ 0 60000 65536"/>
              <a:gd name="T7" fmla="*/ 0 60000 65536"/>
              <a:gd name="T8" fmla="*/ 0 60000 65536"/>
              <a:gd name="T9" fmla="*/ 0 w 21302"/>
              <a:gd name="T10" fmla="*/ 0 h 21600"/>
              <a:gd name="T11" fmla="*/ 21302 w 213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02" h="21600" fill="none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</a:path>
              <a:path w="21302" h="21600" stroke="0" extrusionOk="0">
                <a:moveTo>
                  <a:pt x="0" y="1"/>
                </a:moveTo>
                <a:cubicBezTo>
                  <a:pt x="69" y="0"/>
                  <a:pt x="138" y="-1"/>
                  <a:pt x="208" y="0"/>
                </a:cubicBezTo>
                <a:cubicBezTo>
                  <a:pt x="10346" y="0"/>
                  <a:pt x="19120" y="7051"/>
                  <a:pt x="21302" y="16952"/>
                </a:cubicBezTo>
                <a:lnTo>
                  <a:pt x="208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26" name="Picture 2" descr="Лисица (лиса) - виды лис, где живут, сколько живет, что едят,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051" y="2953931"/>
            <a:ext cx="3713040" cy="278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раткое описание лисы на английском языке с перевод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235" y="2946293"/>
            <a:ext cx="4100599" cy="279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73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81026"/>
            <a:ext cx="8229600" cy="796925"/>
          </a:xfrm>
        </p:spPr>
        <p:txBody>
          <a:bodyPr>
            <a:normAutofit/>
          </a:bodyPr>
          <a:lstStyle/>
          <a:p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 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«Лишнее слово»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132263" y="3232151"/>
            <a:ext cx="24685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2117726" y="2300188"/>
            <a:ext cx="3311525" cy="12954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/>
              <a:t>лисица</a:t>
            </a:r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4602163" y="5108476"/>
            <a:ext cx="3384550" cy="1223962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dirty="0"/>
              <a:t>лист</a:t>
            </a:r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4295775" y="3500439"/>
            <a:ext cx="3455988" cy="1368425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/>
              <a:t>лисенок</a:t>
            </a: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7319963" y="2349500"/>
            <a:ext cx="2952750" cy="12954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/>
              <a:t>лисьи</a:t>
            </a:r>
          </a:p>
        </p:txBody>
      </p:sp>
      <p:sp>
        <p:nvSpPr>
          <p:cNvPr id="5129" name="Oval 9"/>
          <p:cNvSpPr>
            <a:spLocks noChangeArrowheads="1"/>
          </p:cNvSpPr>
          <p:nvPr/>
        </p:nvSpPr>
        <p:spPr bwMode="auto">
          <a:xfrm>
            <a:off x="4619626" y="1219101"/>
            <a:ext cx="3529013" cy="12954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dirty="0"/>
              <a:t>лиса</a:t>
            </a:r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4656138" y="1700213"/>
            <a:ext cx="360362" cy="431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>
            <a:off x="6096000" y="1773238"/>
            <a:ext cx="0" cy="14398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5788025" y="3808413"/>
            <a:ext cx="2108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14" name="Oval 6"/>
          <p:cNvSpPr>
            <a:spLocks noChangeArrowheads="1"/>
          </p:cNvSpPr>
          <p:nvPr/>
        </p:nvSpPr>
        <p:spPr bwMode="auto">
          <a:xfrm>
            <a:off x="4602163" y="5108476"/>
            <a:ext cx="3384550" cy="12239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/>
              <a:t>лист</a:t>
            </a:r>
          </a:p>
        </p:txBody>
      </p:sp>
      <p:pic>
        <p:nvPicPr>
          <p:cNvPr id="2050" name="Picture 2" descr="Мультяшная лиса для детей - лучшие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386" y="3676600"/>
            <a:ext cx="1757647" cy="256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частник:Бичан Алевтина — НГПУ им. К.Мин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462" y="3832126"/>
            <a:ext cx="17907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98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image.jimcdn.com/app/cms/image/transf/dimension=2000x1500:format=png/path/s56e816d5b2fee18d/backgroundarea/i1769fa43f2d5788c/version/1475415549/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" y="800833"/>
            <a:ext cx="10349865" cy="605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2362989" y="2846615"/>
            <a:ext cx="6984055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Родственные слова. Корень слова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583921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1801" y="1290738"/>
            <a:ext cx="10515600" cy="4351338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600" b="1" dirty="0"/>
              <a:t>       </a:t>
            </a: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Желток – железо – желтый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None/>
            </a:pPr>
            <a:endParaRPr lang="ru-RU" altLang="ru-RU" dirty="0"/>
          </a:p>
          <a:p>
            <a:pPr>
              <a:buFontTx/>
              <a:buNone/>
            </a:pPr>
            <a:r>
              <a:rPr lang="ru-RU" altLang="ru-RU" dirty="0"/>
              <a:t>                        </a:t>
            </a:r>
            <a:r>
              <a:rPr lang="ru-RU" altLang="ru-RU" dirty="0" smtClean="0"/>
              <a:t>       </a:t>
            </a:r>
            <a:r>
              <a:rPr lang="ru-RU" altLang="ru-RU" sz="6600" b="1" dirty="0" smtClean="0">
                <a:solidFill>
                  <a:srgbClr val="FF0000"/>
                </a:solidFill>
              </a:rPr>
              <a:t>железо</a:t>
            </a:r>
            <a:endParaRPr lang="ru-RU" altLang="ru-RU" sz="6600" b="1" dirty="0">
              <a:solidFill>
                <a:srgbClr val="FF0000"/>
              </a:solidFill>
            </a:endParaRPr>
          </a:p>
        </p:txBody>
      </p:sp>
      <p:pic>
        <p:nvPicPr>
          <p:cNvPr id="56324" name="Picture 4" descr="AN0260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213101"/>
            <a:ext cx="1720850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5" name="Picture 5" descr="FD01083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4" y="4365626"/>
            <a:ext cx="2376487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6" name="Picture 6" descr="HH01736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4" y="3068639"/>
            <a:ext cx="2808287" cy="211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30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9899" y="408752"/>
            <a:ext cx="8686800" cy="3298825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/>
              <a:t>       </a:t>
            </a:r>
            <a: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Циркуль – циркач – цирк</a:t>
            </a:r>
            <a:b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272328" y="1446903"/>
            <a:ext cx="6059487" cy="435292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600" b="1" dirty="0"/>
              <a:t>       </a:t>
            </a:r>
            <a:r>
              <a:rPr lang="ru-RU" altLang="ru-RU" sz="6000" b="1" dirty="0">
                <a:solidFill>
                  <a:srgbClr val="FF0000"/>
                </a:solidFill>
              </a:rPr>
              <a:t>циркуль</a:t>
            </a:r>
          </a:p>
        </p:txBody>
      </p:sp>
      <p:pic>
        <p:nvPicPr>
          <p:cNvPr id="57353" name="Picture 9" descr="цир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39" y="2673132"/>
            <a:ext cx="4582218" cy="31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Значение слова ЦИРКУЛЬ - что это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974" y="1553690"/>
            <a:ext cx="3119351" cy="31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08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utoUpdateAnimBg="0"/>
      <p:bldP spid="5734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746126"/>
            <a:ext cx="8229600" cy="1008063"/>
          </a:xfrm>
        </p:spPr>
        <p:txBody>
          <a:bodyPr>
            <a:normAutofit/>
          </a:bodyPr>
          <a:lstStyle/>
          <a:p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Веселый – радость - веселье</a:t>
            </a:r>
          </a:p>
        </p:txBody>
      </p:sp>
      <p:pic>
        <p:nvPicPr>
          <p:cNvPr id="58371" name="Picture 3" descr="FD00296_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35638" y="2997201"/>
            <a:ext cx="4038600" cy="3122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83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424114" y="1989139"/>
            <a:ext cx="7786687" cy="413702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600" b="1" dirty="0"/>
              <a:t>                       </a:t>
            </a:r>
            <a:r>
              <a:rPr lang="ru-RU" altLang="ru-RU" sz="6000" b="1" dirty="0">
                <a:solidFill>
                  <a:srgbClr val="FF0000"/>
                </a:solidFill>
              </a:rPr>
              <a:t>радость</a:t>
            </a:r>
          </a:p>
        </p:txBody>
      </p:sp>
      <p:pic>
        <p:nvPicPr>
          <p:cNvPr id="58380" name="Picture 12" descr="девоч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2178844"/>
            <a:ext cx="2201862" cy="37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33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67049" y="0"/>
            <a:ext cx="11804051" cy="1641475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/>
              <a:t/>
            </a:r>
            <a:br>
              <a:rPr lang="ru-RU" altLang="ru-RU" sz="3600" b="1" dirty="0"/>
            </a:br>
            <a:r>
              <a:rPr lang="ru-RU" altLang="ru-RU" sz="4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Подберите и запишите родственные слова: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7349" y="2076739"/>
            <a:ext cx="7283450" cy="363378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alt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корнем «лес»,</a:t>
            </a:r>
          </a:p>
          <a:p>
            <a:pPr>
              <a:buFontTx/>
              <a:buNone/>
            </a:pPr>
            <a:r>
              <a:rPr lang="ru-RU" alt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корнем «сад»,</a:t>
            </a:r>
          </a:p>
          <a:p>
            <a:pPr>
              <a:buFontTx/>
              <a:buNone/>
            </a:pPr>
            <a:r>
              <a:rPr lang="ru-RU" alt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alt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корнем «гриб».</a:t>
            </a:r>
          </a:p>
        </p:txBody>
      </p:sp>
      <p:pic>
        <p:nvPicPr>
          <p:cNvPr id="5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55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98193" y="1164134"/>
            <a:ext cx="4022941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3600" dirty="0"/>
              <a:t>     </a:t>
            </a:r>
            <a:r>
              <a:rPr lang="ru-RU" altLang="ru-RU" sz="6000" b="1" dirty="0"/>
              <a:t>лес</a:t>
            </a:r>
          </a:p>
          <a:p>
            <a:r>
              <a:rPr lang="ru-RU" altLang="ru-RU" sz="6000" b="1" dirty="0"/>
              <a:t>  лесной</a:t>
            </a:r>
          </a:p>
          <a:p>
            <a:r>
              <a:rPr lang="ru-RU" altLang="ru-RU" sz="6000" b="1" dirty="0"/>
              <a:t>  лесник</a:t>
            </a:r>
          </a:p>
          <a:p>
            <a:r>
              <a:rPr lang="ru-RU" altLang="ru-RU" sz="6000" b="1" dirty="0" smtClean="0"/>
              <a:t>перелесок</a:t>
            </a:r>
            <a:endParaRPr lang="ru-RU" altLang="ru-RU" sz="6000" b="1" dirty="0"/>
          </a:p>
          <a:p>
            <a:endParaRPr lang="ru-RU" altLang="ru-RU" sz="3200" dirty="0"/>
          </a:p>
          <a:p>
            <a:endParaRPr lang="ru-RU" altLang="ru-RU" sz="3200" dirty="0"/>
          </a:p>
        </p:txBody>
      </p:sp>
      <p:pic>
        <p:nvPicPr>
          <p:cNvPr id="3" name="Picture 2" descr="Мультяшный вид деревьев в лесу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458" y="653141"/>
            <a:ext cx="3973483" cy="273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Premium Vector | Cartoon wild animal enjoying in the jung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190" y="3446293"/>
            <a:ext cx="3890356" cy="243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51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36210" y="1128611"/>
            <a:ext cx="3452812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</a:p>
          <a:p>
            <a:pPr>
              <a:buFontTx/>
              <a:buNone/>
            </a:pP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садик</a:t>
            </a:r>
          </a:p>
          <a:p>
            <a:pPr>
              <a:buFontTx/>
              <a:buNone/>
            </a:pP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садовый</a:t>
            </a:r>
          </a:p>
          <a:p>
            <a:pPr>
              <a:buFontTx/>
              <a:buNone/>
            </a:pP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садовник</a:t>
            </a:r>
          </a:p>
          <a:p>
            <a:pPr>
              <a:buFontTx/>
              <a:buNone/>
            </a:pP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посадил</a:t>
            </a:r>
          </a:p>
        </p:txBody>
      </p:sp>
      <p:pic>
        <p:nvPicPr>
          <p:cNvPr id="8194" name="Picture 2" descr="Мультяшные овощи грядки векторы, картинки, клипарт Мультяшные овощи грядки  | скачать на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649" y="663875"/>
            <a:ext cx="3138703" cy="302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Мультяшный садовник с тачкой цветов и дизайном растений, садовые насаждения  и природа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96" y="3826229"/>
            <a:ext cx="3274145" cy="196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14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09467" y="1545879"/>
            <a:ext cx="3595687" cy="471328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</a:t>
            </a:r>
          </a:p>
          <a:p>
            <a:pPr>
              <a:buFontTx/>
              <a:buNone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грибок</a:t>
            </a:r>
          </a:p>
          <a:p>
            <a:pPr>
              <a:buFontTx/>
              <a:buNone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грибной</a:t>
            </a:r>
          </a:p>
          <a:p>
            <a:pPr>
              <a:buFontTx/>
              <a:buNone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грибник</a:t>
            </a:r>
          </a:p>
          <a:p>
            <a:pPr>
              <a:buFontTx/>
              <a:buNone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грибница</a:t>
            </a:r>
          </a:p>
        </p:txBody>
      </p:sp>
      <p:pic>
        <p:nvPicPr>
          <p:cNvPr id="21513" name="Picture 9" descr="гриб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968" y="738484"/>
            <a:ext cx="3645217" cy="2173598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Свежие осенние грибы и поганки мультяшный векторный набор | Рисунки грибов,  Грибы, Рису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476" y="3161464"/>
            <a:ext cx="2981325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8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76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396" y="757239"/>
            <a:ext cx="8229600" cy="346075"/>
          </a:xfrm>
        </p:spPr>
        <p:txBody>
          <a:bodyPr>
            <a:noAutofit/>
          </a:bodyPr>
          <a:lstStyle/>
          <a:p>
            <a:r>
              <a:rPr lang="ru-RU" altLang="ru-RU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слова на две группы</a:t>
            </a:r>
          </a:p>
        </p:txBody>
      </p:sp>
      <p:sp>
        <p:nvSpPr>
          <p:cNvPr id="33801" name="Oval 9"/>
          <p:cNvSpPr>
            <a:spLocks noChangeArrowheads="1"/>
          </p:cNvSpPr>
          <p:nvPr/>
        </p:nvSpPr>
        <p:spPr bwMode="auto">
          <a:xfrm>
            <a:off x="4511676" y="4437063"/>
            <a:ext cx="3097213" cy="747712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tint val="55294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горняк</a:t>
            </a:r>
          </a:p>
        </p:txBody>
      </p:sp>
      <p:sp>
        <p:nvSpPr>
          <p:cNvPr id="33802" name="Oval 10"/>
          <p:cNvSpPr>
            <a:spLocks noChangeArrowheads="1"/>
          </p:cNvSpPr>
          <p:nvPr/>
        </p:nvSpPr>
        <p:spPr bwMode="auto">
          <a:xfrm>
            <a:off x="4943475" y="3141663"/>
            <a:ext cx="2305050" cy="647700"/>
          </a:xfrm>
          <a:prstGeom prst="ellipse">
            <a:avLst/>
          </a:pr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горный</a:t>
            </a:r>
          </a:p>
        </p:txBody>
      </p:sp>
      <p:sp>
        <p:nvSpPr>
          <p:cNvPr id="33804" name="Oval 12"/>
          <p:cNvSpPr>
            <a:spLocks noChangeArrowheads="1"/>
          </p:cNvSpPr>
          <p:nvPr/>
        </p:nvSpPr>
        <p:spPr bwMode="auto">
          <a:xfrm>
            <a:off x="7788848" y="1657352"/>
            <a:ext cx="1655762" cy="576263"/>
          </a:xfrm>
          <a:prstGeom prst="ellipse">
            <a:avLst/>
          </a:prstGeom>
          <a:solidFill>
            <a:srgbClr val="FF6600">
              <a:alpha val="8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 dirty="0"/>
              <a:t>горит</a:t>
            </a:r>
          </a:p>
        </p:txBody>
      </p:sp>
      <p:sp>
        <p:nvSpPr>
          <p:cNvPr id="33805" name="Oval 13"/>
          <p:cNvSpPr>
            <a:spLocks noChangeArrowheads="1"/>
          </p:cNvSpPr>
          <p:nvPr/>
        </p:nvSpPr>
        <p:spPr bwMode="auto">
          <a:xfrm>
            <a:off x="4008439" y="5949950"/>
            <a:ext cx="4103687" cy="649288"/>
          </a:xfrm>
          <a:prstGeom prst="ellipse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гористый</a:t>
            </a:r>
          </a:p>
        </p:txBody>
      </p:sp>
      <p:sp>
        <p:nvSpPr>
          <p:cNvPr id="33806" name="Oval 14"/>
          <p:cNvSpPr>
            <a:spLocks noChangeArrowheads="1"/>
          </p:cNvSpPr>
          <p:nvPr/>
        </p:nvSpPr>
        <p:spPr bwMode="auto">
          <a:xfrm>
            <a:off x="5303839" y="1700214"/>
            <a:ext cx="1728787" cy="720725"/>
          </a:xfrm>
          <a:prstGeom prst="ellipse">
            <a:avLst/>
          </a:prstGeom>
          <a:solidFill>
            <a:srgbClr val="CCECFF"/>
          </a:solidFill>
          <a:ln w="9525">
            <a:solidFill>
              <a:srgbClr val="FF99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горка</a:t>
            </a:r>
          </a:p>
        </p:txBody>
      </p:sp>
      <p:sp>
        <p:nvSpPr>
          <p:cNvPr id="33814" name="Oval 22"/>
          <p:cNvSpPr>
            <a:spLocks noChangeArrowheads="1"/>
          </p:cNvSpPr>
          <p:nvPr/>
        </p:nvSpPr>
        <p:spPr bwMode="auto">
          <a:xfrm>
            <a:off x="4727576" y="3789363"/>
            <a:ext cx="2663825" cy="647700"/>
          </a:xfrm>
          <a:prstGeom prst="ellipse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горелка</a:t>
            </a:r>
          </a:p>
        </p:txBody>
      </p:sp>
      <p:sp>
        <p:nvSpPr>
          <p:cNvPr id="33815" name="Oval 23"/>
          <p:cNvSpPr>
            <a:spLocks noChangeArrowheads="1"/>
          </p:cNvSpPr>
          <p:nvPr/>
        </p:nvSpPr>
        <p:spPr bwMode="auto">
          <a:xfrm>
            <a:off x="5016501" y="2420938"/>
            <a:ext cx="2232025" cy="6477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 dirty="0"/>
              <a:t>горение</a:t>
            </a:r>
          </a:p>
        </p:txBody>
      </p:sp>
      <p:sp>
        <p:nvSpPr>
          <p:cNvPr id="33816" name="Oval 24"/>
          <p:cNvSpPr>
            <a:spLocks noChangeArrowheads="1"/>
          </p:cNvSpPr>
          <p:nvPr/>
        </p:nvSpPr>
        <p:spPr bwMode="auto">
          <a:xfrm>
            <a:off x="2952643" y="1556544"/>
            <a:ext cx="1511300" cy="576263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 dirty="0"/>
              <a:t>гора</a:t>
            </a:r>
          </a:p>
        </p:txBody>
      </p:sp>
      <p:pic>
        <p:nvPicPr>
          <p:cNvPr id="33817" name="Picture 25" descr="AG00355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271" y="2023168"/>
            <a:ext cx="1295400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21" name="Picture 29" descr="BD08091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96" y="758466"/>
            <a:ext cx="1152525" cy="150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25" name="Line 33"/>
          <p:cNvSpPr>
            <a:spLocks noChangeShapeType="1"/>
          </p:cNvSpPr>
          <p:nvPr/>
        </p:nvSpPr>
        <p:spPr bwMode="auto">
          <a:xfrm>
            <a:off x="3071813" y="1773238"/>
            <a:ext cx="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28" name="Line 36"/>
          <p:cNvSpPr>
            <a:spLocks noChangeShapeType="1"/>
          </p:cNvSpPr>
          <p:nvPr/>
        </p:nvSpPr>
        <p:spPr bwMode="auto">
          <a:xfrm>
            <a:off x="4295775" y="1125539"/>
            <a:ext cx="4679950" cy="280828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29" name="Line 37"/>
          <p:cNvSpPr>
            <a:spLocks noChangeShapeType="1"/>
          </p:cNvSpPr>
          <p:nvPr/>
        </p:nvSpPr>
        <p:spPr bwMode="auto">
          <a:xfrm>
            <a:off x="8975725" y="3933825"/>
            <a:ext cx="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37" name="Line 45"/>
          <p:cNvSpPr>
            <a:spLocks noChangeShapeType="1"/>
          </p:cNvSpPr>
          <p:nvPr/>
        </p:nvSpPr>
        <p:spPr bwMode="auto">
          <a:xfrm>
            <a:off x="4295776" y="1773238"/>
            <a:ext cx="5184775" cy="29527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39" name="Line 47"/>
          <p:cNvSpPr>
            <a:spLocks noChangeShapeType="1"/>
          </p:cNvSpPr>
          <p:nvPr/>
        </p:nvSpPr>
        <p:spPr bwMode="auto">
          <a:xfrm>
            <a:off x="4295776" y="1268413"/>
            <a:ext cx="5040313" cy="266541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52" name="Line 60"/>
          <p:cNvSpPr>
            <a:spLocks noChangeShapeType="1"/>
          </p:cNvSpPr>
          <p:nvPr/>
        </p:nvSpPr>
        <p:spPr bwMode="auto">
          <a:xfrm>
            <a:off x="8759826" y="3644900"/>
            <a:ext cx="144463" cy="7143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61" name="Line 69"/>
          <p:cNvSpPr>
            <a:spLocks noChangeShapeType="1"/>
          </p:cNvSpPr>
          <p:nvPr/>
        </p:nvSpPr>
        <p:spPr bwMode="auto">
          <a:xfrm flipV="1">
            <a:off x="8904289" y="3789364"/>
            <a:ext cx="71437" cy="7143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70" name="Oval 78"/>
          <p:cNvSpPr>
            <a:spLocks noChangeArrowheads="1"/>
          </p:cNvSpPr>
          <p:nvPr/>
        </p:nvSpPr>
        <p:spPr bwMode="auto">
          <a:xfrm>
            <a:off x="4224339" y="5229225"/>
            <a:ext cx="3527425" cy="6477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загорелся</a:t>
            </a:r>
          </a:p>
        </p:txBody>
      </p:sp>
    </p:spTree>
    <p:extLst>
      <p:ext uri="{BB962C8B-B14F-4D97-AF65-F5344CB8AC3E}">
        <p14:creationId xmlns:p14="http://schemas.microsoft.com/office/powerpoint/2010/main" val="232133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96296E-6 L -0.25677 0.0766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9" y="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78 -1.48148E-6 L 0.20222 -1.48148E-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 L -0.25 0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3" dur="5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3 -0.01227 L -0.24027 -0.01227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1" dur="500" fill="hold"/>
                                        <p:tgtEl>
                                          <p:spTgt spid="338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55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801" grpId="0" animBg="1"/>
      <p:bldP spid="33802" grpId="0" animBg="1"/>
      <p:bldP spid="33804" grpId="0" animBg="1"/>
      <p:bldP spid="33805" grpId="0" animBg="1"/>
      <p:bldP spid="33806" grpId="0" animBg="1"/>
      <p:bldP spid="33814" grpId="0" animBg="1"/>
      <p:bldP spid="33815" grpId="0" animBg="1"/>
      <p:bldP spid="33816" grpId="0" animBg="1"/>
      <p:bldP spid="3387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28686" y="860428"/>
            <a:ext cx="9407447" cy="28007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.</a:t>
            </a: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Выдели корни в однокоренных словах.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Листопад, листопад, -</a:t>
            </a:r>
            <a:endParaRPr kumimoji="0" lang="ru-RU" altLang="ru-RU" sz="6000" b="1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Листья жёлтые летят.</a:t>
            </a:r>
            <a:endParaRPr kumimoji="0" lang="ru-RU" altLang="ru-RU" sz="8800" b="1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БиблиоСправочка: октября 20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369" y="3284552"/>
            <a:ext cx="4252993" cy="262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c 5"/>
          <p:cNvSpPr>
            <a:spLocks/>
          </p:cNvSpPr>
          <p:nvPr/>
        </p:nvSpPr>
        <p:spPr bwMode="auto">
          <a:xfrm rot="19560000">
            <a:off x="1302489" y="2051949"/>
            <a:ext cx="860425" cy="914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355"/>
              <a:gd name="T1" fmla="*/ 0 h 21600"/>
              <a:gd name="T2" fmla="*/ 20355 w 20355"/>
              <a:gd name="T3" fmla="*/ 14373 h 21600"/>
              <a:gd name="T4" fmla="*/ 0 w 2035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355" h="21600" fill="none" extrusionOk="0">
                <a:moveTo>
                  <a:pt x="-1" y="0"/>
                </a:moveTo>
                <a:cubicBezTo>
                  <a:pt x="9143" y="0"/>
                  <a:pt x="17295" y="5756"/>
                  <a:pt x="20355" y="14372"/>
                </a:cubicBezTo>
              </a:path>
              <a:path w="20355" h="21600" stroke="0" extrusionOk="0">
                <a:moveTo>
                  <a:pt x="-1" y="0"/>
                </a:moveTo>
                <a:cubicBezTo>
                  <a:pt x="9143" y="0"/>
                  <a:pt x="17295" y="5756"/>
                  <a:pt x="20355" y="14372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rc 5"/>
          <p:cNvSpPr>
            <a:spLocks/>
          </p:cNvSpPr>
          <p:nvPr/>
        </p:nvSpPr>
        <p:spPr bwMode="auto">
          <a:xfrm rot="19560000">
            <a:off x="4002826" y="2150592"/>
            <a:ext cx="860425" cy="914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355"/>
              <a:gd name="T1" fmla="*/ 0 h 21600"/>
              <a:gd name="T2" fmla="*/ 20355 w 20355"/>
              <a:gd name="T3" fmla="*/ 14373 h 21600"/>
              <a:gd name="T4" fmla="*/ 0 w 2035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355" h="21600" fill="none" extrusionOk="0">
                <a:moveTo>
                  <a:pt x="-1" y="0"/>
                </a:moveTo>
                <a:cubicBezTo>
                  <a:pt x="9143" y="0"/>
                  <a:pt x="17295" y="5756"/>
                  <a:pt x="20355" y="14372"/>
                </a:cubicBezTo>
              </a:path>
              <a:path w="20355" h="21600" stroke="0" extrusionOk="0">
                <a:moveTo>
                  <a:pt x="-1" y="0"/>
                </a:moveTo>
                <a:cubicBezTo>
                  <a:pt x="9143" y="0"/>
                  <a:pt x="17295" y="5756"/>
                  <a:pt x="20355" y="14372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rc 5"/>
          <p:cNvSpPr>
            <a:spLocks/>
          </p:cNvSpPr>
          <p:nvPr/>
        </p:nvSpPr>
        <p:spPr bwMode="auto">
          <a:xfrm rot="19560000">
            <a:off x="1302488" y="2770200"/>
            <a:ext cx="860425" cy="914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355"/>
              <a:gd name="T1" fmla="*/ 0 h 21600"/>
              <a:gd name="T2" fmla="*/ 20355 w 20355"/>
              <a:gd name="T3" fmla="*/ 14373 h 21600"/>
              <a:gd name="T4" fmla="*/ 0 w 2035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355" h="21600" fill="none" extrusionOk="0">
                <a:moveTo>
                  <a:pt x="-1" y="0"/>
                </a:moveTo>
                <a:cubicBezTo>
                  <a:pt x="9143" y="0"/>
                  <a:pt x="17295" y="5756"/>
                  <a:pt x="20355" y="14372"/>
                </a:cubicBezTo>
              </a:path>
              <a:path w="20355" h="21600" stroke="0" extrusionOk="0">
                <a:moveTo>
                  <a:pt x="-1" y="0"/>
                </a:moveTo>
                <a:cubicBezTo>
                  <a:pt x="9143" y="0"/>
                  <a:pt x="17295" y="5756"/>
                  <a:pt x="20355" y="14372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35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nimBg="1" autoUpdateAnimBg="0"/>
      <p:bldP spid="9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919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09507" y="727578"/>
            <a:ext cx="91729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Счастливые дети летают на большой открытой книге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4" b="16231"/>
          <a:stretch/>
        </p:blipFill>
        <p:spPr bwMode="auto">
          <a:xfrm>
            <a:off x="3658983" y="3011292"/>
            <a:ext cx="4513467" cy="293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113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3178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128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229" t="35637" r="4782" b="37642"/>
          <a:stretch/>
        </p:blipFill>
        <p:spPr>
          <a:xfrm>
            <a:off x="1136072" y="850900"/>
            <a:ext cx="9559637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1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Скрапбукинг, рукоделие, Картинки на школьную тему | School clipart, Free  clip art, Owl classro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27" y="2161309"/>
            <a:ext cx="4627418" cy="404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389878" y="1019326"/>
            <a:ext cx="8553425" cy="10158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419995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2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838200" y="493835"/>
            <a:ext cx="3906982" cy="1967345"/>
          </a:xfrm>
          <a:prstGeom prst="horizontalScroll">
            <a:avLst>
              <a:gd name="adj" fmla="val 2500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</a:rPr>
              <a:t>КОРЕНЬ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24004" y="997527"/>
            <a:ext cx="6170469" cy="920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ОБЩАЯ ЧАСТЬ </a:t>
            </a:r>
            <a:endParaRPr lang="ru-RU" sz="4400" dirty="0">
              <a:solidFill>
                <a:schemeClr val="tx1"/>
              </a:solidFill>
            </a:endParaRPr>
          </a:p>
          <a:p>
            <a:pPr algn="ctr" eaLnBrk="0" hangingPunct="0">
              <a:defRPr/>
            </a:pPr>
            <a:r>
              <a:rPr lang="ru-RU" sz="44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РОДСТВЕННЫХ </a:t>
            </a:r>
            <a:r>
              <a:rPr lang="ru-RU" sz="44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СЛОВ.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https://ds05.infourok.ru/uploads/ex/117b/0010c6d2-fa83a7c9/img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3" t="12857" r="8066" b="9162"/>
          <a:stretch/>
        </p:blipFill>
        <p:spPr bwMode="auto">
          <a:xfrm>
            <a:off x="2419350" y="2069738"/>
            <a:ext cx="7098723" cy="424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22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1661160" y="883920"/>
            <a:ext cx="8229600" cy="4614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Найдите однокоренные слова: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2556" y="2426968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Садовник посадил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4522" y="2426968"/>
            <a:ext cx="397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волшебный сад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7231" y="3674642"/>
            <a:ext cx="68237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слова называются однокоренными?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iblogger-ok.ru/wp-content/uploads/rcl-uploads/avatars/221.jpg?ver=15889196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233" y="3170396"/>
            <a:ext cx="3006567" cy="300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19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1422"/>
            <a:ext cx="8229600" cy="72547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Запишите одним словом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00200" y="1600201"/>
            <a:ext cx="5829312" cy="8286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Ягоды, сваренные в сиропе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8728" y="2581627"/>
            <a:ext cx="7061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Мастер по приготовлению пищи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12" y="1571613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Варенье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67702" y="2643183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Повар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8728" y="3612537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Большая ложка для разлива пищи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1104" y="3643315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Поварёшка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52530" y="4612668"/>
            <a:ext cx="635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Маленький вареный пирожок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67702" y="4643447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Вареник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27286" y="5583607"/>
            <a:ext cx="858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Выделите корень в этих словах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7881950" y="1428736"/>
            <a:ext cx="703384" cy="344658"/>
          </a:xfrm>
          <a:custGeom>
            <a:avLst/>
            <a:gdLst>
              <a:gd name="connsiteX0" fmla="*/ 0 w 703384"/>
              <a:gd name="connsiteY0" fmla="*/ 344658 h 344658"/>
              <a:gd name="connsiteX1" fmla="*/ 351692 w 703384"/>
              <a:gd name="connsiteY1" fmla="*/ 7034 h 344658"/>
              <a:gd name="connsiteX2" fmla="*/ 703384 w 703384"/>
              <a:gd name="connsiteY2" fmla="*/ 302455 h 3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384" h="344658">
                <a:moveTo>
                  <a:pt x="0" y="344658"/>
                </a:moveTo>
                <a:cubicBezTo>
                  <a:pt x="117230" y="179363"/>
                  <a:pt x="234461" y="14068"/>
                  <a:pt x="351692" y="7034"/>
                </a:cubicBezTo>
                <a:cubicBezTo>
                  <a:pt x="468923" y="0"/>
                  <a:pt x="586153" y="151227"/>
                  <a:pt x="703384" y="302455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8739206" y="2500306"/>
            <a:ext cx="703384" cy="344658"/>
          </a:xfrm>
          <a:custGeom>
            <a:avLst/>
            <a:gdLst>
              <a:gd name="connsiteX0" fmla="*/ 0 w 703384"/>
              <a:gd name="connsiteY0" fmla="*/ 344658 h 344658"/>
              <a:gd name="connsiteX1" fmla="*/ 351692 w 703384"/>
              <a:gd name="connsiteY1" fmla="*/ 7034 h 344658"/>
              <a:gd name="connsiteX2" fmla="*/ 703384 w 703384"/>
              <a:gd name="connsiteY2" fmla="*/ 302455 h 3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384" h="344658">
                <a:moveTo>
                  <a:pt x="0" y="344658"/>
                </a:moveTo>
                <a:cubicBezTo>
                  <a:pt x="117230" y="179363"/>
                  <a:pt x="234461" y="14068"/>
                  <a:pt x="351692" y="7034"/>
                </a:cubicBezTo>
                <a:cubicBezTo>
                  <a:pt x="468923" y="0"/>
                  <a:pt x="586153" y="151227"/>
                  <a:pt x="703384" y="302455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9364046" y="3500438"/>
            <a:ext cx="571504" cy="357190"/>
          </a:xfrm>
          <a:custGeom>
            <a:avLst/>
            <a:gdLst>
              <a:gd name="connsiteX0" fmla="*/ 0 w 703384"/>
              <a:gd name="connsiteY0" fmla="*/ 344658 h 344658"/>
              <a:gd name="connsiteX1" fmla="*/ 351692 w 703384"/>
              <a:gd name="connsiteY1" fmla="*/ 7034 h 344658"/>
              <a:gd name="connsiteX2" fmla="*/ 703384 w 703384"/>
              <a:gd name="connsiteY2" fmla="*/ 302455 h 3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384" h="344658">
                <a:moveTo>
                  <a:pt x="0" y="344658"/>
                </a:moveTo>
                <a:cubicBezTo>
                  <a:pt x="117230" y="179363"/>
                  <a:pt x="234461" y="14068"/>
                  <a:pt x="351692" y="7034"/>
                </a:cubicBezTo>
                <a:cubicBezTo>
                  <a:pt x="468923" y="0"/>
                  <a:pt x="586153" y="151227"/>
                  <a:pt x="703384" y="302455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8239140" y="4500570"/>
            <a:ext cx="703384" cy="344658"/>
          </a:xfrm>
          <a:custGeom>
            <a:avLst/>
            <a:gdLst>
              <a:gd name="connsiteX0" fmla="*/ 0 w 703384"/>
              <a:gd name="connsiteY0" fmla="*/ 344658 h 344658"/>
              <a:gd name="connsiteX1" fmla="*/ 351692 w 703384"/>
              <a:gd name="connsiteY1" fmla="*/ 7034 h 344658"/>
              <a:gd name="connsiteX2" fmla="*/ 703384 w 703384"/>
              <a:gd name="connsiteY2" fmla="*/ 302455 h 3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384" h="344658">
                <a:moveTo>
                  <a:pt x="0" y="344658"/>
                </a:moveTo>
                <a:cubicBezTo>
                  <a:pt x="117230" y="179363"/>
                  <a:pt x="234461" y="14068"/>
                  <a:pt x="351692" y="7034"/>
                </a:cubicBezTo>
                <a:cubicBezTo>
                  <a:pt x="468923" y="0"/>
                  <a:pt x="586153" y="151227"/>
                  <a:pt x="703384" y="302455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1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01" t="22382" r="3637" b="60884"/>
          <a:stretch/>
        </p:blipFill>
        <p:spPr>
          <a:xfrm>
            <a:off x="542925" y="1128712"/>
            <a:ext cx="10858261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94155551cc4415ca735547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548" t="43364" r="9367" b="46520"/>
          <a:stretch/>
        </p:blipFill>
        <p:spPr>
          <a:xfrm>
            <a:off x="971548" y="3601958"/>
            <a:ext cx="9801226" cy="29274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71548" y="661510"/>
            <a:ext cx="11044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            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46.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Сравните значения слов. Подумайте, в каком столбике названы родственники, а в каком даны родственные слова. Запишите родственные слова. Почему они так названы? Подберите родственные слова к словам сын, дочь, мама, папа.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39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254</Words>
  <Application>Microsoft Office PowerPoint</Application>
  <PresentationFormat>Широкоэкранный</PresentationFormat>
  <Paragraphs>82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Helvetica Neue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Запишите одним словом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Найдите  «Лишнее слово»</vt:lpstr>
      <vt:lpstr>Презентация PowerPoint</vt:lpstr>
      <vt:lpstr>       Циркуль – циркач – цирк   </vt:lpstr>
      <vt:lpstr>Веселый – радость - веселье</vt:lpstr>
      <vt:lpstr> Подберите и запишите родственные слова:</vt:lpstr>
      <vt:lpstr>Презентация PowerPoint</vt:lpstr>
      <vt:lpstr>Презентация PowerPoint</vt:lpstr>
      <vt:lpstr>Презентация PowerPoint</vt:lpstr>
      <vt:lpstr>Разделите слова на две группы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dcterms:created xsi:type="dcterms:W3CDTF">2021-09-10T20:11:17Z</dcterms:created>
  <dcterms:modified xsi:type="dcterms:W3CDTF">2021-09-11T04:12:57Z</dcterms:modified>
</cp:coreProperties>
</file>