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70" r:id="rId6"/>
    <p:sldId id="271" r:id="rId7"/>
    <p:sldId id="272" r:id="rId8"/>
    <p:sldId id="264" r:id="rId9"/>
    <p:sldId id="263" r:id="rId10"/>
    <p:sldId id="262" r:id="rId11"/>
    <p:sldId id="261" r:id="rId12"/>
    <p:sldId id="260" r:id="rId13"/>
    <p:sldId id="268" r:id="rId14"/>
    <p:sldId id="269" r:id="rId15"/>
    <p:sldId id="259" r:id="rId16"/>
    <p:sldId id="258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9" r:id="rId28"/>
    <p:sldId id="290" r:id="rId29"/>
    <p:sldId id="286" r:id="rId30"/>
    <p:sldId id="287" r:id="rId31"/>
    <p:sldId id="288" r:id="rId32"/>
    <p:sldId id="267" r:id="rId33"/>
    <p:sldId id="27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6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2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8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7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8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4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4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C08D-C161-4DDB-BDB1-1648F2433560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3803-BC28-4224-9135-16D69946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561772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Мультяшный школьники с бумагой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2" b="25521"/>
          <a:stretch/>
        </p:blipFill>
        <p:spPr bwMode="auto">
          <a:xfrm>
            <a:off x="3660461" y="3443288"/>
            <a:ext cx="4871075" cy="24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7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10" t="54295" r="7557" b="38291"/>
          <a:stretch/>
        </p:blipFill>
        <p:spPr>
          <a:xfrm>
            <a:off x="665018" y="1213658"/>
            <a:ext cx="10025149" cy="1808689"/>
          </a:xfrm>
          <a:prstGeom prst="rect">
            <a:avLst/>
          </a:prstGeom>
        </p:spPr>
      </p:pic>
      <p:pic>
        <p:nvPicPr>
          <p:cNvPr id="1026" name="Picture 2" descr="https://uprostim.com/wp-content/uploads/2021/04/image0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051855"/>
            <a:ext cx="2451100" cy="28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3300" y="897235"/>
            <a:ext cx="10807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                 Упражнение 47.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Запишите родственные слова. Обозначьте корень.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 smtClean="0"/>
              <a:t>дом                    школа                      ход</a:t>
            </a:r>
          </a:p>
          <a:p>
            <a:r>
              <a:rPr lang="ru-RU" sz="3600" b="1" dirty="0" smtClean="0"/>
              <a:t>домик               школьник               ходики</a:t>
            </a:r>
          </a:p>
          <a:p>
            <a:r>
              <a:rPr lang="ru-RU" sz="3600" b="1" dirty="0" smtClean="0"/>
              <a:t>домище           школьный              ходили</a:t>
            </a:r>
          </a:p>
        </p:txBody>
      </p:sp>
      <p:sp>
        <p:nvSpPr>
          <p:cNvPr id="3" name="Дуга 2"/>
          <p:cNvSpPr/>
          <p:nvPr/>
        </p:nvSpPr>
        <p:spPr>
          <a:xfrm rot="18906074">
            <a:off x="993422" y="2562727"/>
            <a:ext cx="1063631" cy="105219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8906074">
            <a:off x="993423" y="3146928"/>
            <a:ext cx="1063631" cy="105219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8906074">
            <a:off x="993423" y="3721152"/>
            <a:ext cx="1063631" cy="1052191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906074">
            <a:off x="3858878" y="2557331"/>
            <a:ext cx="1301717" cy="1317048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906074">
            <a:off x="3858879" y="3075491"/>
            <a:ext cx="1301717" cy="1317048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906074">
            <a:off x="3757278" y="3670957"/>
            <a:ext cx="1301717" cy="1317048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906074">
            <a:off x="7202142" y="2578607"/>
            <a:ext cx="1278813" cy="1226586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906074">
            <a:off x="7178693" y="3194156"/>
            <a:ext cx="1221638" cy="1136525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906074">
            <a:off x="7033164" y="3709557"/>
            <a:ext cx="1278813" cy="1226586"/>
          </a:xfrm>
          <a:prstGeom prst="arc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49" t="20974" r="11179" b="64283"/>
          <a:stretch/>
        </p:blipFill>
        <p:spPr>
          <a:xfrm>
            <a:off x="451945" y="1334376"/>
            <a:ext cx="11288110" cy="41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2.infourok.ru/uploads/ex/0078/00040b9f-2b185fd4/img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" t="13494" r="1278" b="3125"/>
          <a:stretch/>
        </p:blipFill>
        <p:spPr bwMode="auto">
          <a:xfrm>
            <a:off x="474229" y="1219200"/>
            <a:ext cx="9939965" cy="46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4509" y="2673927"/>
            <a:ext cx="554182" cy="63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480968"/>
            <a:ext cx="554182" cy="63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6909" y="2826327"/>
            <a:ext cx="374073" cy="2867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09309" y="2923309"/>
            <a:ext cx="1246909" cy="22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48691" y="3688786"/>
            <a:ext cx="1246909" cy="22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08763" y="4613564"/>
            <a:ext cx="900546" cy="83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69527" y="5306290"/>
            <a:ext cx="1177637" cy="235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➄ Наша начальная школа ➄ | Student cartoon, Cartoon kids, Kids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09" y="2673258"/>
            <a:ext cx="2480945" cy="28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loud.prezentacii.org/18/10/86312/images/screen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5"/>
          <a:stretch/>
        </p:blipFill>
        <p:spPr bwMode="auto">
          <a:xfrm>
            <a:off x="1970520" y="1085606"/>
            <a:ext cx="8448098" cy="49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52255" y="4031673"/>
            <a:ext cx="1842654" cy="2216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78582" y="2729345"/>
            <a:ext cx="1717963" cy="332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354290" y="5223163"/>
            <a:ext cx="1246909" cy="221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9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5.infourok.ru/uploads/ex/0d5c/0003a353-217d5a2c/hello_html_59757a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5" y="1586029"/>
            <a:ext cx="8408122" cy="49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09863" y="976429"/>
            <a:ext cx="10807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Распределите слова.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602182" y="2978727"/>
            <a:ext cx="2604654" cy="13854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740438" y="2978728"/>
            <a:ext cx="4849091" cy="17041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602182" y="3103418"/>
            <a:ext cx="3325091" cy="21890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602182" y="2978726"/>
            <a:ext cx="2227118" cy="107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389581" y="3276283"/>
            <a:ext cx="1439719" cy="13577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156199" y="3276283"/>
            <a:ext cx="770083" cy="22220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096000" y="2978726"/>
            <a:ext cx="904009" cy="85205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321878" y="2929919"/>
            <a:ext cx="3323359" cy="9236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744768" y="3416130"/>
            <a:ext cx="4526396" cy="20832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8821017" y="3276283"/>
            <a:ext cx="605557" cy="20115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06015" y="828573"/>
            <a:ext cx="11179969" cy="58404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одственные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– это слова, у которых есть   общая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часть и они близки по смыслу.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4000" b="1" dirty="0">
                <a:latin typeface="Times New Roman" pitchFamily="18" charset="0"/>
              </a:rPr>
              <a:t>Например: </a:t>
            </a:r>
            <a:r>
              <a:rPr lang="ru-RU" sz="4000" b="1" u="sng" dirty="0" smtClean="0">
                <a:latin typeface="Times New Roman" pitchFamily="18" charset="0"/>
              </a:rPr>
              <a:t>лиса </a:t>
            </a:r>
            <a:r>
              <a:rPr lang="ru-RU" sz="4000" b="1" dirty="0" smtClean="0">
                <a:latin typeface="Times New Roman" pitchFamily="18" charset="0"/>
              </a:rPr>
              <a:t>, </a:t>
            </a:r>
            <a:r>
              <a:rPr lang="ru-RU" sz="4000" b="1" u="sng" dirty="0" smtClean="0">
                <a:latin typeface="Times New Roman" pitchFamily="18" charset="0"/>
              </a:rPr>
              <a:t>лисенок,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u="sng" dirty="0" smtClean="0">
                <a:latin typeface="Times New Roman" pitchFamily="18" charset="0"/>
              </a:rPr>
              <a:t>лисий</a:t>
            </a:r>
            <a:r>
              <a:rPr lang="ru-RU" sz="4000" b="1" dirty="0" smtClean="0">
                <a:latin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4000" b="1" dirty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000" b="1" dirty="0">
                <a:latin typeface="Times New Roman" pitchFamily="18" charset="0"/>
              </a:rPr>
              <a:t>               </a:t>
            </a:r>
            <a:endParaRPr lang="ru-RU" sz="2400" b="1" dirty="0"/>
          </a:p>
        </p:txBody>
      </p:sp>
      <p:sp>
        <p:nvSpPr>
          <p:cNvPr id="6147" name="Arc 8"/>
          <p:cNvSpPr>
            <a:spLocks/>
          </p:cNvSpPr>
          <p:nvPr/>
        </p:nvSpPr>
        <p:spPr bwMode="auto">
          <a:xfrm rot="-1793791">
            <a:off x="5050092" y="2005451"/>
            <a:ext cx="603675" cy="460829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rc 8"/>
          <p:cNvSpPr>
            <a:spLocks/>
          </p:cNvSpPr>
          <p:nvPr/>
        </p:nvSpPr>
        <p:spPr bwMode="auto">
          <a:xfrm rot="-1793791">
            <a:off x="6436350" y="2006723"/>
            <a:ext cx="584065" cy="49345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rc 8"/>
          <p:cNvSpPr>
            <a:spLocks/>
          </p:cNvSpPr>
          <p:nvPr/>
        </p:nvSpPr>
        <p:spPr bwMode="auto">
          <a:xfrm rot="-1793791">
            <a:off x="8559165" y="2008879"/>
            <a:ext cx="586966" cy="471904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 descr="Лисица (лиса) - виды лис, где живут, сколько живет, что едят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51" y="2953931"/>
            <a:ext cx="3713040" cy="27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аткое описание лисы на английском языке с перево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5" y="2946293"/>
            <a:ext cx="4100599" cy="27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1026"/>
            <a:ext cx="8229600" cy="796925"/>
          </a:xfrm>
        </p:spPr>
        <p:txBody>
          <a:bodyPr>
            <a:normAutofit/>
          </a:bodyPr>
          <a:lstStyle/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«Лишнее слово»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32263" y="3232151"/>
            <a:ext cx="2468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117726" y="2300188"/>
            <a:ext cx="3311525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лисица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602163" y="5108476"/>
            <a:ext cx="3384550" cy="12239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лист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95775" y="3500439"/>
            <a:ext cx="3455988" cy="13684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лисенок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319963" y="2349500"/>
            <a:ext cx="2952750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лисьи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619626" y="1219101"/>
            <a:ext cx="3529013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лиса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656138" y="1700213"/>
            <a:ext cx="360362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096000" y="1773238"/>
            <a:ext cx="0" cy="14398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788025" y="3808413"/>
            <a:ext cx="210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602163" y="5108476"/>
            <a:ext cx="3384550" cy="12239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dirty="0"/>
              <a:t>лист</a:t>
            </a:r>
          </a:p>
        </p:txBody>
      </p:sp>
      <p:pic>
        <p:nvPicPr>
          <p:cNvPr id="2050" name="Picture 2" descr="Мультяшная лиса для детей - лучш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86" y="3676600"/>
            <a:ext cx="1757647" cy="25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астник:Бичан Алевтина — НГПУ им. К.Мин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2" y="3832126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.jimcdn.com/app/cms/image/transf/dimension=2000x1500:format=png/path/s56e816d5b2fee18d/backgroundarea/i1769fa43f2d5788c/version/1475415549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" y="800833"/>
            <a:ext cx="10349865" cy="60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2362989" y="2846615"/>
            <a:ext cx="698405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слова. Корень слова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8392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1801" y="1290738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dirty="0"/>
              <a:t>       </a:t>
            </a: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Желток – железо – желтый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                        </a:t>
            </a:r>
            <a:r>
              <a:rPr lang="ru-RU" altLang="ru-RU" dirty="0" smtClean="0"/>
              <a:t>       </a:t>
            </a:r>
            <a:r>
              <a:rPr lang="ru-RU" altLang="ru-RU" sz="6600" b="1" dirty="0" smtClean="0">
                <a:solidFill>
                  <a:srgbClr val="FF0000"/>
                </a:solidFill>
              </a:rPr>
              <a:t>железо</a:t>
            </a:r>
            <a:endParaRPr lang="ru-RU" altLang="ru-RU" sz="6600" b="1" dirty="0">
              <a:solidFill>
                <a:srgbClr val="FF0000"/>
              </a:solidFill>
            </a:endParaRPr>
          </a:p>
        </p:txBody>
      </p:sp>
      <p:pic>
        <p:nvPicPr>
          <p:cNvPr id="56324" name="Picture 4" descr="AN0260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213101"/>
            <a:ext cx="17208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FD0108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365626"/>
            <a:ext cx="23764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H0173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068639"/>
            <a:ext cx="280828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899" y="408752"/>
            <a:ext cx="8686800" cy="329882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       </a:t>
            </a: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 – циркач – цирк</a:t>
            </a:r>
            <a:b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2328" y="1446903"/>
            <a:ext cx="6059487" cy="43529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dirty="0"/>
              <a:t>       </a:t>
            </a:r>
            <a:r>
              <a:rPr lang="ru-RU" altLang="ru-RU" sz="6000" b="1" dirty="0">
                <a:solidFill>
                  <a:srgbClr val="FF0000"/>
                </a:solidFill>
              </a:rPr>
              <a:t>циркуль</a:t>
            </a:r>
          </a:p>
        </p:txBody>
      </p:sp>
      <p:pic>
        <p:nvPicPr>
          <p:cNvPr id="57353" name="Picture 9" descr="ци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39" y="2673132"/>
            <a:ext cx="4582218" cy="3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Значение слова ЦИРКУЛЬ - что это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74" y="1553690"/>
            <a:ext cx="3119351" cy="3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746126"/>
            <a:ext cx="8229600" cy="1008063"/>
          </a:xfrm>
        </p:spPr>
        <p:txBody>
          <a:bodyPr>
            <a:normAutofit/>
          </a:bodyPr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– радость - веселье</a:t>
            </a:r>
          </a:p>
        </p:txBody>
      </p:sp>
      <p:pic>
        <p:nvPicPr>
          <p:cNvPr id="58371" name="Picture 3" descr="FD00296_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8" y="2997201"/>
            <a:ext cx="4038600" cy="312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24114" y="1989139"/>
            <a:ext cx="7786687" cy="41370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dirty="0"/>
              <a:t>                       </a:t>
            </a:r>
            <a:r>
              <a:rPr lang="ru-RU" altLang="ru-RU" sz="6000" b="1" dirty="0">
                <a:solidFill>
                  <a:srgbClr val="FF0000"/>
                </a:solidFill>
              </a:rPr>
              <a:t>радость</a:t>
            </a:r>
          </a:p>
        </p:txBody>
      </p:sp>
      <p:pic>
        <p:nvPicPr>
          <p:cNvPr id="58380" name="Picture 12" descr="дев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78844"/>
            <a:ext cx="2201862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049" y="0"/>
            <a:ext cx="11804051" cy="164147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/>
            </a:r>
            <a:br>
              <a:rPr lang="ru-RU" altLang="ru-RU" sz="3600" b="1" dirty="0"/>
            </a:br>
            <a:r>
              <a:rPr lang="ru-RU" alt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и запишите родственные слова: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49" y="2076739"/>
            <a:ext cx="7283450" cy="36337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«лес»,</a:t>
            </a:r>
          </a:p>
          <a:p>
            <a:pPr>
              <a:buFontTx/>
              <a:buNone/>
            </a:pPr>
            <a:r>
              <a:rPr lang="ru-RU" alt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«сад»,</a:t>
            </a:r>
          </a:p>
          <a:p>
            <a:pPr>
              <a:buFontTx/>
              <a:buNone/>
            </a:pPr>
            <a:r>
              <a:rPr lang="ru-RU" alt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«гриб».</a:t>
            </a:r>
          </a:p>
        </p:txBody>
      </p:sp>
      <p:pic>
        <p:nvPicPr>
          <p:cNvPr id="5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98193" y="1164134"/>
            <a:ext cx="4022941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dirty="0"/>
              <a:t>     </a:t>
            </a:r>
            <a:r>
              <a:rPr lang="ru-RU" altLang="ru-RU" sz="6000" b="1" dirty="0"/>
              <a:t>лес</a:t>
            </a:r>
          </a:p>
          <a:p>
            <a:r>
              <a:rPr lang="ru-RU" altLang="ru-RU" sz="6000" b="1" dirty="0"/>
              <a:t>  лесной</a:t>
            </a:r>
          </a:p>
          <a:p>
            <a:r>
              <a:rPr lang="ru-RU" altLang="ru-RU" sz="6000" b="1" dirty="0"/>
              <a:t>  лесник</a:t>
            </a:r>
          </a:p>
          <a:p>
            <a:r>
              <a:rPr lang="ru-RU" altLang="ru-RU" sz="6000" b="1" dirty="0" smtClean="0"/>
              <a:t>перелесок</a:t>
            </a:r>
            <a:endParaRPr lang="ru-RU" altLang="ru-RU" sz="6000" b="1" dirty="0"/>
          </a:p>
          <a:p>
            <a:endParaRPr lang="ru-RU" altLang="ru-RU" sz="3200" dirty="0"/>
          </a:p>
          <a:p>
            <a:endParaRPr lang="ru-RU" altLang="ru-RU" sz="3200" dirty="0"/>
          </a:p>
        </p:txBody>
      </p:sp>
      <p:pic>
        <p:nvPicPr>
          <p:cNvPr id="3" name="Picture 2" descr="Мультяшный вид деревьев в лесу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58" y="653141"/>
            <a:ext cx="3973483" cy="27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mium Vector | Cartoon wild animal enjoying in the ju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90" y="3446293"/>
            <a:ext cx="3890356" cy="24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6210" y="1128611"/>
            <a:ext cx="3452812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</a:p>
          <a:p>
            <a:pPr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садик</a:t>
            </a:r>
          </a:p>
          <a:p>
            <a:pPr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садовый</a:t>
            </a:r>
          </a:p>
          <a:p>
            <a:pPr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садовник</a:t>
            </a:r>
          </a:p>
          <a:p>
            <a:pPr>
              <a:buFontTx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</a:t>
            </a:r>
          </a:p>
        </p:txBody>
      </p:sp>
      <p:pic>
        <p:nvPicPr>
          <p:cNvPr id="8194" name="Picture 2" descr="Мультяшные овощи грядки векторы, картинки, клипарт Мультяшные овощи грядки  | скачать на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49" y="663875"/>
            <a:ext cx="3138703" cy="30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ультяшный садовник с тачкой цветов и дизайном растений, садовые насаждения  и природ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96" y="3826229"/>
            <a:ext cx="3274145" cy="196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09467" y="1545879"/>
            <a:ext cx="3595687" cy="47132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</a:p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грибок</a:t>
            </a:r>
          </a:p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грибной</a:t>
            </a:r>
          </a:p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грибник</a:t>
            </a:r>
          </a:p>
          <a:p>
            <a:pPr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грибница</a:t>
            </a:r>
          </a:p>
        </p:txBody>
      </p:sp>
      <p:pic>
        <p:nvPicPr>
          <p:cNvPr id="21513" name="Picture 9" descr="гри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68" y="738484"/>
            <a:ext cx="3645217" cy="21735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Свежие осенние грибы и поганки мультяшный векторный набор | Рисунки грибов,  Грибы,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6" y="3161464"/>
            <a:ext cx="2981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396" y="757239"/>
            <a:ext cx="8229600" cy="346075"/>
          </a:xfrm>
        </p:spPr>
        <p:txBody>
          <a:bodyPr>
            <a:noAutofit/>
          </a:bodyPr>
          <a:lstStyle/>
          <a:p>
            <a:r>
              <a:rPr lang="ru-RU" alt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слова на две группы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511676" y="4437063"/>
            <a:ext cx="3097213" cy="74771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5529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горняк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943475" y="3141663"/>
            <a:ext cx="2305050" cy="647700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горный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7788848" y="1657352"/>
            <a:ext cx="1655762" cy="576263"/>
          </a:xfrm>
          <a:prstGeom prst="ellipse">
            <a:avLst/>
          </a:prstGeom>
          <a:solidFill>
            <a:srgbClr val="FF66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dirty="0"/>
              <a:t>горит</a:t>
            </a: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008439" y="5949950"/>
            <a:ext cx="4103687" cy="649288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гористый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5303839" y="1700214"/>
            <a:ext cx="1728787" cy="720725"/>
          </a:xfrm>
          <a:prstGeom prst="ellipse">
            <a:avLst/>
          </a:prstGeom>
          <a:solidFill>
            <a:srgbClr val="CCECFF"/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горка</a:t>
            </a:r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4727576" y="3789363"/>
            <a:ext cx="2663825" cy="6477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горелка</a:t>
            </a: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5016501" y="2420938"/>
            <a:ext cx="2232025" cy="6477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dirty="0"/>
              <a:t>горение</a:t>
            </a: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2952643" y="1556544"/>
            <a:ext cx="1511300" cy="576263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 dirty="0"/>
              <a:t>гора</a:t>
            </a:r>
          </a:p>
        </p:txBody>
      </p:sp>
      <p:pic>
        <p:nvPicPr>
          <p:cNvPr id="33817" name="Picture 25" descr="AG0035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71" y="2023168"/>
            <a:ext cx="1295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1" name="Picture 29" descr="BD0809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96" y="758466"/>
            <a:ext cx="1152525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3071813" y="177323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4295775" y="1125539"/>
            <a:ext cx="4679950" cy="28082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8975725" y="3933825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4295776" y="1773238"/>
            <a:ext cx="5184775" cy="2952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4295776" y="1268413"/>
            <a:ext cx="5040313" cy="2665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52" name="Line 60"/>
          <p:cNvSpPr>
            <a:spLocks noChangeShapeType="1"/>
          </p:cNvSpPr>
          <p:nvPr/>
        </p:nvSpPr>
        <p:spPr bwMode="auto">
          <a:xfrm>
            <a:off x="8759826" y="3644900"/>
            <a:ext cx="144463" cy="71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 flipV="1">
            <a:off x="8904289" y="3789364"/>
            <a:ext cx="71437" cy="714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70" name="Oval 78"/>
          <p:cNvSpPr>
            <a:spLocks noChangeArrowheads="1"/>
          </p:cNvSpPr>
          <p:nvPr/>
        </p:nvSpPr>
        <p:spPr bwMode="auto">
          <a:xfrm>
            <a:off x="4224339" y="5229225"/>
            <a:ext cx="3527425" cy="647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600"/>
              <a:t>загорелся</a:t>
            </a:r>
          </a:p>
        </p:txBody>
      </p:sp>
    </p:spTree>
    <p:extLst>
      <p:ext uri="{BB962C8B-B14F-4D97-AF65-F5344CB8AC3E}">
        <p14:creationId xmlns:p14="http://schemas.microsoft.com/office/powerpoint/2010/main" val="23213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25677 0.0766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8 -1.48148E-6 L 0.20222 -1.48148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25 0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01227 L -0.24027 -0.0122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5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1" grpId="0" animBg="1"/>
      <p:bldP spid="33802" grpId="0" animBg="1"/>
      <p:bldP spid="33804" grpId="0" animBg="1"/>
      <p:bldP spid="33805" grpId="0" animBg="1"/>
      <p:bldP spid="33806" grpId="0" animBg="1"/>
      <p:bldP spid="33814" grpId="0" animBg="1"/>
      <p:bldP spid="33815" grpId="0" animBg="1"/>
      <p:bldP spid="33816" grpId="0" animBg="1"/>
      <p:bldP spid="338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86" y="860428"/>
            <a:ext cx="9407447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корни в однокоренных словах.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Листопад, листопад, 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жёлтые летят.</a:t>
            </a:r>
            <a:endParaRPr kumimoji="0" lang="ru-RU" altLang="ru-RU" sz="8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БиблиоСправочка: октября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69" y="3284552"/>
            <a:ext cx="4252993" cy="26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5"/>
          <p:cNvSpPr>
            <a:spLocks/>
          </p:cNvSpPr>
          <p:nvPr/>
        </p:nvSpPr>
        <p:spPr bwMode="auto">
          <a:xfrm rot="19560000">
            <a:off x="1302489" y="2051949"/>
            <a:ext cx="86042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55"/>
              <a:gd name="T1" fmla="*/ 0 h 21600"/>
              <a:gd name="T2" fmla="*/ 20355 w 20355"/>
              <a:gd name="T3" fmla="*/ 14373 h 21600"/>
              <a:gd name="T4" fmla="*/ 0 w 203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55" h="21600" fill="none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</a:path>
              <a:path w="20355" h="21600" stroke="0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9560000">
            <a:off x="4002826" y="2150592"/>
            <a:ext cx="86042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55"/>
              <a:gd name="T1" fmla="*/ 0 h 21600"/>
              <a:gd name="T2" fmla="*/ 20355 w 20355"/>
              <a:gd name="T3" fmla="*/ 14373 h 21600"/>
              <a:gd name="T4" fmla="*/ 0 w 203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55" h="21600" fill="none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</a:path>
              <a:path w="20355" h="21600" stroke="0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5"/>
          <p:cNvSpPr>
            <a:spLocks/>
          </p:cNvSpPr>
          <p:nvPr/>
        </p:nvSpPr>
        <p:spPr bwMode="auto">
          <a:xfrm rot="19560000">
            <a:off x="1302488" y="2770200"/>
            <a:ext cx="860425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55"/>
              <a:gd name="T1" fmla="*/ 0 h 21600"/>
              <a:gd name="T2" fmla="*/ 20355 w 20355"/>
              <a:gd name="T3" fmla="*/ 14373 h 21600"/>
              <a:gd name="T4" fmla="*/ 0 w 203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55" h="21600" fill="none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</a:path>
              <a:path w="20355" h="21600" stroke="0" extrusionOk="0">
                <a:moveTo>
                  <a:pt x="-1" y="0"/>
                </a:moveTo>
                <a:cubicBezTo>
                  <a:pt x="9143" y="0"/>
                  <a:pt x="17295" y="5756"/>
                  <a:pt x="20355" y="1437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1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9507" y="727578"/>
            <a:ext cx="91729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частливые дети летают на большой открытой книг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 b="16231"/>
          <a:stretch/>
        </p:blipFill>
        <p:spPr bwMode="auto">
          <a:xfrm>
            <a:off x="3658983" y="3011292"/>
            <a:ext cx="4513467" cy="29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1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17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28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29" t="35637" r="4782" b="37642"/>
          <a:stretch/>
        </p:blipFill>
        <p:spPr>
          <a:xfrm>
            <a:off x="1136072" y="850900"/>
            <a:ext cx="9559637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крапбукинг, рукоделие, Картинки на школьную тему | School clipart, Free  clip art, Owl 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2161309"/>
            <a:ext cx="4627418" cy="40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89878" y="1019326"/>
            <a:ext cx="8553425" cy="1015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1999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38200" y="493835"/>
            <a:ext cx="3906982" cy="1967345"/>
          </a:xfrm>
          <a:prstGeom prst="horizont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КОРЕНЬ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004" y="997527"/>
            <a:ext cx="6170469" cy="920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ОБЩАЯ ЧАСТЬ </a:t>
            </a:r>
            <a:endParaRPr lang="ru-RU" sz="44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ru-RU" sz="4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РОДСТВЕННЫХ </a:t>
            </a:r>
            <a:r>
              <a:rPr lang="ru-RU" sz="4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СЛОВ.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ds05.infourok.ru/uploads/ex/117b/0010c6d2-fa83a7c9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2857" r="8066" b="9162"/>
          <a:stretch/>
        </p:blipFill>
        <p:spPr bwMode="auto">
          <a:xfrm>
            <a:off x="2419350" y="2069738"/>
            <a:ext cx="7098723" cy="42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661160" y="883920"/>
            <a:ext cx="8229600" cy="461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Найдите однокоренные слова: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556" y="24269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Садовник посадил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4522" y="2426968"/>
            <a:ext cx="397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волшебный сад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7231" y="3674642"/>
            <a:ext cx="6823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слова называются однокоренными?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blogger-ok.ru/wp-content/uploads/rcl-uploads/avatars/221.jpg?ver=1588919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33" y="3170396"/>
            <a:ext cx="3006567" cy="30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1422"/>
            <a:ext cx="8229600" cy="7254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Запишите одним словом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600201"/>
            <a:ext cx="5829312" cy="828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Ягоды, сваренные в сиропе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728" y="2581627"/>
            <a:ext cx="706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Мастер по приготовлению пищи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512" y="1571613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Варенье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7702" y="2643183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728" y="3612537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Большая ложка для разлива пищи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1104" y="364331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Поварёшка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2530" y="461266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Маленький вареный пирожок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7702" y="4643447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Вареник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286" y="5583607"/>
            <a:ext cx="858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Выделите корень в этих словах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7881950" y="142873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739206" y="2500306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9364046" y="3500438"/>
            <a:ext cx="571504" cy="357190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8239140" y="4500570"/>
            <a:ext cx="703384" cy="344658"/>
          </a:xfrm>
          <a:custGeom>
            <a:avLst/>
            <a:gdLst>
              <a:gd name="connsiteX0" fmla="*/ 0 w 703384"/>
              <a:gd name="connsiteY0" fmla="*/ 344658 h 344658"/>
              <a:gd name="connsiteX1" fmla="*/ 351692 w 703384"/>
              <a:gd name="connsiteY1" fmla="*/ 7034 h 344658"/>
              <a:gd name="connsiteX2" fmla="*/ 703384 w 703384"/>
              <a:gd name="connsiteY2" fmla="*/ 302455 h 3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384" h="344658">
                <a:moveTo>
                  <a:pt x="0" y="344658"/>
                </a:moveTo>
                <a:cubicBezTo>
                  <a:pt x="117230" y="179363"/>
                  <a:pt x="234461" y="14068"/>
                  <a:pt x="351692" y="7034"/>
                </a:cubicBezTo>
                <a:cubicBezTo>
                  <a:pt x="468923" y="0"/>
                  <a:pt x="586153" y="151227"/>
                  <a:pt x="703384" y="30245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01" t="22382" r="3637" b="60884"/>
          <a:stretch/>
        </p:blipFill>
        <p:spPr>
          <a:xfrm>
            <a:off x="542925" y="1128712"/>
            <a:ext cx="10858261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94155551cc4415ca73554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548" t="43364" r="9367" b="46520"/>
          <a:stretch/>
        </p:blipFill>
        <p:spPr>
          <a:xfrm>
            <a:off x="971548" y="3601958"/>
            <a:ext cx="9801226" cy="292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548" y="661510"/>
            <a:ext cx="1104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46.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Сравните значения слов. Подумайте, в каком столбике названы родственники, а в каком даны родственные слова. Запишите родственные слова. Почему они так названы? Подберите родственные слова к словам сын, дочь, мама, папа.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254</Words>
  <Application>Microsoft Office PowerPoint</Application>
  <PresentationFormat>Широкоэкранный</PresentationFormat>
  <Paragraphs>82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одним словом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 «Лишнее слово»</vt:lpstr>
      <vt:lpstr>Презентация PowerPoint</vt:lpstr>
      <vt:lpstr>       Циркуль – циркач – цирк   </vt:lpstr>
      <vt:lpstr>Веселый – радость - веселье</vt:lpstr>
      <vt:lpstr> Подберите и запишите родственные слова:</vt:lpstr>
      <vt:lpstr>Презентация PowerPoint</vt:lpstr>
      <vt:lpstr>Презентация PowerPoint</vt:lpstr>
      <vt:lpstr>Презентация PowerPoint</vt:lpstr>
      <vt:lpstr>Разделите слова на две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2021-09-10T20:11:17Z</dcterms:created>
  <dcterms:modified xsi:type="dcterms:W3CDTF">2021-09-11T04:12:57Z</dcterms:modified>
</cp:coreProperties>
</file>