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8" r:id="rId5"/>
    <p:sldId id="280" r:id="rId6"/>
    <p:sldId id="267" r:id="rId7"/>
    <p:sldId id="266" r:id="rId8"/>
    <p:sldId id="265" r:id="rId9"/>
    <p:sldId id="264" r:id="rId10"/>
    <p:sldId id="263" r:id="rId11"/>
    <p:sldId id="262" r:id="rId12"/>
    <p:sldId id="271" r:id="rId13"/>
    <p:sldId id="279" r:id="rId14"/>
    <p:sldId id="260" r:id="rId15"/>
    <p:sldId id="259" r:id="rId16"/>
    <p:sldId id="258" r:id="rId17"/>
    <p:sldId id="274" r:id="rId18"/>
    <p:sldId id="275" r:id="rId19"/>
    <p:sldId id="273" r:id="rId20"/>
    <p:sldId id="277" r:id="rId21"/>
    <p:sldId id="276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28"/>
    <a:srgbClr val="FBF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67389-54AA-4057-9C8E-90DD992E6E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0B1B3-FEFF-46BE-AC16-6CA1CDAD6F70}">
      <dgm:prSet custT="1"/>
      <dgm:spPr/>
      <dgm:t>
        <a:bodyPr/>
        <a:lstStyle/>
        <a:p>
          <a:r>
            <a:rPr lang="ru-RU" sz="4400" b="1" i="0" dirty="0" smtClean="0"/>
            <a:t>Безударные гласные в корне слова</a:t>
          </a:r>
          <a:endParaRPr lang="ru-RU" sz="4400" b="1" i="0" dirty="0"/>
        </a:p>
      </dgm:t>
    </dgm:pt>
    <dgm:pt modelId="{11ECA9AA-F7D6-4CCD-90FC-0B5803A3A361}" type="parTrans" cxnId="{DD26C8E7-A83C-4FCE-90AA-E1ACBF28FD0F}">
      <dgm:prSet/>
      <dgm:spPr/>
      <dgm:t>
        <a:bodyPr/>
        <a:lstStyle/>
        <a:p>
          <a:endParaRPr lang="ru-RU"/>
        </a:p>
      </dgm:t>
    </dgm:pt>
    <dgm:pt modelId="{6128B7B8-8FA1-4051-B0B5-5082326C4859}" type="sibTrans" cxnId="{DD26C8E7-A83C-4FCE-90AA-E1ACBF28FD0F}">
      <dgm:prSet/>
      <dgm:spPr/>
      <dgm:t>
        <a:bodyPr/>
        <a:lstStyle/>
        <a:p>
          <a:endParaRPr lang="ru-RU"/>
        </a:p>
      </dgm:t>
    </dgm:pt>
    <dgm:pt modelId="{EA538D5D-A9C6-451A-AAEA-D4929046E56A}" type="pres">
      <dgm:prSet presAssocID="{14267389-54AA-4057-9C8E-90DD992E6E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9C84E-99AB-47D2-8DDC-DD4F20C101B1}" type="pres">
      <dgm:prSet presAssocID="{0F90B1B3-FEFF-46BE-AC16-6CA1CDAD6F70}" presName="node" presStyleLbl="node1" presStyleIdx="0" presStyleCnt="1" custScaleX="38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AE38F-5B8F-4ABD-885B-AD909540AD52}" type="presOf" srcId="{0F90B1B3-FEFF-46BE-AC16-6CA1CDAD6F70}" destId="{A7E9C84E-99AB-47D2-8DDC-DD4F20C101B1}" srcOrd="0" destOrd="0" presId="urn:microsoft.com/office/officeart/2005/8/layout/cycle2"/>
    <dgm:cxn modelId="{A8BB9DB9-7081-4718-B253-DCEEBBCA5264}" type="presOf" srcId="{14267389-54AA-4057-9C8E-90DD992E6E8B}" destId="{EA538D5D-A9C6-451A-AAEA-D4929046E56A}" srcOrd="0" destOrd="0" presId="urn:microsoft.com/office/officeart/2005/8/layout/cycle2"/>
    <dgm:cxn modelId="{DD26C8E7-A83C-4FCE-90AA-E1ACBF28FD0F}" srcId="{14267389-54AA-4057-9C8E-90DD992E6E8B}" destId="{0F90B1B3-FEFF-46BE-AC16-6CA1CDAD6F70}" srcOrd="0" destOrd="0" parTransId="{11ECA9AA-F7D6-4CCD-90FC-0B5803A3A361}" sibTransId="{6128B7B8-8FA1-4051-B0B5-5082326C4859}"/>
    <dgm:cxn modelId="{F0A8872E-5E85-406E-A530-C8CE5A69D007}" type="presParOf" srcId="{EA538D5D-A9C6-451A-AAEA-D4929046E56A}" destId="{A7E9C84E-99AB-47D2-8DDC-DD4F20C101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9C84E-99AB-47D2-8DDC-DD4F20C101B1}">
      <dsp:nvSpPr>
        <dsp:cNvPr id="0" name=""/>
        <dsp:cNvSpPr/>
      </dsp:nvSpPr>
      <dsp:spPr>
        <a:xfrm>
          <a:off x="5786" y="103892"/>
          <a:ext cx="8135409" cy="2128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/>
            <a:t>Безударные гласные в корне слова</a:t>
          </a:r>
          <a:endParaRPr lang="ru-RU" sz="4400" b="1" i="0" kern="1200" dirty="0"/>
        </a:p>
      </dsp:txBody>
      <dsp:txXfrm>
        <a:off x="1197189" y="415565"/>
        <a:ext cx="5752603" cy="1504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7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6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0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7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4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7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9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5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0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AF3E7-878B-431B-9CA8-7ED1C0856FF8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A501-40F9-4B1B-8E34-313F3A5D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5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сова мультяшная картинки: 13 тыс изображений найдено в Яндекс.Картинках |  Картины с совой, Чучело совы, С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21" y="3032790"/>
            <a:ext cx="4577557" cy="33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https://ds04.infourok.ru/uploads/ex/1210/0000602f-ff959595/img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8"/>
          <a:stretch/>
        </p:blipFill>
        <p:spPr bwMode="auto">
          <a:xfrm>
            <a:off x="1524000" y="1144588"/>
            <a:ext cx="9144000" cy="46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https://ds04.infourok.ru/uploads/ex/1210/0000602f-ff959595/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r="17537" b="7001"/>
          <a:stretch/>
        </p:blipFill>
        <p:spPr bwMode="auto">
          <a:xfrm>
            <a:off x="838200" y="485241"/>
            <a:ext cx="5621906" cy="5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2.freepng.ru/20180515/kjw/kisspng-owl-royalty-free-clip-art-5afa750e2deaf4.46041381152636340618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69" y="2118560"/>
            <a:ext cx="4446431" cy="322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66" name="Picture 2" descr="https://fs00.infourok.ru/images/doc/204/232743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9038" r="13598" b="13024"/>
          <a:stretch/>
        </p:blipFill>
        <p:spPr bwMode="auto">
          <a:xfrm>
            <a:off x="1789385" y="1975425"/>
            <a:ext cx="8613229" cy="405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692" y="829128"/>
            <a:ext cx="93206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проверочное слово.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37713" y="1840488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и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7713" y="2366809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1778" y="2939888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0756" y="3466079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37713" y="4038735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9002" y="4527615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я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4356" y="5091670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а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951111" y="2366809"/>
            <a:ext cx="3815645" cy="9270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951111" y="2366809"/>
            <a:ext cx="3702756" cy="538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170071" y="2782228"/>
            <a:ext cx="3596685" cy="666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951110" y="3954536"/>
            <a:ext cx="3815646" cy="9270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135332" y="3863827"/>
            <a:ext cx="3631424" cy="654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170071" y="4392678"/>
            <a:ext cx="3596685" cy="638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099713" y="5506760"/>
            <a:ext cx="3518439" cy="1222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314" name="Picture 2" descr="https://cloud.prezentacii.org/19/04/138142/images/screen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0" t="16898" r="11202" b="8239"/>
          <a:stretch/>
        </p:blipFill>
        <p:spPr bwMode="auto">
          <a:xfrm>
            <a:off x="1192517" y="700569"/>
            <a:ext cx="4244622" cy="54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36588" y="1701870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е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6588" y="2391257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и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8231" y="2956889"/>
            <a:ext cx="628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91179" y="3576224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9482" y="4241204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а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2430" y="4930591"/>
            <a:ext cx="448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е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  <p:pic>
        <p:nvPicPr>
          <p:cNvPr id="13316" name="Picture 4" descr="https://www.culture.ru/storage/images/fe455080d7c168d3d794ecaa72e6c657/e51ecee8febfaaa55665e38c1d62c64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83" y="784708"/>
            <a:ext cx="2454454" cy="17074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ecreted.ru/wp-content/uploads/2021/08/file-1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83" y="714981"/>
            <a:ext cx="1975213" cy="20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img.tourister.ru/files/2/4/2/2/7/7/8/9/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15" y="2806764"/>
            <a:ext cx="2322291" cy="15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orbsteppe.ru/wp-content/uploads/2020/09/28f81ae8409f725338e40d39d888af9a-scal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852" y="2890447"/>
            <a:ext cx="2282825" cy="17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proprikol.ru/wp-content/uploads/2020/05/kartinki-grachi-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54" y="4602566"/>
            <a:ext cx="2099196" cy="15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1.akspic.ru/originals/4/4/9/0/1/110944-kamennaya_stena-hlam-kirpichnaya_kladka-drevesina-kirpich-2560x1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04" y="4747813"/>
            <a:ext cx="2412655" cy="15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2" descr=" Рыцарские м.чи(я,е) –  футбольные м.чи(я,е), прим.рять(е,и) платье –  прим.рять(е,и) друзей, зап.вать (е,и) песню –  зап.вать(е,и) лекарство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 bwMode="auto">
          <a:xfrm>
            <a:off x="1075996" y="681695"/>
            <a:ext cx="10040008" cy="54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2" descr=" Рыцарские м е чи(м е ч) –  футбольные м я чи(м я ч), прим е рять (прим é рка) платье –  прим и рять (м и р)друзей, Зап е вать (п е ть) песню –  зап и вать (п и ть)лекарство.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0" b="58386"/>
          <a:stretch/>
        </p:blipFill>
        <p:spPr bwMode="auto">
          <a:xfrm>
            <a:off x="633248" y="769965"/>
            <a:ext cx="9756227" cy="12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img10.joyreactor.cc/pics/comment/full/GUWEIZ-artist-art-%D0%B4%D0%B5%D0%B2%D1%83%D1%88%D0%BA%D0%B0-art-4107824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cdn.dodowallpaper.com/full/307/knight-sword-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0" t="-576" r="36328" b="576"/>
          <a:stretch/>
        </p:blipFill>
        <p:spPr bwMode="auto">
          <a:xfrm rot="5400000">
            <a:off x="8779857" y="-436755"/>
            <a:ext cx="566057" cy="30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www.adverti.ru/media/catalog/product/6/8/6835.10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96" y="1431613"/>
            <a:ext cx="1178270" cy="10365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 Рыцарские м е чи(м е ч) –  футбольные м я чи(м я ч), прим е рять (прим é рка) платье –  прим и рять (м и р)друзей, Зап е вать (п е ть) песню –  зап и вать (п и ть)лекарство.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6" b="42308"/>
          <a:stretch/>
        </p:blipFill>
        <p:spPr bwMode="auto">
          <a:xfrm>
            <a:off x="608084" y="2865430"/>
            <a:ext cx="8967638" cy="11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be-ledy.ru/wp-content/uploads/2016/11/pochemu-etu-odezhdu-ne-stoit-nos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946" y="2581195"/>
            <a:ext cx="1706860" cy="113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www.pravmir.ru/wp-content/uploads/2017/08/002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558" y="3276015"/>
            <a:ext cx="1690731" cy="11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 Рыцарские м е чи(м е ч) –  футбольные м я чи(м я ч), прим е рять (прим é рка) платье –  прим и рять (м и р)друзей, Зап е вать (п е ть) песню –  зап и вать (п и ть)лекарство.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3" b="24772"/>
          <a:stretch/>
        </p:blipFill>
        <p:spPr bwMode="auto">
          <a:xfrm>
            <a:off x="483393" y="4553325"/>
            <a:ext cx="8967638" cy="121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xn--80agabe1dc1k.xn--p1ai/wp-content/uploads/2018/01/Pearson-Songs-Festival-2017-Logo_tsv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4" y="4067955"/>
            <a:ext cx="2036276" cy="10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medknsltant.com/wp-content/uploads/2019/06/post_5ab8e3c8e1c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19" y="4955053"/>
            <a:ext cx="1941554" cy="12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419" t="23159" r="6130" b="64994"/>
          <a:stretch/>
        </p:blipFill>
        <p:spPr>
          <a:xfrm>
            <a:off x="838200" y="1825625"/>
            <a:ext cx="10547861" cy="3023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0500" y="1825625"/>
            <a:ext cx="72390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170" y="720056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119. </a:t>
            </a:r>
          </a:p>
        </p:txBody>
      </p:sp>
    </p:spTree>
    <p:extLst>
      <p:ext uri="{BB962C8B-B14F-4D97-AF65-F5344CB8AC3E}">
        <p14:creationId xmlns:p14="http://schemas.microsoft.com/office/powerpoint/2010/main" val="1860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985" t="35072" r="8982" b="50119"/>
          <a:stretch/>
        </p:blipFill>
        <p:spPr>
          <a:xfrm>
            <a:off x="685800" y="2236646"/>
            <a:ext cx="9474200" cy="3529296"/>
          </a:xfrm>
          <a:prstGeom prst="rect">
            <a:avLst/>
          </a:prstGeom>
        </p:spPr>
      </p:pic>
      <p:pic>
        <p:nvPicPr>
          <p:cNvPr id="6" name="Picture 2" descr="https://myslide.ru/documents_7/93c2de2c2263719c4c8ceab00892742f/im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81948"/>
            <a:ext cx="3530600" cy="24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5" y="47852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61" t="49503" r="8555" b="40953"/>
          <a:stretch/>
        </p:blipFill>
        <p:spPr>
          <a:xfrm>
            <a:off x="1356279" y="1550988"/>
            <a:ext cx="9997521" cy="2349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0100" y="1550988"/>
            <a:ext cx="685800" cy="411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170" y="720056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120.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11846" y="2536538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4650" y="2892077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4683" y="3218513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8447" y="2170154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6166" y="2514683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53521" y="2904104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05391" y="3229813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771173" y="2667504"/>
            <a:ext cx="67507" cy="1218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943339" y="2980066"/>
            <a:ext cx="67507" cy="1218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009092" y="3389052"/>
            <a:ext cx="67507" cy="1218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46383" y="2241044"/>
            <a:ext cx="110536" cy="1501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772886" y="2620344"/>
            <a:ext cx="110536" cy="12640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054624" y="3005043"/>
            <a:ext cx="67507" cy="1218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8098402" y="2999465"/>
            <a:ext cx="67507" cy="1218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604093" y="3355004"/>
            <a:ext cx="67507" cy="1218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s://catherineasquithgallery.com/uploads/posts/2021-02/1614531339_118-p-smailik-na-belom-fone-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714" y="3440277"/>
            <a:ext cx="3021829" cy="30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008" t="68925" r="6032" b="20225"/>
          <a:stretch/>
        </p:blipFill>
        <p:spPr>
          <a:xfrm>
            <a:off x="649704" y="752226"/>
            <a:ext cx="11165307" cy="3049754"/>
          </a:xfrm>
          <a:prstGeom prst="rect">
            <a:avLst/>
          </a:prstGeom>
        </p:spPr>
      </p:pic>
      <p:pic>
        <p:nvPicPr>
          <p:cNvPr id="6" name="Picture 2" descr="Happy cute cartoon школьники | Премиум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14" y="3782914"/>
            <a:ext cx="4230803" cy="273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7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gif-kartinki.ru/ramki/ramki-shkola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508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-71959" y="1024777"/>
            <a:ext cx="8887869" cy="10064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01036256"/>
              </p:ext>
            </p:extLst>
          </p:nvPr>
        </p:nvGraphicFramePr>
        <p:xfrm>
          <a:off x="2511494" y="1990724"/>
          <a:ext cx="8146982" cy="23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39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881" t="79650" r="6368" b="13990"/>
          <a:stretch/>
        </p:blipFill>
        <p:spPr>
          <a:xfrm>
            <a:off x="655320" y="2055813"/>
            <a:ext cx="10698480" cy="18259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5360" y="2055813"/>
            <a:ext cx="822960" cy="413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170" y="720056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               </a:t>
            </a:r>
            <a:r>
              <a:rPr lang="ru-RU" sz="3600" b="1" dirty="0" smtClean="0"/>
              <a:t>Упражнение 121.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3255" y="2844225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6365" y="2844225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я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1559" y="2837425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6791" y="2844225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я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83366" y="2869330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65014" y="2844225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35991" y="2837424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21872" y="2844225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4935" y="3259745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а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0851" y="3272101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2499" y="3235031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6585" y="3259745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74704" y="3287642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е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19378" y="3262928"/>
            <a:ext cx="44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я</a:t>
            </a:r>
            <a:endParaRPr lang="ru-RU" sz="3600" b="1" dirty="0" smtClean="0">
              <a:solidFill>
                <a:srgbClr val="00B050"/>
              </a:solidFill>
            </a:endParaRPr>
          </a:p>
        </p:txBody>
      </p:sp>
      <p:pic>
        <p:nvPicPr>
          <p:cNvPr id="22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07" y="4195996"/>
            <a:ext cx="4016386" cy="24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2" t="59309" r="2573" b="16827"/>
          <a:stretch/>
        </p:blipFill>
        <p:spPr>
          <a:xfrm>
            <a:off x="1083316" y="686604"/>
            <a:ext cx="9968312" cy="54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91" y="453894"/>
            <a:ext cx="9803218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img11.postila.ru/data/7d/a5/4c/56/7da54c5698334a6bb32ef8adf230265f89032e6b9060ca5380215e2fa89728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9" y="672437"/>
            <a:ext cx="10368742" cy="55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57857" y="3184462"/>
            <a:ext cx="5930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3720" y="601037"/>
            <a:ext cx="10904559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</a:p>
          <a:p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5 пословиц о дружбе. Выразительно прочитать </a:t>
            </a:r>
            <a:r>
              <a:rPr lang="ru-RU" sz="4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</a:t>
            </a:r>
            <a:r>
              <a:rPr lang="ru-RU" sz="4000" b="1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Р.Фархади</a:t>
            </a:r>
            <a:r>
              <a:rPr lang="ru-RU" sz="4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«Сколько у тебя друзей?»</a:t>
            </a:r>
          </a:p>
        </p:txBody>
      </p:sp>
    </p:spTree>
    <p:extLst>
      <p:ext uri="{BB962C8B-B14F-4D97-AF65-F5344CB8AC3E}">
        <p14:creationId xmlns:p14="http://schemas.microsoft.com/office/powerpoint/2010/main" val="24208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fs00.infourok.ru/images/doc/230/64615/2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" b="3681"/>
          <a:stretch/>
        </p:blipFill>
        <p:spPr bwMode="auto">
          <a:xfrm>
            <a:off x="1912938" y="541032"/>
            <a:ext cx="8731250" cy="57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ds04.infourok.ru/uploads/ex/1210/0000602f-ff959595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19205"/>
          <a:stretch/>
        </p:blipFill>
        <p:spPr bwMode="auto">
          <a:xfrm>
            <a:off x="838200" y="804042"/>
            <a:ext cx="10360959" cy="51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s://ds04.infourok.ru/uploads/ex/1210/0000602f-ff959595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70" y="433058"/>
            <a:ext cx="9983514" cy="59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https://ds04.infourok.ru/uploads/ex/1210/0000602f-ff959595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7" y="481833"/>
            <a:ext cx="10074165" cy="589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https://ds04.infourok.ru/uploads/ex/1210/0000602f-ff959595/img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b="16152"/>
          <a:stretch/>
        </p:blipFill>
        <p:spPr bwMode="auto">
          <a:xfrm>
            <a:off x="1524000" y="1825625"/>
            <a:ext cx="9144000" cy="42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8463" y="767358"/>
            <a:ext cx="9320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проверочное слово.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2124" y="4477407"/>
            <a:ext cx="2033752" cy="1024759"/>
          </a:xfrm>
          <a:prstGeom prst="rect">
            <a:avLst/>
          </a:prstGeom>
          <a:solidFill>
            <a:srgbClr val="FEF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93</Words>
  <Application>Microsoft Office PowerPoint</Application>
  <PresentationFormat>Широкоэкранный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2021-10-29T19:19:43Z</dcterms:created>
  <dcterms:modified xsi:type="dcterms:W3CDTF">2021-10-31T17:30:48Z</dcterms:modified>
</cp:coreProperties>
</file>