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61" r:id="rId4"/>
    <p:sldId id="275" r:id="rId5"/>
    <p:sldId id="289" r:id="rId6"/>
    <p:sldId id="290" r:id="rId7"/>
    <p:sldId id="291" r:id="rId8"/>
    <p:sldId id="292" r:id="rId9"/>
    <p:sldId id="274" r:id="rId10"/>
    <p:sldId id="273" r:id="rId11"/>
    <p:sldId id="272" r:id="rId12"/>
    <p:sldId id="271" r:id="rId13"/>
    <p:sldId id="270" r:id="rId14"/>
    <p:sldId id="293" r:id="rId15"/>
    <p:sldId id="269" r:id="rId16"/>
    <p:sldId id="282" r:id="rId17"/>
    <p:sldId id="283" r:id="rId18"/>
    <p:sldId id="284" r:id="rId19"/>
    <p:sldId id="285" r:id="rId20"/>
    <p:sldId id="267" r:id="rId21"/>
    <p:sldId id="266" r:id="rId22"/>
    <p:sldId id="265" r:id="rId23"/>
    <p:sldId id="264" r:id="rId24"/>
    <p:sldId id="260" r:id="rId25"/>
    <p:sldId id="259" r:id="rId26"/>
    <p:sldId id="276" r:id="rId27"/>
    <p:sldId id="288" r:id="rId28"/>
    <p:sldId id="287" r:id="rId29"/>
    <p:sldId id="278" r:id="rId30"/>
    <p:sldId id="286" r:id="rId31"/>
    <p:sldId id="277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80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A6246-75A3-41EC-BB4F-38714BBAA0A5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CBD69-0CE7-4D9D-B4EB-0CCAF0912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4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BD69-0CE7-4D9D-B4EB-0CCAF091252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2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CBD69-0CE7-4D9D-B4EB-0CCAF091252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6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8E00-83CA-4F29-A096-0BC235712DC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A5A-B793-4D02-BE20-8724044BB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74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8E00-83CA-4F29-A096-0BC235712DC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A5A-B793-4D02-BE20-8724044BB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0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8E00-83CA-4F29-A096-0BC235712DC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A5A-B793-4D02-BE20-8724044BB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1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8E00-83CA-4F29-A096-0BC235712DC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A5A-B793-4D02-BE20-8724044BB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1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8E00-83CA-4F29-A096-0BC235712DC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A5A-B793-4D02-BE20-8724044BB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34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8E00-83CA-4F29-A096-0BC235712DC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A5A-B793-4D02-BE20-8724044BB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12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8E00-83CA-4F29-A096-0BC235712DC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A5A-B793-4D02-BE20-8724044BB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0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8E00-83CA-4F29-A096-0BC235712DC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A5A-B793-4D02-BE20-8724044BB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4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8E00-83CA-4F29-A096-0BC235712DC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A5A-B793-4D02-BE20-8724044BB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48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8E00-83CA-4F29-A096-0BC235712DC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A5A-B793-4D02-BE20-8724044BB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5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8E00-83CA-4F29-A096-0BC235712DC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67A5A-B793-4D02-BE20-8724044BB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5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08E00-83CA-4F29-A096-0BC235712DC4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67A5A-B793-4D02-BE20-8724044BB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00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c.vseosvita.ua/001ham-7f92/00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464"/>
            <a:ext cx="12192000" cy="69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24412" y="1447741"/>
            <a:ext cx="5843588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и читательской грамотности 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2 классе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Изображение воробья вектор | Роялти-фри, бесплатные векторные Изображение  воробья картинки на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904" y="2514435"/>
            <a:ext cx="4459288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8000" y="628561"/>
            <a:ext cx="69675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карнизом слышен крик:</a:t>
            </a:r>
          </a:p>
          <a:p>
            <a:r>
              <a:rPr lang="ru-RU" sz="3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«Чик-чирик да чик-чирик!» </a:t>
            </a:r>
          </a:p>
          <a:p>
            <a:r>
              <a:rPr lang="ru-RU" sz="3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песенкам детей </a:t>
            </a:r>
          </a:p>
          <a:p>
            <a:r>
              <a:rPr lang="ru-RU" sz="3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 серый…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38356" y="4155734"/>
            <a:ext cx="91729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9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58000"/>
          </a:xfrm>
          <a:prstGeom prst="rect">
            <a:avLst/>
          </a:prstGeom>
        </p:spPr>
      </p:pic>
      <p:sp>
        <p:nvSpPr>
          <p:cNvPr id="3" name="AutoShape 4" descr="Карандаш, иконка, прозрачный фон PNG » Скачать прозрачные PNG картинки и  изображения"/>
          <p:cNvSpPr>
            <a:spLocks noChangeAspect="1" noChangeArrowheads="1"/>
          </p:cNvSpPr>
          <p:nvPr/>
        </p:nvSpPr>
        <p:spPr bwMode="auto">
          <a:xfrm>
            <a:off x="155575" y="-40377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55427" y="89287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бывает очень острым</a:t>
            </a:r>
          </a:p>
          <a:p>
            <a:r>
              <a:rPr lang="ru-RU" sz="36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рисует ярко, пестро. </a:t>
            </a:r>
          </a:p>
          <a:p>
            <a:r>
              <a:rPr lang="ru-RU" sz="36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Грифелек со всех сторон </a:t>
            </a:r>
          </a:p>
          <a:p>
            <a:r>
              <a:rPr lang="ru-RU" sz="36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Древесиной окружен. </a:t>
            </a:r>
          </a:p>
          <a:p>
            <a:r>
              <a:rPr lang="ru-RU" sz="36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друг надежный ваш</a:t>
            </a:r>
          </a:p>
          <a:p>
            <a:r>
              <a:rPr lang="ru-RU" sz="36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художник -..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 descr="Клипарт, карандаш, иконка, ПНГ » Скачать прозрачные PNG картинки и  изобра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Иконка карандаш, crвations, размер 256x256 | id36505 | iconbird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60" y="716280"/>
            <a:ext cx="7241567" cy="56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486933" y="4555874"/>
            <a:ext cx="91729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6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 descr="Книга и карандаш векторная иллюстрация в мультяшном стиле, словарь клипарт,  книга, карандаш PNG и вектор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960" b="21043"/>
          <a:stretch/>
        </p:blipFill>
        <p:spPr bwMode="auto">
          <a:xfrm>
            <a:off x="6046629" y="2738936"/>
            <a:ext cx="5224145" cy="315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5547" y="527596"/>
            <a:ext cx="76047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обложкой — клеточки, 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Тоненькие сеточки. 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 примеры записать, 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открыл...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15533" y="3961195"/>
            <a:ext cx="91729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46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51560" y="804595"/>
            <a:ext cx="69951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шагает с сумкой книг </a:t>
            </a:r>
          </a:p>
          <a:p>
            <a:r>
              <a:rPr lang="ru-RU" sz="4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Утром в школу?..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Мультяшный школьник в форме позирует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80" y="1645920"/>
            <a:ext cx="4914491" cy="494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91682" y="3429000"/>
            <a:ext cx="91729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75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9507" y="592235"/>
            <a:ext cx="91729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2080" y="1558208"/>
            <a:ext cx="91729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Дорога, воробей, карандаш, тетрадь, ученик.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349917"/>
            <a:ext cx="122674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общего у всех этих слов?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45155" y="4170580"/>
            <a:ext cx="122674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имена существительные.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307270"/>
            <a:ext cx="122674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род существительных.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64080" y="1211091"/>
            <a:ext cx="1509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ж.р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24219" y="1299327"/>
            <a:ext cx="1509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9730" y="1299327"/>
            <a:ext cx="1509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69465" y="2222657"/>
            <a:ext cx="1509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ж.р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1053" y="2222656"/>
            <a:ext cx="1509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5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41867" y="698915"/>
            <a:ext cx="105605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Хорошу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речь приятно и слушать.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Хорошая речь от бизнес-леди Иллюстрация вектора - иллюстрации насчитывающей  : 697207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55" y="1816734"/>
            <a:ext cx="4401185" cy="424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12192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8480" y="449759"/>
            <a:ext cx="1075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речь?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8506" y="1570299"/>
            <a:ext cx="1095157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–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общения людей, способность общаться с помощью слов.</a:t>
            </a:r>
          </a:p>
        </p:txBody>
      </p:sp>
      <p:pic>
        <p:nvPicPr>
          <p:cNvPr id="8194" name="Picture 2" descr="Счастливые дети в голубой школьной форме высоты, милых детях изучая в  коллеже студент совместно, девушки и мальчика изолированный Иллюстрация  вектора - иллюстрации насчитывающей малыш, образование: 9942960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5" b="19430"/>
          <a:stretch/>
        </p:blipFill>
        <p:spPr bwMode="auto">
          <a:xfrm>
            <a:off x="3500407" y="3307080"/>
            <a:ext cx="4698713" cy="346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0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8480" y="602159"/>
            <a:ext cx="1075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бывает речь?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914775" y="1271588"/>
            <a:ext cx="1271588" cy="22381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757989" y="1271588"/>
            <a:ext cx="1198858" cy="22689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-2192041" y="3509784"/>
            <a:ext cx="1075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0583" y="3494395"/>
            <a:ext cx="1075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 </a:t>
            </a:r>
          </a:p>
        </p:txBody>
      </p:sp>
      <p:pic>
        <p:nvPicPr>
          <p:cNvPr id="9218" name="Picture 2" descr="Сообщество учителей математики Фрунзенского района: Купчинские чте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06" y="4325392"/>
            <a:ext cx="2856262" cy="245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ye, ear, mouth and nose Stock Vector Image by ©Greylilac #9657686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 t="52713" r="52470" b="6037"/>
          <a:stretch/>
        </p:blipFill>
        <p:spPr bwMode="auto">
          <a:xfrm>
            <a:off x="1232852" y="4356170"/>
            <a:ext cx="1480923" cy="155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Eye, ear, mouth and nose Stock Vector Image by ©Greylilac #9657686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3" t="6814" r="5053" b="50910"/>
          <a:stretch/>
        </p:blipFill>
        <p:spPr bwMode="auto">
          <a:xfrm>
            <a:off x="3238564" y="4927551"/>
            <a:ext cx="1751541" cy="168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79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8480" y="602159"/>
            <a:ext cx="1075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бывает речь?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5350" y="1435718"/>
            <a:ext cx="10739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речь – это речь, которую мы слышим и произносим.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Eye, ear, mouth and nose Stock Vector Image by ©Greylilac #9657686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 t="52713" r="52470" b="6037"/>
          <a:stretch/>
        </p:blipFill>
        <p:spPr bwMode="auto">
          <a:xfrm>
            <a:off x="2900966" y="3087031"/>
            <a:ext cx="2223580" cy="234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Eye, ear, mouth and nose Stock Vector Image by ©Greylilac #9657686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3" t="6814" r="5053" b="50910"/>
          <a:stretch/>
        </p:blipFill>
        <p:spPr bwMode="auto">
          <a:xfrm>
            <a:off x="6457252" y="3831535"/>
            <a:ext cx="2778188" cy="26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97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8480" y="602159"/>
            <a:ext cx="1075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бывает речь?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5350" y="1435718"/>
            <a:ext cx="107394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 речь – это речь, которую мы читаем и записываем.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Сообщество учителей математики Фрунзенского района: Купчинские чте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25" y="2840735"/>
            <a:ext cx="4681445" cy="401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8"/>
          <p:cNvSpPr txBox="1">
            <a:spLocks/>
          </p:cNvSpPr>
          <p:nvPr/>
        </p:nvSpPr>
        <p:spPr>
          <a:xfrm>
            <a:off x="960461" y="739818"/>
            <a:ext cx="10948889" cy="10064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«Речь письменная и устная».</a:t>
            </a:r>
          </a:p>
        </p:txBody>
      </p:sp>
      <p:pic>
        <p:nvPicPr>
          <p:cNvPr id="5" name="Picture 2" descr="https://s3-eu-west-1.amazonaws.com/ourboox-media-prod/wp-content/uploads/2017/05/notebo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79" y="2126310"/>
            <a:ext cx="4368247" cy="230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n on Шко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84" y="2721385"/>
            <a:ext cx="3228391" cy="341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7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7846" y="218111"/>
            <a:ext cx="107563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Упражнение 5.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вопросы. Выпишите слова, которые нельзя переносить.</a:t>
            </a:r>
          </a:p>
          <a:p>
            <a:pPr lvl="0"/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дом родной, наш общий дом,</a:t>
            </a: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Земля, где мы с тобой живём.</a:t>
            </a: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только посмотри вокруг.</a:t>
            </a: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речка, там зелёный луг,</a:t>
            </a: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дремучем не пройдёшь!</a:t>
            </a:r>
            <a:endParaRPr lang="ru-RU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Мультяшный глобус земли вектор | Роялти-фри, бесплатные векторные  Мультяшный глобус земли картинки на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769" y="3559864"/>
            <a:ext cx="2598335" cy="259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5862" y="566928"/>
            <a:ext cx="107563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в пустыне не найдёшь:</a:t>
            </a: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где-то снег лежит горой,</a:t>
            </a: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если в космос мы взлетим,</a:t>
            </a: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из окна ракеты</a:t>
            </a: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Увидишь шар там голубой</a:t>
            </a: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Любимую планету.</a:t>
            </a:r>
            <a:endParaRPr lang="ru-RU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планета земля векторная Icon, мировой клипарт, иконки земли, значки планеты  PNG и вектор пнг для бесплатной загруз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99" y="1609344"/>
            <a:ext cx="3987271" cy="3987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7302" y="219456"/>
            <a:ext cx="107563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где-то жарко и зимой,</a:t>
            </a: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Чудес нам всех не перечесть,</a:t>
            </a: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у них названье есть,</a:t>
            </a: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Леса и горы, и моря,</a:t>
            </a: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называется Земля.</a:t>
            </a:r>
          </a:p>
          <a:p>
            <a:pPr lvl="0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4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Мультяшный зеленый лес защиты земли векторное изображение изображение_Фото  номер 610179789_PSD Формат изображения_ru.lovepik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50" y="694944"/>
            <a:ext cx="3900692" cy="390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5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8480" y="602159"/>
            <a:ext cx="1075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5350" y="1435718"/>
            <a:ext cx="107394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дала нам природа? </a:t>
            </a:r>
          </a:p>
          <a:p>
            <a:endParaRPr lang="ru-RU" sz="4000" b="1" i="1" dirty="0" smtClean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smtClean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Устной или письменной речью вы воспользовались, отвечая на вопросы?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62902" y="3948767"/>
            <a:ext cx="10756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500062" y="2187715"/>
            <a:ext cx="10756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Всё, что окружает нас.</a:t>
            </a:r>
          </a:p>
        </p:txBody>
      </p:sp>
    </p:spTree>
    <p:extLst>
      <p:ext uri="{BB962C8B-B14F-4D97-AF65-F5344CB8AC3E}">
        <p14:creationId xmlns:p14="http://schemas.microsoft.com/office/powerpoint/2010/main" val="33256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5966" y="1208711"/>
            <a:ext cx="107563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Упражнение 6.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нужна речь? Рассмотрите картинки. Составьте предложения. Запишите предложение к картинке №2.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410" name="Picture 2" descr="Мультфильм учитель с указателем вектор | Роялти-фри, бесплатные векторные  Мультфильм учитель с указателем картинки на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46" y="1086241"/>
            <a:ext cx="2502264" cy="23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Мальчик мальчик сидит на большой книжной мультфильме | Премиум векторы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23"/>
          <a:stretch/>
        </p:blipFill>
        <p:spPr bwMode="auto">
          <a:xfrm>
            <a:off x="5140483" y="776666"/>
            <a:ext cx="2256604" cy="25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Premium Vector | Vector illustration antonyms and opposit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15" b="25925"/>
          <a:stretch/>
        </p:blipFill>
        <p:spPr bwMode="auto">
          <a:xfrm>
            <a:off x="8511480" y="776666"/>
            <a:ext cx="2065535" cy="235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Мультяшный рисованной мама репетиторство дочь рисунок изображение_Фото  номер 611643289_PSD Формат изображения_ru.lovepik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26" y="3325647"/>
            <a:ext cx="3340700" cy="334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Учитель и ученики вектор | Роялти-фри, бесплатные векторные Учитель и  ученики картинки на Depositphotos®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 bwMode="auto">
          <a:xfrm>
            <a:off x="5206374" y="3899952"/>
            <a:ext cx="2450019" cy="20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Мультяшные девочка и мальчик картинки: ᐈ Детские картинки для мальчиков  фото, фотографии мультяшный мальчик —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957" y="3781700"/>
            <a:ext cx="2161069" cy="21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38598" y="2494650"/>
            <a:ext cx="100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18082" y="670742"/>
            <a:ext cx="100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47397" y="2555792"/>
            <a:ext cx="100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23266" y="5302255"/>
            <a:ext cx="100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44610" y="5814642"/>
            <a:ext cx="100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39661" y="5513039"/>
            <a:ext cx="100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056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5966" y="355271"/>
            <a:ext cx="1075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у доски объясняет урок.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5966" y="1171028"/>
            <a:ext cx="1075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Девочка читает интересную книгу.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9474" y="2139160"/>
            <a:ext cx="11032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поднимает руку для ответа.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7417" y="2906821"/>
            <a:ext cx="107563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помогает дочке выполнить задание.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7416" y="4125200"/>
            <a:ext cx="1124790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поздравляет победителей конкурса.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5966" y="5475105"/>
            <a:ext cx="1075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обсуждают новый рассказ.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8960" y="999299"/>
            <a:ext cx="10756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97280" y="2002025"/>
            <a:ext cx="196596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368040" y="1961890"/>
            <a:ext cx="196596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368040" y="2104610"/>
            <a:ext cx="196596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74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1712" y="218111"/>
            <a:ext cx="1079682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Упражнение 8.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Прочитайте, дополняя предложения подходящими по смыслу словами.</a:t>
            </a:r>
          </a:p>
          <a:p>
            <a:pPr lvl="0"/>
            <a:endParaRPr lang="ru-RU" sz="3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говорим и слушаем, то пользуемся …                   речью.</a:t>
            </a: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мы читаем и пишем, то пользуемся </a:t>
            </a: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                речью.</a:t>
            </a:r>
          </a:p>
          <a:p>
            <a:pPr lvl="0"/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для справок: письменной, устной.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498" y="3202007"/>
            <a:ext cx="2740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1498" y="4510826"/>
            <a:ext cx="3075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письменной</a:t>
            </a:r>
          </a:p>
        </p:txBody>
      </p:sp>
    </p:spTree>
    <p:extLst>
      <p:ext uri="{BB962C8B-B14F-4D97-AF65-F5344CB8AC3E}">
        <p14:creationId xmlns:p14="http://schemas.microsoft.com/office/powerpoint/2010/main" val="793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1712" y="218111"/>
            <a:ext cx="1079682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Упражнение 9.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пословицы. Как вы понимаете смысл каждой пословицы?</a:t>
            </a:r>
          </a:p>
          <a:p>
            <a:pPr lvl="0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не воробей: вылетит – не поймаешь.</a:t>
            </a:r>
          </a:p>
          <a:p>
            <a:pPr lvl="0"/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написано пером – не вырубишь топором.</a:t>
            </a:r>
          </a:p>
          <a:p>
            <a:pPr lvl="0"/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Спишите ту пословицу, в которой говорится о письменной речи.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5028" y="473349"/>
            <a:ext cx="10230593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 descr="Мультяшный дом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35" y="1540995"/>
            <a:ext cx="6042632" cy="46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2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9507" y="606523"/>
            <a:ext cx="91729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lustración de Ilustración De Vector De Dibujos Animados Casa y más  Vectores Libres de Derechos de Aire libre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4" b="12902"/>
          <a:stretch/>
        </p:blipFill>
        <p:spPr bwMode="auto">
          <a:xfrm>
            <a:off x="2757485" y="2638096"/>
            <a:ext cx="7139172" cy="394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5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1712" y="218111"/>
            <a:ext cx="107968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Упражнение 7.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Прочитайте. Чему надо научиться, чтобы вас понимали? Выпишите ответ на этот вопрос. </a:t>
            </a:r>
          </a:p>
          <a:p>
            <a:pPr lvl="0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говорю, рассказываю, спрашиваю, слушаю, читаю и пишу.</a:t>
            </a:r>
          </a:p>
          <a:p>
            <a:pPr lvl="0"/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меня понимали, нужно научиться правильно и точно выражать свои мысли.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694089" y="742258"/>
            <a:ext cx="6792809" cy="10865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img2.freepng.ru/20180523/xza/kisspng-school-uniform-clothing-clip-art-school-uniform-clipart-5b051794832710.556065231527060372537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11" y="1825625"/>
            <a:ext cx="857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7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3040" y="640080"/>
            <a:ext cx="965949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выразительное чтение произведения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В.Занкова</a:t>
            </a:r>
            <a:r>
              <a:rPr lang="ru-RU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«Почему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листья деревьев меняют цвет?» и ответить на вопросы учебника после </a:t>
            </a:r>
            <a:r>
              <a:rPr lang="ru-RU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.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Ilustración de Ilustración De Vector De Dibujos Animados Casa y más  Vectores Libres de Derechos de Aire libre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4" b="12902"/>
          <a:stretch/>
        </p:blipFill>
        <p:spPr bwMode="auto">
          <a:xfrm>
            <a:off x="2986085" y="3313828"/>
            <a:ext cx="5776915" cy="319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0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742797"/>
            <a:ext cx="11004755" cy="14754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dirty="0" smtClean="0">
                <a:solidFill>
                  <a:srgbClr val="FF0000"/>
                </a:solidFill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листья меняют окраску?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743" y="1997839"/>
            <a:ext cx="104905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земля остывает,  а холодную воду корни всасывать не могут. Работа на чудесной «кухне» постепенно замирает. Хлорофилловые зёрна начинают разрушаться, и вследствие этого зелёная окраска листа бледнеет.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38200" y="607332"/>
            <a:ext cx="11004755" cy="14754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явление называется листопадом?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7743" y="1988704"/>
            <a:ext cx="104905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 – это процесс сбрасывания листвы растениями.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Осенний листопад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88" y="3515387"/>
            <a:ext cx="4626623" cy="260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83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742797"/>
            <a:ext cx="11004755" cy="14754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деревья сбрасывают листья осенью?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5287" y="2117737"/>
            <a:ext cx="104905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сбрасывают листья, чтобы не засохнуть, чтобы не сломались ветви и чтобы избавляться от избытка минеральных солей, которые накапливаются в листьях в течение всего лета.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2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34964" y="742797"/>
            <a:ext cx="11004755" cy="14754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Нужен ли листопад дереву?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9140" y="1998632"/>
            <a:ext cx="104905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 нужен, потому что, сбрасывая листья, деревья продлевают себе жизнь.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ртинки листопад (35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53" y="3383902"/>
            <a:ext cx="4411680" cy="281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07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9507" y="592235"/>
            <a:ext cx="91729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Мультяшная дорога вектор | Роялти-фри, бесплатные векторные Мультяшная  дорога картинки на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52" y="1928813"/>
            <a:ext cx="3073335" cy="33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9187" y="151556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Куда бежит — сама не знает.</a:t>
            </a:r>
          </a:p>
          <a:p>
            <a:r>
              <a:rPr lang="ru-RU" sz="3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степи ровна, </a:t>
            </a:r>
          </a:p>
          <a:p>
            <a:r>
              <a:rPr lang="ru-RU" sz="3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плутает, </a:t>
            </a:r>
          </a:p>
          <a:p>
            <a:r>
              <a:rPr lang="ru-RU" sz="3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Споткнётся у порога. </a:t>
            </a:r>
          </a:p>
          <a:p>
            <a:r>
              <a:rPr lang="ru-RU" sz="3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это?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3207" y="4970122"/>
            <a:ext cx="91729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481</Words>
  <Application>Microsoft Office PowerPoint</Application>
  <PresentationFormat>Широкоэкранный</PresentationFormat>
  <Paragraphs>124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31</cp:revision>
  <dcterms:created xsi:type="dcterms:W3CDTF">2021-08-16T21:11:56Z</dcterms:created>
  <dcterms:modified xsi:type="dcterms:W3CDTF">2021-08-19T04:40:57Z</dcterms:modified>
</cp:coreProperties>
</file>