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71" r:id="rId7"/>
    <p:sldId id="259" r:id="rId8"/>
    <p:sldId id="268" r:id="rId9"/>
    <p:sldId id="261" r:id="rId10"/>
    <p:sldId id="265" r:id="rId11"/>
    <p:sldId id="266" r:id="rId12"/>
    <p:sldId id="260" r:id="rId13"/>
    <p:sldId id="273" r:id="rId14"/>
    <p:sldId id="272" r:id="rId15"/>
    <p:sldId id="267" r:id="rId16"/>
    <p:sldId id="269" r:id="rId17"/>
    <p:sldId id="270" r:id="rId18"/>
    <p:sldId id="274" r:id="rId19"/>
    <p:sldId id="275" r:id="rId20"/>
    <p:sldId id="276" r:id="rId21"/>
    <p:sldId id="277" r:id="rId22"/>
    <p:sldId id="280" r:id="rId23"/>
    <p:sldId id="281" r:id="rId24"/>
    <p:sldId id="278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54" d="100"/>
          <a:sy n="54" d="100"/>
        </p:scale>
        <p:origin x="6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725-61DD-4773-A666-2B377231F2A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1A55-6DE3-4E5D-ADFF-EEABDFE6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1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725-61DD-4773-A666-2B377231F2A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1A55-6DE3-4E5D-ADFF-EEABDFE6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0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725-61DD-4773-A666-2B377231F2A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1A55-6DE3-4E5D-ADFF-EEABDFE6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0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725-61DD-4773-A666-2B377231F2A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1A55-6DE3-4E5D-ADFF-EEABDFE6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5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725-61DD-4773-A666-2B377231F2A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1A55-6DE3-4E5D-ADFF-EEABDFE6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725-61DD-4773-A666-2B377231F2A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1A55-6DE3-4E5D-ADFF-EEABDFE6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5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725-61DD-4773-A666-2B377231F2A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1A55-6DE3-4E5D-ADFF-EEABDFE6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4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725-61DD-4773-A666-2B377231F2A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1A55-6DE3-4E5D-ADFF-EEABDFE6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8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725-61DD-4773-A666-2B377231F2A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1A55-6DE3-4E5D-ADFF-EEABDFE6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7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725-61DD-4773-A666-2B377231F2A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1A55-6DE3-4E5D-ADFF-EEABDFE6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0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725-61DD-4773-A666-2B377231F2A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1A55-6DE3-4E5D-ADFF-EEABDFE6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0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90725-61DD-4773-A666-2B377231F2A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1A55-6DE3-4E5D-ADFF-EEABDFE62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5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522/111874181.89/0_910cf_558dbe80_X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522/111874181.89/0_910cf_558dbe80_X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du76.pervroo-vitebsk.gov.by/files/00669/obj/110/15053/img/24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49" y="3032791"/>
            <a:ext cx="5574851" cy="33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0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Запишите одним словом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1600201"/>
            <a:ext cx="5829312" cy="828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Ягоды, сваренные в сиропе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728" y="2581627"/>
            <a:ext cx="706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Мастер по приготовлению пищи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0512" y="1571613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Варенье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7702" y="2643183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Повар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8728" y="3612537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Большая ложка для разлива пищи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21104" y="3643315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Поварёшка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2530" y="4612668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Маленький вареный пирожок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7702" y="4643447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Вареник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7286" y="5583607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Выделите корень в этих словах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7881950" y="1428736"/>
            <a:ext cx="703384" cy="344658"/>
          </a:xfrm>
          <a:custGeom>
            <a:avLst/>
            <a:gdLst>
              <a:gd name="connsiteX0" fmla="*/ 0 w 703384"/>
              <a:gd name="connsiteY0" fmla="*/ 344658 h 344658"/>
              <a:gd name="connsiteX1" fmla="*/ 351692 w 703384"/>
              <a:gd name="connsiteY1" fmla="*/ 7034 h 344658"/>
              <a:gd name="connsiteX2" fmla="*/ 703384 w 703384"/>
              <a:gd name="connsiteY2" fmla="*/ 302455 h 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84" h="344658">
                <a:moveTo>
                  <a:pt x="0" y="344658"/>
                </a:moveTo>
                <a:cubicBezTo>
                  <a:pt x="117230" y="179363"/>
                  <a:pt x="234461" y="14068"/>
                  <a:pt x="351692" y="7034"/>
                </a:cubicBezTo>
                <a:cubicBezTo>
                  <a:pt x="468923" y="0"/>
                  <a:pt x="586153" y="151227"/>
                  <a:pt x="703384" y="30245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8739206" y="2500306"/>
            <a:ext cx="703384" cy="344658"/>
          </a:xfrm>
          <a:custGeom>
            <a:avLst/>
            <a:gdLst>
              <a:gd name="connsiteX0" fmla="*/ 0 w 703384"/>
              <a:gd name="connsiteY0" fmla="*/ 344658 h 344658"/>
              <a:gd name="connsiteX1" fmla="*/ 351692 w 703384"/>
              <a:gd name="connsiteY1" fmla="*/ 7034 h 344658"/>
              <a:gd name="connsiteX2" fmla="*/ 703384 w 703384"/>
              <a:gd name="connsiteY2" fmla="*/ 302455 h 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84" h="344658">
                <a:moveTo>
                  <a:pt x="0" y="344658"/>
                </a:moveTo>
                <a:cubicBezTo>
                  <a:pt x="117230" y="179363"/>
                  <a:pt x="234461" y="14068"/>
                  <a:pt x="351692" y="7034"/>
                </a:cubicBezTo>
                <a:cubicBezTo>
                  <a:pt x="468923" y="0"/>
                  <a:pt x="586153" y="151227"/>
                  <a:pt x="703384" y="30245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9364046" y="3500438"/>
            <a:ext cx="571504" cy="357190"/>
          </a:xfrm>
          <a:custGeom>
            <a:avLst/>
            <a:gdLst>
              <a:gd name="connsiteX0" fmla="*/ 0 w 703384"/>
              <a:gd name="connsiteY0" fmla="*/ 344658 h 344658"/>
              <a:gd name="connsiteX1" fmla="*/ 351692 w 703384"/>
              <a:gd name="connsiteY1" fmla="*/ 7034 h 344658"/>
              <a:gd name="connsiteX2" fmla="*/ 703384 w 703384"/>
              <a:gd name="connsiteY2" fmla="*/ 302455 h 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84" h="344658">
                <a:moveTo>
                  <a:pt x="0" y="344658"/>
                </a:moveTo>
                <a:cubicBezTo>
                  <a:pt x="117230" y="179363"/>
                  <a:pt x="234461" y="14068"/>
                  <a:pt x="351692" y="7034"/>
                </a:cubicBezTo>
                <a:cubicBezTo>
                  <a:pt x="468923" y="0"/>
                  <a:pt x="586153" y="151227"/>
                  <a:pt x="703384" y="30245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8239140" y="4500570"/>
            <a:ext cx="703384" cy="344658"/>
          </a:xfrm>
          <a:custGeom>
            <a:avLst/>
            <a:gdLst>
              <a:gd name="connsiteX0" fmla="*/ 0 w 703384"/>
              <a:gd name="connsiteY0" fmla="*/ 344658 h 344658"/>
              <a:gd name="connsiteX1" fmla="*/ 351692 w 703384"/>
              <a:gd name="connsiteY1" fmla="*/ 7034 h 344658"/>
              <a:gd name="connsiteX2" fmla="*/ 703384 w 703384"/>
              <a:gd name="connsiteY2" fmla="*/ 302455 h 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84" h="344658">
                <a:moveTo>
                  <a:pt x="0" y="344658"/>
                </a:moveTo>
                <a:cubicBezTo>
                  <a:pt x="117230" y="179363"/>
                  <a:pt x="234461" y="14068"/>
                  <a:pt x="351692" y="7034"/>
                </a:cubicBezTo>
                <a:cubicBezTo>
                  <a:pt x="468923" y="0"/>
                  <a:pt x="586153" y="151227"/>
                  <a:pt x="703384" y="30245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9753" y="336486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Подберите как можно больше однокоренных </a:t>
            </a:r>
            <a:r>
              <a:rPr lang="ru-RU" sz="4000" b="1" i="1" dirty="0" smtClean="0">
                <a:solidFill>
                  <a:srgbClr val="C00000"/>
                </a:solidFill>
              </a:rPr>
              <a:t>слов, </a:t>
            </a:r>
            <a:r>
              <a:rPr lang="ru-RU" sz="4000" b="1" i="1" dirty="0">
                <a:solidFill>
                  <a:srgbClr val="C00000"/>
                </a:solidFill>
              </a:rPr>
              <a:t>запишите их.</a:t>
            </a:r>
          </a:p>
        </p:txBody>
      </p:sp>
      <p:pic>
        <p:nvPicPr>
          <p:cNvPr id="6" name="i-main-pic" descr="Картинка 27 из 212249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7268" y="1904999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17466" y="5507368"/>
            <a:ext cx="1428760" cy="789207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</a:rPr>
              <a:t>сад</a:t>
            </a:r>
          </a:p>
        </p:txBody>
      </p:sp>
      <p:pic>
        <p:nvPicPr>
          <p:cNvPr id="12" name="Рисунок 11" descr="птич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7285">
            <a:off x="3294643" y="1713804"/>
            <a:ext cx="1219200" cy="1209675"/>
          </a:xfrm>
          <a:prstGeom prst="rect">
            <a:avLst/>
          </a:prstGeom>
        </p:spPr>
      </p:pic>
      <p:pic>
        <p:nvPicPr>
          <p:cNvPr id="13" name="Рисунок 12" descr="птич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63166">
            <a:off x="607667" y="1041069"/>
            <a:ext cx="1219200" cy="1209675"/>
          </a:xfrm>
          <a:prstGeom prst="rect">
            <a:avLst/>
          </a:prstGeom>
        </p:spPr>
      </p:pic>
      <p:pic>
        <p:nvPicPr>
          <p:cNvPr id="4100" name="Picture 4" descr="https://ds04.infourok.ru/uploads/ex/07bd/0006d204-49cab64d/img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75" y="1767254"/>
            <a:ext cx="6493835" cy="45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-main-pic" descr="Картинка 27 из 212249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208" y="499110"/>
            <a:ext cx="3553774" cy="439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94701" y="5167554"/>
            <a:ext cx="1776887" cy="710808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</a:rPr>
              <a:t>лес</a:t>
            </a:r>
          </a:p>
        </p:txBody>
      </p:sp>
      <p:pic>
        <p:nvPicPr>
          <p:cNvPr id="7" name="Рисунок 6" descr="птич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2865" flipH="1">
            <a:off x="8607693" y="1230276"/>
            <a:ext cx="1330582" cy="1209675"/>
          </a:xfrm>
          <a:prstGeom prst="rect">
            <a:avLst/>
          </a:prstGeom>
        </p:spPr>
      </p:pic>
      <p:pic>
        <p:nvPicPr>
          <p:cNvPr id="8" name="Рисунок 7" descr="птич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2865" flipH="1">
            <a:off x="6170475" y="602078"/>
            <a:ext cx="1330582" cy="1209675"/>
          </a:xfrm>
          <a:prstGeom prst="rect">
            <a:avLst/>
          </a:prstGeom>
        </p:spPr>
      </p:pic>
      <p:pic>
        <p:nvPicPr>
          <p:cNvPr id="1026" name="Picture 2" descr="https://ds05.infourok.ru/uploads/ex/00af/0016f796-ccb85770/img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25"/>
          <a:stretch/>
        </p:blipFill>
        <p:spPr bwMode="auto">
          <a:xfrm>
            <a:off x="4124872" y="3199373"/>
            <a:ext cx="7020805" cy="24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0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414" y="1214422"/>
            <a:ext cx="1904992" cy="142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4034" y="164305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 </a:t>
            </a:r>
          </a:p>
        </p:txBody>
      </p:sp>
      <p:pic>
        <p:nvPicPr>
          <p:cNvPr id="6" name="Рисунок 5" descr="909cbfe403fd8b4171c969dbad6_pre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84" y="1214423"/>
            <a:ext cx="2093552" cy="1564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3190" y="164305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 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81026" y="4473396"/>
            <a:ext cx="4106610" cy="1643074"/>
          </a:xfrm>
          <a:prstGeom prst="horizontalScroll">
            <a:avLst>
              <a:gd name="adj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</a:rPr>
              <a:t>суффикс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8677" y="4857760"/>
            <a:ext cx="6912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- это часть слова, которая стоит после корня и служит для образования новых слов 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667108" y="2714620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1422" y="335756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лосята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4481500" y="3328988"/>
            <a:ext cx="228605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4631521" y="3321843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81950" y="2857496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53388" y="357187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тигрята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8696343" y="3543303"/>
            <a:ext cx="228605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8846363" y="3536157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0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9853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667108" y="214291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Игра: «Назови детёнышей»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178592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3429000"/>
            <a:ext cx="50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0" y="550070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38744" y="178592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бельчата</a:t>
            </a:r>
          </a:p>
        </p:txBody>
      </p:sp>
      <p:pic>
        <p:nvPicPr>
          <p:cNvPr id="26" name="Рисунок 25" descr="346782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10" y="1285860"/>
            <a:ext cx="2095490" cy="1571618"/>
          </a:xfrm>
          <a:prstGeom prst="rect">
            <a:avLst/>
          </a:prstGeom>
        </p:spPr>
      </p:pic>
      <p:cxnSp>
        <p:nvCxnSpPr>
          <p:cNvPr id="28" name="Прямая со стрелкой 27"/>
          <p:cNvCxnSpPr>
            <a:stCxn id="26" idx="3"/>
          </p:cNvCxnSpPr>
          <p:nvPr/>
        </p:nvCxnSpPr>
        <p:spPr>
          <a:xfrm>
            <a:off x="4262400" y="2071670"/>
            <a:ext cx="976344" cy="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455088_zNYO7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6910" y="3071811"/>
            <a:ext cx="2048876" cy="1538283"/>
          </a:xfrm>
          <a:prstGeom prst="rect">
            <a:avLst/>
          </a:prstGeom>
        </p:spPr>
      </p:pic>
      <p:cxnSp>
        <p:nvCxnSpPr>
          <p:cNvPr id="30" name="Прямая со стрелкой 29"/>
          <p:cNvCxnSpPr>
            <a:stCxn id="29" idx="3"/>
          </p:cNvCxnSpPr>
          <p:nvPr/>
        </p:nvCxnSpPr>
        <p:spPr>
          <a:xfrm>
            <a:off x="4215786" y="3840953"/>
            <a:ext cx="927732" cy="166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67306" y="357187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котята</a:t>
            </a:r>
          </a:p>
        </p:txBody>
      </p:sp>
      <p:pic>
        <p:nvPicPr>
          <p:cNvPr id="34" name="Рисунок 33" descr="90900_1104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910" y="4786323"/>
            <a:ext cx="2071702" cy="1714497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>
            <a:off x="4238612" y="5572141"/>
            <a:ext cx="976344" cy="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38744" y="528638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волчата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10446" y="221455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 </a:t>
            </a:r>
          </a:p>
        </p:txBody>
      </p:sp>
      <p:pic>
        <p:nvPicPr>
          <p:cNvPr id="39" name="Рисунок 38" descr="64927308_2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4826" y="1500174"/>
            <a:ext cx="1571620" cy="1951428"/>
          </a:xfrm>
          <a:prstGeom prst="rect">
            <a:avLst/>
          </a:prstGeom>
        </p:spPr>
      </p:pic>
      <p:cxnSp>
        <p:nvCxnSpPr>
          <p:cNvPr id="43" name="Прямая со стрелкой 42"/>
          <p:cNvCxnSpPr>
            <a:stCxn id="39" idx="2"/>
          </p:cNvCxnSpPr>
          <p:nvPr/>
        </p:nvCxnSpPr>
        <p:spPr>
          <a:xfrm rot="16200000" flipH="1">
            <a:off x="8464751" y="3797487"/>
            <a:ext cx="691778" cy="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67702" y="421481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цыплята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6124575" y="1757352"/>
            <a:ext cx="228605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6274595" y="1750207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5695946" y="3543303"/>
            <a:ext cx="228605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5845967" y="3536157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053136" y="5186377"/>
            <a:ext cx="228605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6203157" y="5179231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9053533" y="4186245"/>
            <a:ext cx="228605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9203553" y="4179099"/>
            <a:ext cx="214314" cy="1428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10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  <p:bldP spid="31" grpId="0"/>
      <p:bldP spid="37" grpId="0"/>
      <p:bldP spid="38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кар карыч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3186" flipH="1">
            <a:off x="894518" y="4830868"/>
            <a:ext cx="1582660" cy="1597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9853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785818" y="941967"/>
            <a:ext cx="3857652" cy="1357322"/>
          </a:xfrm>
          <a:prstGeom prst="horizontalScroll">
            <a:avLst>
              <a:gd name="adj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окончание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9666" y="1163941"/>
            <a:ext cx="6034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- это изменяемая часть слова, помогает связывать слова по смыслу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5472" y="2917489"/>
            <a:ext cx="473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Вылепили из снег…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3703307"/>
            <a:ext cx="402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Полез на дерев…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52728" y="4299597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Пошли по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тропинк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5802" y="5228291"/>
            <a:ext cx="4990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Прилетели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снегир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1686" y="2809406"/>
            <a:ext cx="4286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98324" y="3571838"/>
            <a:ext cx="4286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83746" y="4227390"/>
            <a:ext cx="4286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94881" y="5128130"/>
            <a:ext cx="4286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6523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2" grpId="0"/>
      <p:bldP spid="23" grpId="0" animBg="1"/>
      <p:bldP spid="25" grpId="0" animBg="1"/>
      <p:bldP spid="2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1828800" y="874470"/>
            <a:ext cx="992123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5940425" algn="ctr"/>
              </a:tabLst>
            </a:pPr>
            <a:r>
              <a:rPr lang="ru-RU" sz="4800" i="1" dirty="0">
                <a:ea typeface="Calibri" pitchFamily="34" charset="0"/>
                <a:cs typeface="Times New Roman" pitchFamily="18" charset="0"/>
              </a:rPr>
              <a:t>Чеснок.</a:t>
            </a:r>
            <a:endParaRPr lang="ru-RU" sz="48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940425" algn="ctr"/>
              </a:tabLst>
            </a:pPr>
            <a:r>
              <a:rPr lang="ru-RU" sz="4800" i="1" dirty="0">
                <a:ea typeface="Calibri" pitchFamily="34" charset="0"/>
                <a:cs typeface="Times New Roman" pitchFamily="18" charset="0"/>
              </a:rPr>
              <a:t>       В чеснок     много полезных веществ. Сок чеснок      помогает залечивать раны. Раньше чеснок         лечили кашель. Добрая слава у чеснок      !</a:t>
            </a:r>
            <a:endParaRPr lang="ru-RU" sz="48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2781" y="3291840"/>
            <a:ext cx="809896" cy="4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9660" y="1800212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8060" y="2400287"/>
            <a:ext cx="714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2865" y="4666993"/>
            <a:ext cx="714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828800" y="280974"/>
            <a:ext cx="9220200" cy="102869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Поставьте слово «чеснок» в нужной форме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2635" y="5669115"/>
            <a:ext cx="766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Какая часть слова изменяется?</a:t>
            </a:r>
          </a:p>
        </p:txBody>
      </p:sp>
      <p:pic>
        <p:nvPicPr>
          <p:cNvPr id="7170" name="Picture 2" descr="https://gastritinform.ru/wp-content/uploads/2021/04/chesnok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7808"/>
            <a:ext cx="2046179" cy="130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3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кар карыч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3186" flipH="1">
            <a:off x="10021968" y="4727363"/>
            <a:ext cx="1582660" cy="1597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9853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081908" y="1041899"/>
            <a:ext cx="3714777" cy="1428760"/>
          </a:xfrm>
          <a:prstGeom prst="horizontalScroll">
            <a:avLst>
              <a:gd name="adj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</a:rPr>
              <a:t>основа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7574" y="1164160"/>
            <a:ext cx="6880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- </a:t>
            </a:r>
            <a:r>
              <a:rPr lang="ru-RU" sz="3600" b="1" i="1" dirty="0" smtClean="0">
                <a:solidFill>
                  <a:srgbClr val="0070C0"/>
                </a:solidFill>
              </a:rPr>
              <a:t>это </a:t>
            </a:r>
            <a:r>
              <a:rPr lang="ru-RU" sz="3600" b="1" i="1" dirty="0">
                <a:solidFill>
                  <a:srgbClr val="0070C0"/>
                </a:solidFill>
              </a:rPr>
              <a:t>часть слова без окончания.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17429" y="360271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Найдите основу слова:</a:t>
            </a:r>
          </a:p>
          <a:p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309787" y="2571745"/>
            <a:ext cx="1963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1) кормушка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09984" y="3286125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3) летишь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667372" y="4143381"/>
            <a:ext cx="1563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4) зимний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095736" y="514351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6) снег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239140" y="2714621"/>
            <a:ext cx="1541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7) падают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24761" y="4143381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8) снежинки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24035" y="4286257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5) рассветы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453059" y="2285993"/>
            <a:ext cx="1782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 холодная</a:t>
            </a:r>
          </a:p>
        </p:txBody>
      </p:sp>
      <p:sp>
        <p:nvSpPr>
          <p:cNvPr id="49" name="Правая круглая скобка 48"/>
          <p:cNvSpPr/>
          <p:nvPr/>
        </p:nvSpPr>
        <p:spPr>
          <a:xfrm rot="5400000">
            <a:off x="3238480" y="2428868"/>
            <a:ext cx="214314" cy="1214446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авая круглая скобка 49"/>
          <p:cNvSpPr/>
          <p:nvPr/>
        </p:nvSpPr>
        <p:spPr>
          <a:xfrm rot="5400000">
            <a:off x="6238876" y="2285992"/>
            <a:ext cx="214314" cy="928694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круглая скобка 50"/>
          <p:cNvSpPr/>
          <p:nvPr/>
        </p:nvSpPr>
        <p:spPr>
          <a:xfrm rot="5400000">
            <a:off x="4345769" y="3536157"/>
            <a:ext cx="214314" cy="428628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авая круглая скобка 51"/>
          <p:cNvSpPr/>
          <p:nvPr/>
        </p:nvSpPr>
        <p:spPr>
          <a:xfrm rot="5400000">
            <a:off x="6274595" y="4321975"/>
            <a:ext cx="214314" cy="71438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авая круглая скобка 52"/>
          <p:cNvSpPr/>
          <p:nvPr/>
        </p:nvSpPr>
        <p:spPr>
          <a:xfrm rot="5400000">
            <a:off x="2845571" y="4321975"/>
            <a:ext cx="214314" cy="1000132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авая круглая скобка 53"/>
          <p:cNvSpPr/>
          <p:nvPr/>
        </p:nvSpPr>
        <p:spPr>
          <a:xfrm rot="5400000">
            <a:off x="4667240" y="5357826"/>
            <a:ext cx="142876" cy="571504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авая круглая скобка 54"/>
          <p:cNvSpPr/>
          <p:nvPr/>
        </p:nvSpPr>
        <p:spPr>
          <a:xfrm rot="5400000">
            <a:off x="8882082" y="2928934"/>
            <a:ext cx="214314" cy="642942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авая круглая скобка 55"/>
          <p:cNvSpPr/>
          <p:nvPr/>
        </p:nvSpPr>
        <p:spPr>
          <a:xfrm rot="5400000">
            <a:off x="8417735" y="4107661"/>
            <a:ext cx="214314" cy="1143008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0549" y="570335"/>
            <a:ext cx="113014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41.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новые слова вы узнали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Части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Встретились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части слова: окончание, корень, суффикс и приставка. Стали они спорить: кто же из них главный? Приставка говорит: - Я стою перед корнем и образую новые слова. А корень в ответ: - А я главная часть слова. </a:t>
            </a:r>
          </a:p>
        </p:txBody>
      </p:sp>
    </p:spTree>
    <p:extLst>
      <p:ext uri="{BB962C8B-B14F-4D97-AF65-F5344CB8AC3E}">
        <p14:creationId xmlns:p14="http://schemas.microsoft.com/office/powerpoint/2010/main" val="29858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0550" y="1027906"/>
            <a:ext cx="113014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заключён общий смысл всех однокоренных слов. Суффикс заспорил: - Я стою после корня, с моей помощью образуются новые слова. Окончание отвечает: - А я связываю слова в предложении. Корень предложил не ссориться, а объединиться. - Ведь мы дополняем, друг друга, - сказал корень. – Мы можем образовывать новые слова вместе. С тех пор они больше не ссорятся. </a:t>
            </a:r>
          </a:p>
        </p:txBody>
      </p:sp>
    </p:spTree>
    <p:extLst>
      <p:ext uri="{BB962C8B-B14F-4D97-AF65-F5344CB8AC3E}">
        <p14:creationId xmlns:p14="http://schemas.microsoft.com/office/powerpoint/2010/main" val="38147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Мультяшные ученики возле школьной доски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4905" r="375" b="6439"/>
          <a:stretch/>
        </p:blipFill>
        <p:spPr bwMode="auto">
          <a:xfrm>
            <a:off x="1063397" y="471603"/>
            <a:ext cx="10431950" cy="591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2788595" y="3813024"/>
            <a:ext cx="6386209" cy="757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«Состав слова»</a:t>
            </a:r>
          </a:p>
        </p:txBody>
      </p:sp>
    </p:spTree>
    <p:extLst>
      <p:ext uri="{BB962C8B-B14F-4D97-AF65-F5344CB8AC3E}">
        <p14:creationId xmlns:p14="http://schemas.microsoft.com/office/powerpoint/2010/main" val="2384100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3381" y="562005"/>
            <a:ext cx="1142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Упражнение 42.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Соберите слова из частей. Запишите их. Составьте предложения с данными словами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8631" t="39244" r="5611" b="50783"/>
          <a:stretch/>
        </p:blipFill>
        <p:spPr>
          <a:xfrm>
            <a:off x="556199" y="2661235"/>
            <a:ext cx="11079602" cy="32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8438" t="39244" r="5612" b="56146"/>
          <a:stretch/>
        </p:blipFill>
        <p:spPr>
          <a:xfrm>
            <a:off x="432800" y="1271374"/>
            <a:ext cx="5936723" cy="1501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631" t="42932" r="48138" b="50783"/>
          <a:stretch/>
        </p:blipFill>
        <p:spPr>
          <a:xfrm>
            <a:off x="510706" y="3854723"/>
            <a:ext cx="5780912" cy="20471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9043" y="1487963"/>
            <a:ext cx="1142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пробежка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0090" y="4298635"/>
            <a:ext cx="1142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7764" y="2385601"/>
            <a:ext cx="1142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пробежка </a:t>
            </a:r>
          </a:p>
        </p:txBody>
      </p:sp>
    </p:spTree>
    <p:extLst>
      <p:ext uri="{BB962C8B-B14F-4D97-AF65-F5344CB8AC3E}">
        <p14:creationId xmlns:p14="http://schemas.microsoft.com/office/powerpoint/2010/main" val="16067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263" t="60506" r="34332" b="28774"/>
          <a:stretch/>
        </p:blipFill>
        <p:spPr>
          <a:xfrm>
            <a:off x="1884736" y="2216546"/>
            <a:ext cx="8678559" cy="35694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27600" y="574536"/>
            <a:ext cx="79928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43.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слова. Запишите их.</a:t>
            </a:r>
          </a:p>
        </p:txBody>
      </p:sp>
    </p:spTree>
    <p:extLst>
      <p:ext uri="{BB962C8B-B14F-4D97-AF65-F5344CB8AC3E}">
        <p14:creationId xmlns:p14="http://schemas.microsoft.com/office/powerpoint/2010/main" val="42752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1259175"/>
            <a:ext cx="3480505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ассада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Высадка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Пересадка</a:t>
            </a:r>
          </a:p>
          <a:p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263" t="60506" r="34332" b="28774"/>
          <a:stretch/>
        </p:blipFill>
        <p:spPr>
          <a:xfrm>
            <a:off x="4792247" y="1548908"/>
            <a:ext cx="6655760" cy="27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3910" y="945605"/>
            <a:ext cx="971005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740" t="70565" r="8478" b="12464"/>
          <a:stretch/>
        </p:blipFill>
        <p:spPr>
          <a:xfrm>
            <a:off x="1103608" y="1690688"/>
            <a:ext cx="9677400" cy="41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01" y="548189"/>
            <a:ext cx="9326518" cy="59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09" y="489870"/>
            <a:ext cx="9913979" cy="58782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4758" y="2855716"/>
            <a:ext cx="75607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9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https://ds04.infourok.ru/uploads/ex/0766/0000b72d-794a5955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0" b="11181"/>
          <a:stretch/>
        </p:blipFill>
        <p:spPr bwMode="auto">
          <a:xfrm>
            <a:off x="1892935" y="655321"/>
            <a:ext cx="9144000" cy="52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5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7"/>
          <a:stretch/>
        </p:blipFill>
        <p:spPr bwMode="auto">
          <a:xfrm>
            <a:off x="1493520" y="394272"/>
            <a:ext cx="9494520" cy="16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r="73917" b="22889"/>
          <a:stretch/>
        </p:blipFill>
        <p:spPr bwMode="auto">
          <a:xfrm>
            <a:off x="723900" y="2334422"/>
            <a:ext cx="2560320" cy="3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24000" r="51583" b="22889"/>
          <a:stretch/>
        </p:blipFill>
        <p:spPr bwMode="auto">
          <a:xfrm>
            <a:off x="3569970" y="2320772"/>
            <a:ext cx="2499360" cy="39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24000" r="27916" b="22889"/>
          <a:stretch/>
        </p:blipFill>
        <p:spPr bwMode="auto">
          <a:xfrm>
            <a:off x="6393180" y="2334422"/>
            <a:ext cx="2468880" cy="3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7" t="24000" b="22889"/>
          <a:stretch/>
        </p:blipFill>
        <p:spPr bwMode="auto">
          <a:xfrm>
            <a:off x="9102090" y="2334422"/>
            <a:ext cx="2575560" cy="3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0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2753506" y="1985148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66910" y="1865924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66910" y="1988331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прошёл</a:t>
            </a: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617382" y="4442381"/>
            <a:ext cx="3906982" cy="1967345"/>
          </a:xfrm>
          <a:prstGeom prst="horizontalScroll">
            <a:avLst>
              <a:gd name="adj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</a:rPr>
              <a:t>приставка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24364" y="4513819"/>
            <a:ext cx="7058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- </a:t>
            </a:r>
            <a:r>
              <a:rPr lang="ru-RU" sz="3600" b="1" i="1" dirty="0">
                <a:solidFill>
                  <a:srgbClr val="0070C0"/>
                </a:solidFill>
              </a:rPr>
              <a:t>это часть слова, которая стоит перед корнем и служит для образования новых </a:t>
            </a:r>
            <a:r>
              <a:rPr lang="ru-RU" sz="3600" b="1" i="1" dirty="0" smtClean="0">
                <a:solidFill>
                  <a:srgbClr val="0070C0"/>
                </a:solidFill>
              </a:rPr>
              <a:t>слов.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8348" y="3357563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настало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96132" y="2000241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повисла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6132" y="3357563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зацепила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238348" y="3357562"/>
            <a:ext cx="4286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539192" y="3485346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096132" y="1928802"/>
            <a:ext cx="50006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468414" y="2056586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096132" y="3286124"/>
            <a:ext cx="4286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7396976" y="3413908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6417" y="566678"/>
            <a:ext cx="11319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 новые слова от слова «бежать». Добавь приставки: до-, пере-, в-, с-, от-, про-, у-, вы-, по-, из-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b="1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626" y="2235012"/>
            <a:ext cx="11319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ПРОБЕЖАТЬ, ДОБЕЖАТЬ, УБЕЖАТЬ, ПЕРЕБЕЖАТЬ, ВБЕЖАТЬ,  ВЫБЕЖАТЬ,  ПОБЕЖАТЬ,  СБЕЖАТЬ,  ИЗБЕЖАТЬ,  ОТБЕЖАТЬ.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un9-84.userapi.com/impg/c854416/v854416613/1d0150/1zZ0JiOLRdI.jpg?size=604x369&amp;quality=96&amp;sign=7651ef4111f22647c59d40d9a669a83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28" y="3539098"/>
            <a:ext cx="4444135" cy="271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1424796" y="2304575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38200" y="2185351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055828" y="2262244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69232" y="2143020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424146" y="2173513"/>
            <a:ext cx="6366" cy="2619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90764" y="2168218"/>
            <a:ext cx="4654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9401544" y="2160724"/>
            <a:ext cx="6366" cy="2619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340799" y="2176791"/>
            <a:ext cx="1052583" cy="2020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975854" y="2660730"/>
            <a:ext cx="6366" cy="2619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54626" y="2729675"/>
            <a:ext cx="301338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584779" y="2846687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98183" y="2727463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220170" y="2914293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633574" y="2795069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8570205" y="2871692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432410" y="2729748"/>
            <a:ext cx="265579" cy="917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185370" y="3340861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98774" y="3221637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698638" y="3331690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112042" y="3212466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8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838200" y="493835"/>
            <a:ext cx="3906982" cy="1967345"/>
          </a:xfrm>
          <a:prstGeom prst="horizontalScroll">
            <a:avLst>
              <a:gd name="adj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КОРЕНЬ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4004" y="997527"/>
            <a:ext cx="6170469" cy="920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ОБЩАЯ ЧАСТЬ </a:t>
            </a:r>
            <a:endParaRPr lang="ru-RU" sz="44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ru-RU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РОДСТВЕННЫХ </a:t>
            </a:r>
            <a:r>
              <a:rPr lang="ru-RU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СЛОВ.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s://ds05.infourok.ru/uploads/ex/117b/0010c6d2-fa83a7c9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t="12857" r="8066" b="9162"/>
          <a:stretch/>
        </p:blipFill>
        <p:spPr bwMode="auto">
          <a:xfrm>
            <a:off x="2419350" y="2069738"/>
            <a:ext cx="7098723" cy="42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661160" y="883920"/>
            <a:ext cx="8229600" cy="4614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Найдите однокоренные слова: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556" y="242696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Садовник посадил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4522" y="2426968"/>
            <a:ext cx="397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волшебный сад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7231" y="3674642"/>
            <a:ext cx="6823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слова называются однокоренными?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blogger-ok.ru/wp-content/uploads/rcl-uploads/avatars/221.jpg?ver=15889196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233" y="3170396"/>
            <a:ext cx="3006567" cy="30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5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471</Words>
  <Application>Microsoft Office PowerPoint</Application>
  <PresentationFormat>Широкоэкранный</PresentationFormat>
  <Paragraphs>91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Запишите одним словом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Поставьте слово «чеснок» в нужной форме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2021-09-10T15:23:54Z</dcterms:created>
  <dcterms:modified xsi:type="dcterms:W3CDTF">2021-09-11T03:15:24Z</dcterms:modified>
</cp:coreProperties>
</file>