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66" r:id="rId5"/>
    <p:sldId id="265" r:id="rId6"/>
    <p:sldId id="264" r:id="rId7"/>
    <p:sldId id="267" r:id="rId8"/>
    <p:sldId id="268" r:id="rId9"/>
    <p:sldId id="269" r:id="rId10"/>
    <p:sldId id="270" r:id="rId11"/>
    <p:sldId id="271" r:id="rId12"/>
    <p:sldId id="272" r:id="rId13"/>
    <p:sldId id="275" r:id="rId14"/>
    <p:sldId id="280" r:id="rId15"/>
    <p:sldId id="281" r:id="rId16"/>
    <p:sldId id="276" r:id="rId17"/>
    <p:sldId id="262" r:id="rId18"/>
    <p:sldId id="261" r:id="rId19"/>
    <p:sldId id="260" r:id="rId20"/>
    <p:sldId id="259" r:id="rId21"/>
    <p:sldId id="277" r:id="rId22"/>
    <p:sldId id="25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67389-54AA-4057-9C8E-90DD992E6E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0B1B3-FEFF-46BE-AC16-6CA1CDAD6F70}">
      <dgm:prSet custT="1"/>
      <dgm:spPr/>
      <dgm:t>
        <a:bodyPr/>
        <a:lstStyle/>
        <a:p>
          <a:r>
            <a:rPr lang="ru-RU" sz="4400" b="1" i="0" dirty="0" smtClean="0"/>
            <a:t>Безударные гласные в корне слова</a:t>
          </a:r>
          <a:endParaRPr lang="ru-RU" sz="4400" b="1" i="0" dirty="0"/>
        </a:p>
      </dgm:t>
    </dgm:pt>
    <dgm:pt modelId="{11ECA9AA-F7D6-4CCD-90FC-0B5803A3A361}" type="parTrans" cxnId="{DD26C8E7-A83C-4FCE-90AA-E1ACBF28FD0F}">
      <dgm:prSet/>
      <dgm:spPr/>
      <dgm:t>
        <a:bodyPr/>
        <a:lstStyle/>
        <a:p>
          <a:endParaRPr lang="ru-RU"/>
        </a:p>
      </dgm:t>
    </dgm:pt>
    <dgm:pt modelId="{6128B7B8-8FA1-4051-B0B5-5082326C4859}" type="sibTrans" cxnId="{DD26C8E7-A83C-4FCE-90AA-E1ACBF28FD0F}">
      <dgm:prSet/>
      <dgm:spPr/>
      <dgm:t>
        <a:bodyPr/>
        <a:lstStyle/>
        <a:p>
          <a:endParaRPr lang="ru-RU"/>
        </a:p>
      </dgm:t>
    </dgm:pt>
    <dgm:pt modelId="{EA538D5D-A9C6-451A-AAEA-D4929046E56A}" type="pres">
      <dgm:prSet presAssocID="{14267389-54AA-4057-9C8E-90DD992E6E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E9C84E-99AB-47D2-8DDC-DD4F20C101B1}" type="pres">
      <dgm:prSet presAssocID="{0F90B1B3-FEFF-46BE-AC16-6CA1CDAD6F70}" presName="node" presStyleLbl="node1" presStyleIdx="0" presStyleCnt="1" custScaleX="382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AE38F-5B8F-4ABD-885B-AD909540AD52}" type="presOf" srcId="{0F90B1B3-FEFF-46BE-AC16-6CA1CDAD6F70}" destId="{A7E9C84E-99AB-47D2-8DDC-DD4F20C101B1}" srcOrd="0" destOrd="0" presId="urn:microsoft.com/office/officeart/2005/8/layout/cycle2"/>
    <dgm:cxn modelId="{A8BB9DB9-7081-4718-B253-DCEEBBCA5264}" type="presOf" srcId="{14267389-54AA-4057-9C8E-90DD992E6E8B}" destId="{EA538D5D-A9C6-451A-AAEA-D4929046E56A}" srcOrd="0" destOrd="0" presId="urn:microsoft.com/office/officeart/2005/8/layout/cycle2"/>
    <dgm:cxn modelId="{DD26C8E7-A83C-4FCE-90AA-E1ACBF28FD0F}" srcId="{14267389-54AA-4057-9C8E-90DD992E6E8B}" destId="{0F90B1B3-FEFF-46BE-AC16-6CA1CDAD6F70}" srcOrd="0" destOrd="0" parTransId="{11ECA9AA-F7D6-4CCD-90FC-0B5803A3A361}" sibTransId="{6128B7B8-8FA1-4051-B0B5-5082326C4859}"/>
    <dgm:cxn modelId="{F0A8872E-5E85-406E-A530-C8CE5A69D007}" type="presParOf" srcId="{EA538D5D-A9C6-451A-AAEA-D4929046E56A}" destId="{A7E9C84E-99AB-47D2-8DDC-DD4F20C101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9C84E-99AB-47D2-8DDC-DD4F20C101B1}">
      <dsp:nvSpPr>
        <dsp:cNvPr id="0" name=""/>
        <dsp:cNvSpPr/>
      </dsp:nvSpPr>
      <dsp:spPr>
        <a:xfrm>
          <a:off x="309562" y="839"/>
          <a:ext cx="8923267" cy="2334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Безударные гласные в корне слова</a:t>
          </a:r>
          <a:endParaRPr lang="ru-RU" sz="4400" b="1" i="0" kern="1200" dirty="0"/>
        </a:p>
      </dsp:txBody>
      <dsp:txXfrm>
        <a:off x="1616344" y="342696"/>
        <a:ext cx="6309703" cy="1650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0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75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75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10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695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291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560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61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332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46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56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622DA-8D76-4CB5-9DC6-C362554A633F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C8849-D4E6-4C46-AD19-60697EB20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76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Мультяшный школьники с доске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56"/>
          <a:stretch/>
        </p:blipFill>
        <p:spPr bwMode="auto">
          <a:xfrm>
            <a:off x="495424" y="298450"/>
            <a:ext cx="11291764" cy="627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312499" y="3316287"/>
            <a:ext cx="6202977" cy="156966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66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 txBox="1">
            <a:spLocks noChangeArrowheads="1"/>
          </p:cNvSpPr>
          <p:nvPr/>
        </p:nvSpPr>
        <p:spPr>
          <a:xfrm>
            <a:off x="1234801" y="690891"/>
            <a:ext cx="9722398" cy="863600"/>
          </a:xfrm>
          <a:prstGeom prst="rect">
            <a:avLst/>
          </a:prstGeom>
        </p:spPr>
        <p:txBody>
          <a:bodyPr vert="horz" lIns="91440" tIns="2520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b="1" dirty="0" smtClean="0">
                <a:solidFill>
                  <a:srgbClr val="FF0000"/>
                </a:solidFill>
              </a:rPr>
              <a:t>Сделай правильный выбор</a:t>
            </a:r>
            <a:endParaRPr lang="ru-RU" altLang="ru-RU" b="1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93056" y="1758320"/>
            <a:ext cx="9005888" cy="4895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dirty="0" smtClean="0"/>
              <a:t> Б(</a:t>
            </a:r>
            <a:r>
              <a:rPr lang="ru-RU" altLang="ru-RU" sz="4800" dirty="0" err="1" smtClean="0"/>
              <a:t>е,и</a:t>
            </a:r>
            <a:r>
              <a:rPr lang="ru-RU" altLang="ru-RU" sz="4800" dirty="0" smtClean="0"/>
              <a:t>)жать, см(</a:t>
            </a:r>
            <a:r>
              <a:rPr lang="ru-RU" altLang="ru-RU" sz="4800" dirty="0" err="1" smtClean="0"/>
              <a:t>а,о</a:t>
            </a:r>
            <a:r>
              <a:rPr lang="ru-RU" altLang="ru-RU" sz="4800" dirty="0" smtClean="0"/>
              <a:t>)</a:t>
            </a:r>
            <a:r>
              <a:rPr lang="ru-RU" altLang="ru-RU" sz="4800" dirty="0" err="1" smtClean="0"/>
              <a:t>трела</a:t>
            </a:r>
            <a:r>
              <a:rPr lang="ru-RU" altLang="ru-RU" sz="4800" dirty="0" smtClean="0"/>
              <a:t> 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dirty="0" smtClean="0"/>
              <a:t> </a:t>
            </a:r>
            <a:r>
              <a:rPr lang="ru-RU" altLang="ru-RU" sz="4800" dirty="0" err="1" smtClean="0"/>
              <a:t>гл</a:t>
            </a:r>
            <a:r>
              <a:rPr lang="ru-RU" altLang="ru-RU" sz="4800" dirty="0" smtClean="0"/>
              <a:t>(</a:t>
            </a:r>
            <a:r>
              <a:rPr lang="ru-RU" altLang="ru-RU" sz="4800" dirty="0" err="1" smtClean="0"/>
              <a:t>е,я,и</a:t>
            </a:r>
            <a:r>
              <a:rPr lang="ru-RU" altLang="ru-RU" sz="4800" dirty="0" smtClean="0"/>
              <a:t> )деть, с(</a:t>
            </a:r>
            <a:r>
              <a:rPr lang="ru-RU" altLang="ru-RU" sz="4800" dirty="0" err="1" smtClean="0"/>
              <a:t>е,и</a:t>
            </a:r>
            <a:r>
              <a:rPr lang="ru-RU" altLang="ru-RU" sz="4800" dirty="0" smtClean="0"/>
              <a:t>)</a:t>
            </a:r>
            <a:r>
              <a:rPr lang="ru-RU" altLang="ru-RU" sz="4800" dirty="0" err="1" smtClean="0"/>
              <a:t>нева</a:t>
            </a:r>
            <a:r>
              <a:rPr lang="ru-RU" altLang="ru-RU" sz="4800" dirty="0" smtClean="0"/>
              <a:t>,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dirty="0" err="1" smtClean="0"/>
              <a:t>просл</a:t>
            </a:r>
            <a:r>
              <a:rPr lang="ru-RU" altLang="ru-RU" sz="4800" dirty="0" smtClean="0"/>
              <a:t>(</a:t>
            </a:r>
            <a:r>
              <a:rPr lang="ru-RU" altLang="ru-RU" sz="4800" dirty="0" err="1" smtClean="0"/>
              <a:t>и,е,я</a:t>
            </a:r>
            <a:r>
              <a:rPr lang="ru-RU" altLang="ru-RU" sz="4800" dirty="0" smtClean="0"/>
              <a:t>) </a:t>
            </a:r>
            <a:r>
              <a:rPr lang="ru-RU" altLang="ru-RU" sz="4800" dirty="0" err="1" smtClean="0"/>
              <a:t>дить</a:t>
            </a:r>
            <a:r>
              <a:rPr lang="ru-RU" altLang="ru-RU" sz="4800" dirty="0" smtClean="0"/>
              <a:t>,  </a:t>
            </a:r>
            <a:r>
              <a:rPr lang="ru-RU" altLang="ru-RU" sz="4800" dirty="0" err="1" smtClean="0"/>
              <a:t>сл</a:t>
            </a:r>
            <a:r>
              <a:rPr lang="ru-RU" altLang="ru-RU" sz="4800" dirty="0" smtClean="0"/>
              <a:t>(</a:t>
            </a:r>
            <a:r>
              <a:rPr lang="ru-RU" altLang="ru-RU" sz="4800" dirty="0" err="1" smtClean="0"/>
              <a:t>о,а</a:t>
            </a:r>
            <a:r>
              <a:rPr lang="ru-RU" altLang="ru-RU" sz="4800" dirty="0" smtClean="0"/>
              <a:t>)</a:t>
            </a:r>
            <a:r>
              <a:rPr lang="ru-RU" altLang="ru-RU" sz="4800" dirty="0" err="1" smtClean="0"/>
              <a:t>вечко</a:t>
            </a:r>
            <a:r>
              <a:rPr lang="ru-RU" altLang="ru-RU" sz="4800" dirty="0" smtClean="0"/>
              <a:t>.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altLang="ru-RU" sz="4800" i="1" dirty="0">
              <a:solidFill>
                <a:srgbClr val="FF0000"/>
              </a:solidFill>
            </a:endParaRP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3600" i="1" dirty="0" smtClean="0">
                <a:solidFill>
                  <a:srgbClr val="FF0000"/>
                </a:solidFill>
              </a:rPr>
              <a:t>Если буква гласная вызвала сомнение -</a:t>
            </a:r>
            <a:br>
              <a:rPr lang="ru-RU" altLang="ru-RU" sz="3600" i="1" dirty="0" smtClean="0">
                <a:solidFill>
                  <a:srgbClr val="FF0000"/>
                </a:solidFill>
              </a:rPr>
            </a:br>
            <a:r>
              <a:rPr lang="ru-RU" altLang="ru-RU" sz="3600" i="1" dirty="0" smtClean="0">
                <a:solidFill>
                  <a:srgbClr val="FF0000"/>
                </a:solidFill>
              </a:rPr>
              <a:t>Ты её немедленно ставь под ударение.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altLang="ru-RU" sz="4800" dirty="0"/>
          </a:p>
        </p:txBody>
      </p:sp>
    </p:spTree>
    <p:extLst>
      <p:ext uri="{BB962C8B-B14F-4D97-AF65-F5344CB8AC3E}">
        <p14:creationId xmlns:p14="http://schemas.microsoft.com/office/powerpoint/2010/main" val="356884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535288" y="812389"/>
            <a:ext cx="9005888" cy="4895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 smtClean="0"/>
              <a:t> бежать – бег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с</a:t>
            </a:r>
            <a:r>
              <a:rPr lang="ru-RU" altLang="ru-RU" sz="4800" b="1" dirty="0" smtClean="0"/>
              <a:t>мотреть – смотр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г</a:t>
            </a:r>
            <a:r>
              <a:rPr lang="ru-RU" altLang="ru-RU" sz="4800" b="1" dirty="0" smtClean="0"/>
              <a:t>лядеть – взгляд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с</a:t>
            </a:r>
            <a:r>
              <a:rPr lang="ru-RU" altLang="ru-RU" sz="4800" b="1" dirty="0" smtClean="0"/>
              <a:t>инева – синий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п</a:t>
            </a:r>
            <a:r>
              <a:rPr lang="ru-RU" altLang="ru-RU" sz="4800" b="1" dirty="0" smtClean="0"/>
              <a:t>роследить – слежка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с</a:t>
            </a:r>
            <a:r>
              <a:rPr lang="ru-RU" altLang="ru-RU" sz="4800" b="1" dirty="0" smtClean="0"/>
              <a:t>ловечко – слово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altLang="ru-RU" sz="4800" b="1" dirty="0"/>
          </a:p>
        </p:txBody>
      </p:sp>
      <p:pic>
        <p:nvPicPr>
          <p:cNvPr id="8194" name="Picture 2" descr="Читать векторы, картинки, клипарт Читать | скачать на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714" y="970045"/>
            <a:ext cx="3785804" cy="378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08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Способы проверки безударных гласных в корне слова (2 класс) - online  present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9" b="11754"/>
          <a:stretch/>
        </p:blipFill>
        <p:spPr bwMode="auto">
          <a:xfrm>
            <a:off x="2404533" y="662328"/>
            <a:ext cx="4673599" cy="522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12704" y="750789"/>
            <a:ext cx="4286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44305" y="1458675"/>
            <a:ext cx="4286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098390" y="1969989"/>
            <a:ext cx="4286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72933" y="2568713"/>
            <a:ext cx="4286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572933" y="3075056"/>
            <a:ext cx="4286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001561" y="3737385"/>
            <a:ext cx="4286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669762" y="4332188"/>
            <a:ext cx="4286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687219" y="4796895"/>
            <a:ext cx="4286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И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12292" name="Picture 4" descr="девочка читает книгу лежа на животе, книжный клипарт, чтение, книга PNG и  вектор пнг для бесплатной загруз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53" y="1027838"/>
            <a:ext cx="4053936" cy="449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622" y="641236"/>
            <a:ext cx="77705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u="sng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Вставь  нужную  букву  в  слово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24188" b="15118"/>
          <a:stretch>
            <a:fillRect/>
          </a:stretch>
        </p:blipFill>
        <p:spPr bwMode="auto">
          <a:xfrm rot="618377">
            <a:off x="7868416" y="3678083"/>
            <a:ext cx="21336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38349" y="1928803"/>
            <a:ext cx="21357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С 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нтябрь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38745" y="1928803"/>
            <a:ext cx="19722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ктябрь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39075" y="1928803"/>
            <a:ext cx="17139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н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ябрь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09787" y="3429001"/>
            <a:ext cx="20559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д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кабрь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81621" y="3429001"/>
            <a:ext cx="1903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нварь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81225" y="4929199"/>
            <a:ext cx="1541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мес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</a:rPr>
              <a:t>ц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810116" y="4929199"/>
            <a:ext cx="26432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м  роз.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24100" y="1357298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8480" y="1357298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95868" y="1428736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10248" y="1428736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810512" y="1428736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524892" y="1428736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52662" y="2857496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67042" y="2857496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е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238744" y="2928934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953124" y="2928934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я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24166" y="4429132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38546" y="4429132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952992" y="4429132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667372" y="4429132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476528" y="1881166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5305420" y="1928803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</a:rPr>
              <a:t>о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7979106" y="1928803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2677454" y="3429001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5463536" y="3429001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я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3123462" y="4898916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я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5121586" y="4929199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16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028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52597" y="1428737"/>
            <a:ext cx="22413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В 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черний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,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67636" y="1428737"/>
            <a:ext cx="21435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см 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шной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,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81555" y="1428737"/>
            <a:ext cx="20168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дн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вной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95473" y="3000373"/>
            <a:ext cx="19854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в 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сёлый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10117" y="3000373"/>
            <a:ext cx="24197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г 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р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дской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95472" y="4572009"/>
            <a:ext cx="2454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д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машний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81951" y="3000373"/>
            <a:ext cx="18399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з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  л  той,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95935" y="4572009"/>
            <a:ext cx="2308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</a:rPr>
              <a:t>кр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>  сивый.</a:t>
            </a:r>
            <a:r>
              <a:rPr lang="ru-RU" dirty="0"/>
              <a:t>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t="24188" b="15118"/>
          <a:stretch>
            <a:fillRect/>
          </a:stretch>
        </p:blipFill>
        <p:spPr bwMode="auto">
          <a:xfrm rot="618377">
            <a:off x="8622027" y="4360193"/>
            <a:ext cx="1602328" cy="123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381224" y="785794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52728" y="785794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81620" y="785794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53124" y="785794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024826" y="785794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596330" y="785794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09786" y="2428868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е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81290" y="2428868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881554" y="2428868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453058" y="2428868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о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53388" y="2428868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а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524892" y="2428868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о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309786" y="3929066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952728" y="3929066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о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953124" y="4000504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96066" y="4000504"/>
            <a:ext cx="428628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/>
                </a:solidFill>
              </a:rPr>
              <a:t>о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208186" y="1428737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5397496" y="1428737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8196278" y="1428737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2305024" y="3000373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4956168" y="3000373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5426072" y="3000373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8066102" y="3000373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8518544" y="3000373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355824" y="4572009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086476" y="4572009"/>
            <a:ext cx="5000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а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049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52662" y="1357299"/>
            <a:ext cx="1499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0070C0"/>
                </a:solidFill>
              </a:rPr>
              <a:t>_жата</a:t>
            </a:r>
            <a:r>
              <a:rPr lang="ru-RU" sz="3600" b="1" dirty="0">
                <a:solidFill>
                  <a:srgbClr val="0070C0"/>
                </a:solidFill>
              </a:rPr>
              <a:t>,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67240" y="1357299"/>
            <a:ext cx="18405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в  </a:t>
            </a:r>
            <a:r>
              <a:rPr lang="ru-RU" sz="3600" b="1" dirty="0" err="1">
                <a:solidFill>
                  <a:srgbClr val="0070C0"/>
                </a:solidFill>
              </a:rPr>
              <a:t>лчата</a:t>
            </a:r>
            <a:r>
              <a:rPr lang="ru-RU" sz="3600" b="1" dirty="0">
                <a:solidFill>
                  <a:srgbClr val="0070C0"/>
                </a:solidFill>
              </a:rPr>
              <a:t>,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81687" y="4500571"/>
            <a:ext cx="15888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л  </a:t>
            </a:r>
            <a:r>
              <a:rPr lang="ru-RU" sz="3600" b="1" dirty="0" err="1">
                <a:solidFill>
                  <a:srgbClr val="0070C0"/>
                </a:solidFill>
              </a:rPr>
              <a:t>сята</a:t>
            </a:r>
            <a:r>
              <a:rPr lang="ru-RU" sz="36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52662" y="2928935"/>
            <a:ext cx="18245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0070C0"/>
                </a:solidFill>
              </a:rPr>
              <a:t>з</a:t>
            </a:r>
            <a:r>
              <a:rPr lang="ru-RU" sz="3600" b="1" dirty="0">
                <a:solidFill>
                  <a:srgbClr val="0070C0"/>
                </a:solidFill>
              </a:rPr>
              <a:t>  </a:t>
            </a:r>
            <a:r>
              <a:rPr lang="ru-RU" sz="3600" b="1" dirty="0" err="1">
                <a:solidFill>
                  <a:srgbClr val="0070C0"/>
                </a:solidFill>
              </a:rPr>
              <a:t>йчата</a:t>
            </a:r>
            <a:r>
              <a:rPr lang="ru-RU" sz="3600" b="1" dirty="0">
                <a:solidFill>
                  <a:srgbClr val="0070C0"/>
                </a:solidFill>
              </a:rPr>
              <a:t>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38745" y="2928935"/>
            <a:ext cx="1925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0070C0"/>
                </a:solidFill>
              </a:rPr>
              <a:t>зв</a:t>
            </a:r>
            <a:r>
              <a:rPr lang="ru-RU" sz="3600" b="1" dirty="0">
                <a:solidFill>
                  <a:srgbClr val="0070C0"/>
                </a:solidFill>
              </a:rPr>
              <a:t>  </a:t>
            </a:r>
            <a:r>
              <a:rPr lang="ru-RU" sz="3600" b="1" dirty="0" err="1">
                <a:solidFill>
                  <a:srgbClr val="0070C0"/>
                </a:solidFill>
              </a:rPr>
              <a:t>рята</a:t>
            </a:r>
            <a:r>
              <a:rPr lang="ru-RU" sz="3600" b="1" dirty="0">
                <a:solidFill>
                  <a:srgbClr val="0070C0"/>
                </a:solidFill>
              </a:rPr>
              <a:t>,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10512" y="2928935"/>
            <a:ext cx="14959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0070C0"/>
                </a:solidFill>
              </a:rPr>
              <a:t>кр</a:t>
            </a:r>
            <a:r>
              <a:rPr lang="ru-RU" sz="3600" b="1" dirty="0">
                <a:solidFill>
                  <a:srgbClr val="0070C0"/>
                </a:solidFill>
              </a:rPr>
              <a:t>  ты,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81224" y="4500571"/>
            <a:ext cx="25128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м  </a:t>
            </a:r>
            <a:r>
              <a:rPr lang="ru-RU" sz="3600" b="1" dirty="0" err="1">
                <a:solidFill>
                  <a:srgbClr val="0070C0"/>
                </a:solidFill>
              </a:rPr>
              <a:t>дв</a:t>
            </a:r>
            <a:r>
              <a:rPr lang="ru-RU" sz="3600" b="1" dirty="0">
                <a:solidFill>
                  <a:srgbClr val="0070C0"/>
                </a:solidFill>
              </a:rPr>
              <a:t>  жата,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39009" y="1357299"/>
            <a:ext cx="1651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с  рока,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t="24188" b="15118"/>
          <a:stretch>
            <a:fillRect/>
          </a:stretch>
        </p:blipFill>
        <p:spPr bwMode="auto">
          <a:xfrm rot="618377">
            <a:off x="7847531" y="4283060"/>
            <a:ext cx="3330633" cy="190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381224" y="85723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52728" y="85723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67240" y="85723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44" y="857232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о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81884" y="928670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953388" y="928670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о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24100" y="2428868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95604" y="2428868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о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524496" y="2428868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96000" y="2428868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167702" y="2428868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а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739206" y="2428868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о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95538" y="4000504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е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167042" y="4000504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и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024562" y="4000504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е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96066" y="4000504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и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52662" y="1357299"/>
            <a:ext cx="4286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4876792" y="1357299"/>
            <a:ext cx="4286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7433320" y="1357299"/>
            <a:ext cx="4286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</a:rPr>
              <a:t>о</a:t>
            </a: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2677454" y="2928935"/>
            <a:ext cx="4286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</a:rPr>
              <a:t>а</a:t>
            </a: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5673088" y="2928935"/>
            <a:ext cx="4286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8285814" y="2928935"/>
            <a:ext cx="4286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2692694" y="4500571"/>
            <a:ext cx="4286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3392788" y="4500571"/>
            <a:ext cx="4286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6114886" y="4500571"/>
            <a:ext cx="4306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и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1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073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88" t="11692" r="2913" b="66701"/>
          <a:stretch/>
        </p:blipFill>
        <p:spPr>
          <a:xfrm>
            <a:off x="1244170" y="1494549"/>
            <a:ext cx="9703659" cy="45436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36170" y="720056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115.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4111" y="1489498"/>
            <a:ext cx="788276" cy="336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02221" y="5770179"/>
            <a:ext cx="709448" cy="406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71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600" t="33299" r="6379" b="57167"/>
          <a:stretch/>
        </p:blipFill>
        <p:spPr>
          <a:xfrm>
            <a:off x="980089" y="917089"/>
            <a:ext cx="10373711" cy="2228236"/>
          </a:xfrm>
          <a:prstGeom prst="rect">
            <a:avLst/>
          </a:prstGeom>
        </p:spPr>
      </p:pic>
      <p:pic>
        <p:nvPicPr>
          <p:cNvPr id="6" name="Picture 2" descr="Двое детей, читающих книги в школе | Бесплатно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120" y="3280262"/>
            <a:ext cx="2985595" cy="322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0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854" t="43073" r="3968" b="44778"/>
          <a:stretch/>
        </p:blipFill>
        <p:spPr>
          <a:xfrm>
            <a:off x="369794" y="1366387"/>
            <a:ext cx="11234376" cy="44143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36170" y="720056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116.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40069" y="1222275"/>
            <a:ext cx="804041" cy="790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46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8777" y="1027906"/>
            <a:ext cx="10668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</a:t>
            </a:r>
            <a:r>
              <a:rPr lang="ru-RU" sz="4000" b="1" dirty="0" smtClean="0"/>
              <a:t>з</a:t>
            </a:r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r>
              <a:rPr lang="ru-RU" sz="4000" b="1" dirty="0" smtClean="0"/>
              <a:t>мля – з</a:t>
            </a:r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r>
              <a:rPr lang="ru-RU" sz="4000" b="1" dirty="0" smtClean="0"/>
              <a:t>мли                   з</a:t>
            </a:r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r>
              <a:rPr lang="ru-RU" sz="4000" b="1" dirty="0" smtClean="0"/>
              <a:t>рно - з</a:t>
            </a:r>
            <a:r>
              <a:rPr lang="ru-RU" sz="4000" b="1" dirty="0" smtClean="0">
                <a:solidFill>
                  <a:srgbClr val="00B050"/>
                </a:solidFill>
              </a:rPr>
              <a:t>ё</a:t>
            </a:r>
            <a:r>
              <a:rPr lang="ru-RU" sz="4000" b="1" dirty="0" smtClean="0"/>
              <a:t>рна</a:t>
            </a:r>
          </a:p>
          <a:p>
            <a:r>
              <a:rPr lang="ru-RU" sz="4000" b="1" dirty="0" smtClean="0"/>
              <a:t>  в</a:t>
            </a:r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r>
              <a:rPr lang="ru-RU" sz="4000" b="1" dirty="0" smtClean="0"/>
              <a:t>лна – в</a:t>
            </a:r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r>
              <a:rPr lang="ru-RU" sz="4000" b="1" dirty="0" smtClean="0"/>
              <a:t>лны                   с</a:t>
            </a:r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r>
              <a:rPr lang="ru-RU" sz="4000" b="1" dirty="0" smtClean="0"/>
              <a:t>мья - с</a:t>
            </a:r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r>
              <a:rPr lang="ru-RU" sz="4000" b="1" dirty="0" smtClean="0"/>
              <a:t>мьи</a:t>
            </a:r>
          </a:p>
          <a:p>
            <a:r>
              <a:rPr lang="ru-RU" sz="4000" b="1" dirty="0" smtClean="0"/>
              <a:t>  пл</a:t>
            </a:r>
            <a:r>
              <a:rPr lang="ru-RU" sz="4000" b="1" dirty="0" smtClean="0">
                <a:solidFill>
                  <a:srgbClr val="00B050"/>
                </a:solidFill>
              </a:rPr>
              <a:t>я</a:t>
            </a:r>
            <a:r>
              <a:rPr lang="ru-RU" sz="4000" b="1" dirty="0" smtClean="0"/>
              <a:t>сать – пл</a:t>
            </a:r>
            <a:r>
              <a:rPr lang="ru-RU" sz="4000" b="1" dirty="0" smtClean="0">
                <a:solidFill>
                  <a:srgbClr val="00B050"/>
                </a:solidFill>
              </a:rPr>
              <a:t>я</a:t>
            </a:r>
            <a:r>
              <a:rPr lang="ru-RU" sz="4000" b="1" dirty="0" smtClean="0"/>
              <a:t>ска               зв</a:t>
            </a:r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r>
              <a:rPr lang="ru-RU" sz="4000" b="1" dirty="0" smtClean="0"/>
              <a:t>нить - зв</a:t>
            </a:r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r>
              <a:rPr lang="ru-RU" sz="4000" b="1" dirty="0" smtClean="0"/>
              <a:t>н</a:t>
            </a:r>
            <a:br>
              <a:rPr lang="ru-RU" sz="4000" b="1" dirty="0" smtClean="0"/>
            </a:br>
            <a:r>
              <a:rPr lang="ru-RU" sz="4000" b="1" dirty="0" smtClean="0"/>
              <a:t>  ш</a:t>
            </a:r>
            <a:r>
              <a:rPr lang="ru-RU" sz="4000" b="1" dirty="0" smtClean="0">
                <a:solidFill>
                  <a:srgbClr val="00B050"/>
                </a:solidFill>
              </a:rPr>
              <a:t>а</a:t>
            </a:r>
            <a:r>
              <a:rPr lang="ru-RU" sz="4000" b="1" dirty="0" smtClean="0"/>
              <a:t>лун – ш</a:t>
            </a:r>
            <a:r>
              <a:rPr lang="ru-RU" sz="4000" b="1" dirty="0" smtClean="0">
                <a:solidFill>
                  <a:srgbClr val="00B050"/>
                </a:solidFill>
              </a:rPr>
              <a:t>а</a:t>
            </a:r>
            <a:r>
              <a:rPr lang="ru-RU" sz="4000" b="1" dirty="0" smtClean="0"/>
              <a:t>лость               п</a:t>
            </a:r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r>
              <a:rPr lang="ru-RU" sz="4000" b="1" dirty="0" smtClean="0"/>
              <a:t>стреть – п</a:t>
            </a:r>
            <a:r>
              <a:rPr lang="ru-RU" sz="4000" b="1" dirty="0" smtClean="0">
                <a:solidFill>
                  <a:srgbClr val="00B050"/>
                </a:solidFill>
              </a:rPr>
              <a:t>ё</a:t>
            </a:r>
            <a:r>
              <a:rPr lang="ru-RU" sz="4000" b="1" dirty="0" smtClean="0"/>
              <a:t>стрый</a:t>
            </a:r>
          </a:p>
          <a:p>
            <a:r>
              <a:rPr lang="ru-RU" sz="4000" b="1" dirty="0" smtClean="0"/>
              <a:t>  п</a:t>
            </a:r>
            <a:r>
              <a:rPr lang="ru-RU" sz="4000" b="1" dirty="0" smtClean="0">
                <a:solidFill>
                  <a:srgbClr val="00B050"/>
                </a:solidFill>
              </a:rPr>
              <a:t>я</a:t>
            </a:r>
            <a:r>
              <a:rPr lang="ru-RU" sz="4000" b="1" dirty="0" smtClean="0"/>
              <a:t>тёрка – п</a:t>
            </a:r>
            <a:r>
              <a:rPr lang="ru-RU" sz="4000" b="1" dirty="0" smtClean="0">
                <a:solidFill>
                  <a:srgbClr val="00B050"/>
                </a:solidFill>
              </a:rPr>
              <a:t>я</a:t>
            </a:r>
            <a:r>
              <a:rPr lang="ru-RU" sz="4000" b="1" dirty="0" smtClean="0"/>
              <a:t>ть                    л</a:t>
            </a:r>
            <a:r>
              <a:rPr lang="ru-RU" sz="4000" b="1" dirty="0" smtClean="0">
                <a:solidFill>
                  <a:srgbClr val="00B050"/>
                </a:solidFill>
              </a:rPr>
              <a:t>и</a:t>
            </a:r>
            <a:r>
              <a:rPr lang="ru-RU" sz="4000" b="1" dirty="0" smtClean="0"/>
              <a:t>сток - л</a:t>
            </a:r>
            <a:r>
              <a:rPr lang="ru-RU" sz="4000" b="1" dirty="0" smtClean="0">
                <a:solidFill>
                  <a:srgbClr val="00B050"/>
                </a:solidFill>
              </a:rPr>
              <a:t>и</a:t>
            </a:r>
            <a:r>
              <a:rPr lang="ru-RU" sz="4000" b="1" dirty="0" smtClean="0"/>
              <a:t>стья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510844" y="1027906"/>
            <a:ext cx="67734" cy="21069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515955" y="1655542"/>
            <a:ext cx="67734" cy="21069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193821" y="2248120"/>
            <a:ext cx="67734" cy="21069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742266" y="2809988"/>
            <a:ext cx="67734" cy="21069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743244" y="1631069"/>
            <a:ext cx="67734" cy="21069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048044" y="3462867"/>
            <a:ext cx="67734" cy="21069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Ваши дети читают книги? | Понарожавшая | Яндекс Дзе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948" y="4219996"/>
            <a:ext cx="3035658" cy="201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23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71831674"/>
              </p:ext>
            </p:extLst>
          </p:nvPr>
        </p:nvGraphicFramePr>
        <p:xfrm>
          <a:off x="1482793" y="887801"/>
          <a:ext cx="9542393" cy="23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Happy cute cartoon школьники | Премиум векторы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83" y="3429000"/>
            <a:ext cx="3859211" cy="296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51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953" t="67718" r="8189" b="25781"/>
          <a:stretch/>
        </p:blipFill>
        <p:spPr>
          <a:xfrm>
            <a:off x="1266805" y="1535723"/>
            <a:ext cx="9658389" cy="15826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39362" y="1240763"/>
            <a:ext cx="804041" cy="790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36170" y="720056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117.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66805" y="3604772"/>
            <a:ext cx="1066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Г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д – г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да, тр</a:t>
            </a:r>
            <a:r>
              <a:rPr lang="ru-RU" sz="3200" dirty="0" smtClean="0">
                <a:solidFill>
                  <a:srgbClr val="00B050"/>
                </a:solidFill>
              </a:rPr>
              <a:t>а</a:t>
            </a:r>
            <a:r>
              <a:rPr lang="ru-RU" sz="3200" dirty="0" smtClean="0"/>
              <a:t>вы – тр</a:t>
            </a:r>
            <a:r>
              <a:rPr lang="ru-RU" sz="3200" dirty="0" smtClean="0">
                <a:solidFill>
                  <a:srgbClr val="00B050"/>
                </a:solidFill>
              </a:rPr>
              <a:t>а</a:t>
            </a:r>
            <a:r>
              <a:rPr lang="ru-RU" sz="3200" dirty="0" smtClean="0"/>
              <a:t>ва, скр</a:t>
            </a:r>
            <a:r>
              <a:rPr lang="ru-RU" sz="3200" dirty="0" smtClean="0">
                <a:solidFill>
                  <a:srgbClr val="00B050"/>
                </a:solidFill>
              </a:rPr>
              <a:t>и</a:t>
            </a:r>
            <a:r>
              <a:rPr lang="ru-RU" sz="3200" dirty="0" smtClean="0"/>
              <a:t>п </a:t>
            </a:r>
            <a:r>
              <a:rPr lang="ru-RU" sz="3200" smtClean="0"/>
              <a:t>– </a:t>
            </a:r>
            <a:r>
              <a:rPr lang="ru-RU" sz="3200" smtClean="0"/>
              <a:t>скр</a:t>
            </a:r>
            <a:r>
              <a:rPr lang="ru-RU" sz="3200" smtClean="0">
                <a:solidFill>
                  <a:srgbClr val="00B050"/>
                </a:solidFill>
              </a:rPr>
              <a:t>и</a:t>
            </a:r>
            <a:r>
              <a:rPr lang="ru-RU" sz="3200" smtClean="0"/>
              <a:t>пит, </a:t>
            </a:r>
            <a:r>
              <a:rPr lang="ru-RU" sz="3200" dirty="0" smtClean="0"/>
              <a:t>м</a:t>
            </a:r>
            <a:r>
              <a:rPr lang="ru-RU" sz="3200" dirty="0" smtClean="0">
                <a:solidFill>
                  <a:srgbClr val="00B050"/>
                </a:solidFill>
              </a:rPr>
              <a:t>я</a:t>
            </a:r>
            <a:r>
              <a:rPr lang="ru-RU" sz="3200" dirty="0" smtClean="0"/>
              <a:t>со – м</a:t>
            </a:r>
            <a:r>
              <a:rPr lang="ru-RU" sz="3200" dirty="0" smtClean="0">
                <a:solidFill>
                  <a:srgbClr val="00B050"/>
                </a:solidFill>
              </a:rPr>
              <a:t>я</a:t>
            </a:r>
            <a:r>
              <a:rPr lang="ru-RU" sz="3200" dirty="0" smtClean="0"/>
              <a:t>сной  , </a:t>
            </a:r>
          </a:p>
          <a:p>
            <a:r>
              <a:rPr lang="ru-RU" sz="3200" dirty="0" smtClean="0"/>
              <a:t>гр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зы – гр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за, сл</a:t>
            </a:r>
            <a:r>
              <a:rPr lang="ru-RU" sz="3200" dirty="0" smtClean="0">
                <a:solidFill>
                  <a:srgbClr val="00B050"/>
                </a:solidFill>
              </a:rPr>
              <a:t>ё</a:t>
            </a:r>
            <a:r>
              <a:rPr lang="ru-RU" sz="3200" dirty="0" smtClean="0"/>
              <a:t>зы – сл</a:t>
            </a:r>
            <a:r>
              <a:rPr lang="ru-RU" sz="3200" dirty="0" smtClean="0">
                <a:solidFill>
                  <a:srgbClr val="00B050"/>
                </a:solidFill>
              </a:rPr>
              <a:t>е</a:t>
            </a:r>
            <a:r>
              <a:rPr lang="ru-RU" sz="3200" dirty="0" smtClean="0"/>
              <a:t>за, с</a:t>
            </a:r>
            <a:r>
              <a:rPr lang="ru-RU" sz="3200" dirty="0" smtClean="0">
                <a:solidFill>
                  <a:srgbClr val="00B050"/>
                </a:solidFill>
              </a:rPr>
              <a:t>ё</a:t>
            </a:r>
            <a:r>
              <a:rPr lang="ru-RU" sz="3200" dirty="0" smtClean="0"/>
              <a:t>ла – с</a:t>
            </a:r>
            <a:r>
              <a:rPr lang="ru-RU" sz="3200" dirty="0" smtClean="0">
                <a:solidFill>
                  <a:srgbClr val="00B050"/>
                </a:solidFill>
              </a:rPr>
              <a:t>е</a:t>
            </a:r>
            <a:r>
              <a:rPr lang="ru-RU" sz="3200" dirty="0" smtClean="0"/>
              <a:t>ло, н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ги – н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r>
              <a:rPr lang="ru-RU" sz="3200" dirty="0" smtClean="0"/>
              <a:t>га,</a:t>
            </a:r>
          </a:p>
          <a:p>
            <a:r>
              <a:rPr lang="ru-RU" sz="3200" dirty="0" smtClean="0"/>
              <a:t>ст</a:t>
            </a:r>
            <a:r>
              <a:rPr lang="ru-RU" sz="3200" dirty="0" smtClean="0">
                <a:solidFill>
                  <a:srgbClr val="00B050"/>
                </a:solidFill>
              </a:rPr>
              <a:t>е</a:t>
            </a:r>
            <a:r>
              <a:rPr lang="ru-RU" sz="3200" dirty="0" smtClean="0"/>
              <a:t>ны – ст</a:t>
            </a:r>
            <a:r>
              <a:rPr lang="ru-RU" sz="3200" dirty="0" smtClean="0">
                <a:solidFill>
                  <a:srgbClr val="00B050"/>
                </a:solidFill>
              </a:rPr>
              <a:t>е</a:t>
            </a:r>
            <a:r>
              <a:rPr lang="ru-RU" sz="3200" dirty="0" smtClean="0"/>
              <a:t>на, п</a:t>
            </a:r>
            <a:r>
              <a:rPr lang="ru-RU" sz="3200" dirty="0" smtClean="0">
                <a:solidFill>
                  <a:srgbClr val="00B050"/>
                </a:solidFill>
              </a:rPr>
              <a:t>и</a:t>
            </a:r>
            <a:r>
              <a:rPr lang="ru-RU" sz="3200" dirty="0" smtClean="0"/>
              <a:t>лы – п</a:t>
            </a:r>
            <a:r>
              <a:rPr lang="ru-RU" sz="3200" dirty="0" smtClean="0">
                <a:solidFill>
                  <a:srgbClr val="00B050"/>
                </a:solidFill>
              </a:rPr>
              <a:t>и</a:t>
            </a:r>
            <a:r>
              <a:rPr lang="ru-RU" sz="3200" dirty="0" smtClean="0"/>
              <a:t>ла.             </a:t>
            </a:r>
            <a:endParaRPr lang="ru-RU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2873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507" t="73687" r="3982" b="11549"/>
          <a:stretch/>
        </p:blipFill>
        <p:spPr>
          <a:xfrm>
            <a:off x="1031632" y="1739290"/>
            <a:ext cx="10476088" cy="3657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81048" y="945605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928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481794" y="879300"/>
            <a:ext cx="6555380" cy="132071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6" name="Picture 2" descr="https://img2.freepng.ru/20180313/hye/kisspng-book-child-reading-drawing-illustration-cartoon-books-5aa8962dedefa9.87662163152099793397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98"/>
          <a:stretch/>
        </p:blipFill>
        <p:spPr bwMode="auto">
          <a:xfrm>
            <a:off x="3225163" y="3390807"/>
            <a:ext cx="2439114" cy="225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Мультяшный школьник в форме держит чистый лист бумаги | Премиум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9" r="21139"/>
          <a:stretch/>
        </p:blipFill>
        <p:spPr bwMode="auto">
          <a:xfrm>
            <a:off x="6202399" y="2055812"/>
            <a:ext cx="3396405" cy="397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2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1210/0000602f-ff959595/img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1" b="14483"/>
          <a:stretch/>
        </p:blipFill>
        <p:spPr bwMode="auto">
          <a:xfrm>
            <a:off x="1385285" y="876576"/>
            <a:ext cx="9856977" cy="501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62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5297" y="559177"/>
            <a:ext cx="90827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sun9-48.userapi.com/c851536/v851536104/d428d/V1L0IvD5aW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4"/>
          <a:stretch/>
        </p:blipFill>
        <p:spPr bwMode="auto">
          <a:xfrm>
            <a:off x="2335775" y="2377970"/>
            <a:ext cx="7520450" cy="413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85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</a:rPr>
              <a:t>Составить 5  сложных  слов</a:t>
            </a:r>
            <a:r>
              <a:rPr lang="ru-RU" sz="4800" dirty="0" smtClean="0">
                <a:solidFill>
                  <a:srgbClr val="FF0000"/>
                </a:solidFill>
              </a:rPr>
              <a:t>.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6600" i="1" dirty="0" smtClean="0"/>
              <a:t>Пылесос, паровозы, мышеловка, </a:t>
            </a:r>
            <a:r>
              <a:rPr lang="ru-RU" sz="6600" i="1" dirty="0" err="1" smtClean="0"/>
              <a:t>овощевод,самовар</a:t>
            </a:r>
            <a:r>
              <a:rPr lang="ru-RU" sz="6600" i="1" dirty="0" smtClean="0"/>
              <a:t>.</a:t>
            </a:r>
            <a:endParaRPr lang="ru-RU" sz="6600" i="1" dirty="0"/>
          </a:p>
        </p:txBody>
      </p:sp>
    </p:spTree>
    <p:extLst>
      <p:ext uri="{BB962C8B-B14F-4D97-AF65-F5344CB8AC3E}">
        <p14:creationId xmlns:p14="http://schemas.microsoft.com/office/powerpoint/2010/main" val="151050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f54/0015e143-19f11584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2" y="258650"/>
            <a:ext cx="11065668" cy="626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04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Презентация на тему: &quot;Безударные гласные в корне слова Урок 1. ПРАВИЛО  Чтобы проверить безударный гласный в корне слова, надо подобрать такое  проверочное однокоренное слово,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76"/>
          <a:stretch/>
        </p:blipFill>
        <p:spPr bwMode="auto">
          <a:xfrm>
            <a:off x="1199766" y="717330"/>
            <a:ext cx="9792467" cy="542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83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Проверяемые безударные гласные в корне слов. Тип урока: закрепление  изученного материала (2 класс УМК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3" t="7334" r="1333" b="10024"/>
          <a:stretch/>
        </p:blipFill>
        <p:spPr bwMode="auto">
          <a:xfrm>
            <a:off x="1527175" y="1072054"/>
            <a:ext cx="9682107" cy="471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981024" y="1072054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И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01058" y="1718385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278119" y="2364716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029152" y="2900744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039031" y="3547075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048910" y="4193406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Я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253329" y="4839737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А</a:t>
            </a:r>
            <a:endParaRPr lang="ru-RU" sz="3600" b="1" dirty="0">
              <a:solidFill>
                <a:srgbClr val="00B050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4114800" y="1395219"/>
            <a:ext cx="3484179" cy="11745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177862" y="1395219"/>
            <a:ext cx="3421117" cy="7053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353910" y="2049350"/>
            <a:ext cx="3245069" cy="6463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084582" y="3298502"/>
            <a:ext cx="3484179" cy="11745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386754" y="3223909"/>
            <a:ext cx="3212225" cy="7682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4250776" y="3885782"/>
            <a:ext cx="3458562" cy="7091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4305572" y="5134935"/>
            <a:ext cx="3403766" cy="1218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68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pixabay.com/photo/2020/08/01/15/09/edge-5455572_12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Дидактические карточки по теме &quot;Безударные гласные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45"/>
          <a:stretch/>
        </p:blipFill>
        <p:spPr bwMode="auto">
          <a:xfrm>
            <a:off x="1542668" y="526884"/>
            <a:ext cx="5015514" cy="58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Дидактические карточки по теме &quot;Безударные гласные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10" t="41279" r="9449"/>
          <a:stretch/>
        </p:blipFill>
        <p:spPr bwMode="auto">
          <a:xfrm>
            <a:off x="7287090" y="1581120"/>
            <a:ext cx="3013841" cy="369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71576" y="1639613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700172" y="2489663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А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62551" y="3105832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914470" y="3878424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Я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62551" y="4556286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И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644306" y="5328878"/>
            <a:ext cx="4285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А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87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329</Words>
  <Application>Microsoft Office PowerPoint</Application>
  <PresentationFormat>Широкоэкранный</PresentationFormat>
  <Paragraphs>147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Составить 5  сложных  слов.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17</cp:revision>
  <dcterms:created xsi:type="dcterms:W3CDTF">2021-10-29T18:34:42Z</dcterms:created>
  <dcterms:modified xsi:type="dcterms:W3CDTF">2021-11-01T09:17:30Z</dcterms:modified>
</cp:coreProperties>
</file>