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80" r:id="rId15"/>
    <p:sldId id="281" r:id="rId16"/>
    <p:sldId id="276" r:id="rId17"/>
    <p:sldId id="262" r:id="rId18"/>
    <p:sldId id="261" r:id="rId19"/>
    <p:sldId id="260" r:id="rId20"/>
    <p:sldId id="259" r:id="rId21"/>
    <p:sldId id="277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3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6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22DA-8D76-4CB5-9DC6-C362554A633F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8849-D4E6-4C46-AD19-60697EB20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Мультяшный школьники с доске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6"/>
          <a:stretch/>
        </p:blipFill>
        <p:spPr bwMode="auto">
          <a:xfrm>
            <a:off x="495424" y="298450"/>
            <a:ext cx="11291764" cy="62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12499" y="3316287"/>
            <a:ext cx="6202977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234801" y="690891"/>
            <a:ext cx="9722398" cy="863600"/>
          </a:xfrm>
          <a:prstGeom prst="rect">
            <a:avLst/>
          </a:prstGeom>
        </p:spPr>
        <p:txBody>
          <a:bodyPr vert="horz" lIns="91440" tIns="252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Сделай правильный выбор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3056" y="1758320"/>
            <a:ext cx="9005888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smtClean="0"/>
              <a:t> Б(</a:t>
            </a:r>
            <a:r>
              <a:rPr lang="ru-RU" altLang="ru-RU" sz="4800" dirty="0" err="1" smtClean="0"/>
              <a:t>е,и</a:t>
            </a:r>
            <a:r>
              <a:rPr lang="ru-RU" altLang="ru-RU" sz="4800" dirty="0" smtClean="0"/>
              <a:t>)жать, см(</a:t>
            </a:r>
            <a:r>
              <a:rPr lang="ru-RU" altLang="ru-RU" sz="4800" dirty="0" err="1" smtClean="0"/>
              <a:t>а,о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трела</a:t>
            </a:r>
            <a:r>
              <a:rPr lang="ru-RU" altLang="ru-RU" sz="4800" dirty="0" smtClean="0"/>
              <a:t> 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smtClean="0"/>
              <a:t> </a:t>
            </a:r>
            <a:r>
              <a:rPr lang="ru-RU" altLang="ru-RU" sz="4800" dirty="0" err="1" smtClean="0"/>
              <a:t>гл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е,я,и</a:t>
            </a:r>
            <a:r>
              <a:rPr lang="ru-RU" altLang="ru-RU" sz="4800" dirty="0" smtClean="0"/>
              <a:t> )деть, с(</a:t>
            </a:r>
            <a:r>
              <a:rPr lang="ru-RU" altLang="ru-RU" sz="4800" dirty="0" err="1" smtClean="0"/>
              <a:t>е,и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нева</a:t>
            </a:r>
            <a:r>
              <a:rPr lang="ru-RU" altLang="ru-RU" sz="4800" dirty="0" smtClean="0"/>
              <a:t>,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err="1" smtClean="0"/>
              <a:t>просл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и,е,я</a:t>
            </a:r>
            <a:r>
              <a:rPr lang="ru-RU" altLang="ru-RU" sz="4800" dirty="0" smtClean="0"/>
              <a:t>) </a:t>
            </a:r>
            <a:r>
              <a:rPr lang="ru-RU" altLang="ru-RU" sz="4800" dirty="0" err="1" smtClean="0"/>
              <a:t>дить</a:t>
            </a:r>
            <a:r>
              <a:rPr lang="ru-RU" altLang="ru-RU" sz="4800" dirty="0" smtClean="0"/>
              <a:t>,  </a:t>
            </a:r>
            <a:r>
              <a:rPr lang="ru-RU" altLang="ru-RU" sz="4800" dirty="0" err="1" smtClean="0"/>
              <a:t>сл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о,а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вечко</a:t>
            </a:r>
            <a:r>
              <a:rPr lang="ru-RU" altLang="ru-RU" sz="4800" dirty="0" smtClean="0"/>
              <a:t>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i="1" dirty="0">
              <a:solidFill>
                <a:srgbClr val="FF0000"/>
              </a:solidFill>
            </a:endParaRP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600" i="1" dirty="0" smtClean="0">
                <a:solidFill>
                  <a:srgbClr val="FF0000"/>
                </a:solidFill>
              </a:rPr>
              <a:t>Если буква гласная вызвала сомнение -</a:t>
            </a:r>
            <a:br>
              <a:rPr lang="ru-RU" altLang="ru-RU" sz="3600" i="1" dirty="0" smtClean="0">
                <a:solidFill>
                  <a:srgbClr val="FF0000"/>
                </a:solidFill>
              </a:rPr>
            </a:br>
            <a:r>
              <a:rPr lang="ru-RU" altLang="ru-RU" sz="3600" i="1" dirty="0" smtClean="0">
                <a:solidFill>
                  <a:srgbClr val="FF0000"/>
                </a:solidFill>
              </a:rPr>
              <a:t>Ты её немедленно ставь под ударение.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dirty="0"/>
          </a:p>
        </p:txBody>
      </p:sp>
    </p:spTree>
    <p:extLst>
      <p:ext uri="{BB962C8B-B14F-4D97-AF65-F5344CB8AC3E}">
        <p14:creationId xmlns:p14="http://schemas.microsoft.com/office/powerpoint/2010/main" val="35688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35288" y="812389"/>
            <a:ext cx="9005888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 smtClean="0"/>
              <a:t> бежать – бег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мотреть – смотр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г</a:t>
            </a:r>
            <a:r>
              <a:rPr lang="ru-RU" altLang="ru-RU" sz="4800" b="1" dirty="0" smtClean="0"/>
              <a:t>лядеть – взгляд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инева – синий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п</a:t>
            </a:r>
            <a:r>
              <a:rPr lang="ru-RU" altLang="ru-RU" sz="4800" b="1" dirty="0" smtClean="0"/>
              <a:t>роследить – слежка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ловечко – слово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b="1" dirty="0"/>
          </a:p>
        </p:txBody>
      </p:sp>
      <p:pic>
        <p:nvPicPr>
          <p:cNvPr id="8194" name="Picture 2" descr="Читать векторы, картинки, клипарт Читать | скачать на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14" y="970045"/>
            <a:ext cx="3785804" cy="37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Способы проверки безударных гласных в корне слова (2 класс) - online  presen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9" b="11754"/>
          <a:stretch/>
        </p:blipFill>
        <p:spPr bwMode="auto">
          <a:xfrm>
            <a:off x="2404533" y="662328"/>
            <a:ext cx="4673599" cy="52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12704" y="750789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44305" y="1458675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98390" y="1969989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2933" y="2568713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2933" y="3075056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01561" y="3737385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69762" y="4332188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87219" y="4796895"/>
            <a:ext cx="42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2292" name="Picture 4" descr="девочка читает книгу лежа на животе, книжный клипарт, чтение, книга PNG и  вектор пнг для бесплатной загруз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53" y="1027838"/>
            <a:ext cx="4053936" cy="44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622" y="641236"/>
            <a:ext cx="777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 нужную  букву  в  слово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4188" b="15118"/>
          <a:stretch>
            <a:fillRect/>
          </a:stretch>
        </p:blipFill>
        <p:spPr bwMode="auto">
          <a:xfrm rot="618377">
            <a:off x="7868416" y="3678083"/>
            <a:ext cx="2133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38349" y="1928803"/>
            <a:ext cx="2135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нтябрь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8745" y="1928803"/>
            <a:ext cx="1972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ктябрь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39075" y="1928803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ябрь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787" y="3429001"/>
            <a:ext cx="205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кабрь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1621" y="3429001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нварь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1225" y="4929199"/>
            <a:ext cx="1541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мес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10116" y="4929199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  роз.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10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480" y="1357298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586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10248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10512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24892" y="142873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266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67042" y="2857496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3874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3124" y="2928934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2416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38546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5299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67372" y="4429132"/>
            <a:ext cx="500066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76528" y="1881166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305420" y="1928803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979106" y="1928803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677454" y="3429001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463536" y="3429001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123462" y="4898916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121586" y="4929199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28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2597" y="1428737"/>
            <a:ext cx="224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В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черний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7636" y="1428737"/>
            <a:ext cx="2143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см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шной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1555" y="1428737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дн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вной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5473" y="3000373"/>
            <a:ext cx="1985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в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сёлый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0117" y="3000373"/>
            <a:ext cx="2419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г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дской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5472" y="4572009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машний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81951" y="3000373"/>
            <a:ext cx="183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 л  той,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935" y="4572009"/>
            <a:ext cx="230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кр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 сивый.</a:t>
            </a:r>
            <a:r>
              <a:rPr lang="ru-RU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4188" b="15118"/>
          <a:stretch>
            <a:fillRect/>
          </a:stretch>
        </p:blipFill>
        <p:spPr bwMode="auto">
          <a:xfrm rot="618377">
            <a:off x="8622027" y="4360193"/>
            <a:ext cx="1602328" cy="12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381224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2728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1620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3124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24826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96330" y="78579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09786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1290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81554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53058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53388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24892" y="2428868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9786" y="3929066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52728" y="3929066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53124" y="400050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96066" y="4000504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о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8186" y="1428737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397496" y="1428737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196278" y="1428737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05024" y="3000373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956168" y="3000373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426072" y="3000373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8066102" y="3000373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518544" y="3000373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355824" y="4572009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86476" y="4572009"/>
            <a:ext cx="500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04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2662" y="1357299"/>
            <a:ext cx="1499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_жата</a:t>
            </a:r>
            <a:r>
              <a:rPr lang="ru-RU" sz="3600" b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40" y="1357299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  </a:t>
            </a:r>
            <a:r>
              <a:rPr lang="ru-RU" sz="3600" b="1" dirty="0" err="1">
                <a:solidFill>
                  <a:srgbClr val="0070C0"/>
                </a:solidFill>
              </a:rPr>
              <a:t>лчата</a:t>
            </a:r>
            <a:r>
              <a:rPr lang="ru-RU" sz="3600" b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1687" y="4500571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л  </a:t>
            </a:r>
            <a:r>
              <a:rPr lang="ru-RU" sz="3600" b="1" dirty="0" err="1">
                <a:solidFill>
                  <a:srgbClr val="0070C0"/>
                </a:solidFill>
              </a:rPr>
              <a:t>сята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2662" y="2928935"/>
            <a:ext cx="182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з</a:t>
            </a:r>
            <a:r>
              <a:rPr lang="ru-RU" sz="3600" b="1" dirty="0">
                <a:solidFill>
                  <a:srgbClr val="0070C0"/>
                </a:solidFill>
              </a:rPr>
              <a:t>  </a:t>
            </a:r>
            <a:r>
              <a:rPr lang="ru-RU" sz="3600" b="1" dirty="0" err="1">
                <a:solidFill>
                  <a:srgbClr val="0070C0"/>
                </a:solidFill>
              </a:rPr>
              <a:t>йчата</a:t>
            </a:r>
            <a:r>
              <a:rPr lang="ru-RU" sz="3600" b="1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8745" y="2928935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зв</a:t>
            </a:r>
            <a:r>
              <a:rPr lang="ru-RU" sz="3600" b="1" dirty="0">
                <a:solidFill>
                  <a:srgbClr val="0070C0"/>
                </a:solidFill>
              </a:rPr>
              <a:t>  </a:t>
            </a:r>
            <a:r>
              <a:rPr lang="ru-RU" sz="3600" b="1" dirty="0" err="1">
                <a:solidFill>
                  <a:srgbClr val="0070C0"/>
                </a:solidFill>
              </a:rPr>
              <a:t>рята</a:t>
            </a:r>
            <a:r>
              <a:rPr lang="ru-RU" sz="3600" b="1" dirty="0">
                <a:solidFill>
                  <a:srgbClr val="0070C0"/>
                </a:solidFill>
              </a:rPr>
              <a:t>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10512" y="2928935"/>
            <a:ext cx="149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кр</a:t>
            </a:r>
            <a:r>
              <a:rPr lang="ru-RU" sz="3600" b="1" dirty="0">
                <a:solidFill>
                  <a:srgbClr val="0070C0"/>
                </a:solidFill>
              </a:rPr>
              <a:t>  ты,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1224" y="4500571"/>
            <a:ext cx="251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м  </a:t>
            </a:r>
            <a:r>
              <a:rPr lang="ru-RU" sz="3600" b="1" dirty="0" err="1">
                <a:solidFill>
                  <a:srgbClr val="0070C0"/>
                </a:solidFill>
              </a:rPr>
              <a:t>дв</a:t>
            </a:r>
            <a:r>
              <a:rPr lang="ru-RU" sz="3600" b="1" dirty="0">
                <a:solidFill>
                  <a:srgbClr val="0070C0"/>
                </a:solidFill>
              </a:rPr>
              <a:t>  жата,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9009" y="1357299"/>
            <a:ext cx="165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  рока,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4188" b="15118"/>
          <a:stretch>
            <a:fillRect/>
          </a:stretch>
        </p:blipFill>
        <p:spPr bwMode="auto">
          <a:xfrm rot="618377">
            <a:off x="7847531" y="4283060"/>
            <a:ext cx="3330633" cy="190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38122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2728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7240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44" y="85723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1884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3388" y="928670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241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5604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449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6000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67702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39206" y="2428868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95538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6704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24562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96066" y="4000504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и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52662" y="1357299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876792" y="1357299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7433320" y="1357299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677454" y="2928935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</a:rPr>
              <a:t>а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673088" y="2928935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285814" y="2928935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692694" y="4500571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392788" y="4500571"/>
            <a:ext cx="428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114886" y="4500571"/>
            <a:ext cx="430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и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42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A2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7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88" t="11692" r="2913" b="66701"/>
          <a:stretch/>
        </p:blipFill>
        <p:spPr>
          <a:xfrm>
            <a:off x="1244170" y="1494549"/>
            <a:ext cx="9703659" cy="4543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115.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4111" y="1489498"/>
            <a:ext cx="788276" cy="33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2221" y="5770179"/>
            <a:ext cx="709448" cy="40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600" t="33299" r="6379" b="57167"/>
          <a:stretch/>
        </p:blipFill>
        <p:spPr>
          <a:xfrm>
            <a:off x="980089" y="917089"/>
            <a:ext cx="10373711" cy="2228236"/>
          </a:xfrm>
          <a:prstGeom prst="rect">
            <a:avLst/>
          </a:prstGeom>
        </p:spPr>
      </p:pic>
      <p:pic>
        <p:nvPicPr>
          <p:cNvPr id="6" name="Picture 2" descr="Двое детей, читающих книги в школе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20" y="3280262"/>
            <a:ext cx="2985595" cy="32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54" t="43073" r="3968" b="44778"/>
          <a:stretch/>
        </p:blipFill>
        <p:spPr>
          <a:xfrm>
            <a:off x="369794" y="1366387"/>
            <a:ext cx="11234376" cy="4414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116.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0069" y="1222275"/>
            <a:ext cx="804041" cy="790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8777" y="1027906"/>
            <a:ext cx="1066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</a:t>
            </a:r>
            <a:r>
              <a:rPr lang="ru-RU" sz="4000" b="1" dirty="0" smtClean="0"/>
              <a:t>з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мля – з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мли                   з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рно - з</a:t>
            </a:r>
            <a:r>
              <a:rPr lang="ru-RU" sz="4000" b="1" dirty="0" smtClean="0">
                <a:solidFill>
                  <a:srgbClr val="00B050"/>
                </a:solidFill>
              </a:rPr>
              <a:t>ё</a:t>
            </a:r>
            <a:r>
              <a:rPr lang="ru-RU" sz="4000" b="1" dirty="0" smtClean="0"/>
              <a:t>рна</a:t>
            </a:r>
          </a:p>
          <a:p>
            <a:r>
              <a:rPr lang="ru-RU" sz="4000" b="1" dirty="0" smtClean="0"/>
              <a:t>  в</a:t>
            </a:r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r>
              <a:rPr lang="ru-RU" sz="4000" b="1" dirty="0" smtClean="0"/>
              <a:t>лна – в</a:t>
            </a:r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r>
              <a:rPr lang="ru-RU" sz="4000" b="1" dirty="0" smtClean="0"/>
              <a:t>лны                   с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мья - с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мьи</a:t>
            </a:r>
          </a:p>
          <a:p>
            <a:r>
              <a:rPr lang="ru-RU" sz="4000" b="1" dirty="0" smtClean="0"/>
              <a:t>  пл</a:t>
            </a:r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r>
              <a:rPr lang="ru-RU" sz="4000" b="1" dirty="0" smtClean="0"/>
              <a:t>сать – пл</a:t>
            </a:r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r>
              <a:rPr lang="ru-RU" sz="4000" b="1" dirty="0" smtClean="0"/>
              <a:t>ска               зв</a:t>
            </a:r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r>
              <a:rPr lang="ru-RU" sz="4000" b="1" dirty="0" smtClean="0"/>
              <a:t>нить - зв</a:t>
            </a:r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r>
              <a:rPr lang="ru-RU" sz="4000" b="1" dirty="0" smtClean="0"/>
              <a:t>н</a:t>
            </a:r>
            <a:br>
              <a:rPr lang="ru-RU" sz="4000" b="1" dirty="0" smtClean="0"/>
            </a:br>
            <a:r>
              <a:rPr lang="ru-RU" sz="4000" b="1" dirty="0" smtClean="0"/>
              <a:t>  ш</a:t>
            </a:r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r>
              <a:rPr lang="ru-RU" sz="4000" b="1" dirty="0" smtClean="0"/>
              <a:t>лун – ш</a:t>
            </a:r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r>
              <a:rPr lang="ru-RU" sz="4000" b="1" dirty="0" smtClean="0"/>
              <a:t>лость               п</a:t>
            </a:r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r>
              <a:rPr lang="ru-RU" sz="4000" b="1" dirty="0" smtClean="0"/>
              <a:t>стреть – п</a:t>
            </a:r>
            <a:r>
              <a:rPr lang="ru-RU" sz="4000" b="1" dirty="0" smtClean="0">
                <a:solidFill>
                  <a:srgbClr val="00B050"/>
                </a:solidFill>
              </a:rPr>
              <a:t>ё</a:t>
            </a:r>
            <a:r>
              <a:rPr lang="ru-RU" sz="4000" b="1" dirty="0" smtClean="0"/>
              <a:t>стрый</a:t>
            </a:r>
          </a:p>
          <a:p>
            <a:r>
              <a:rPr lang="ru-RU" sz="4000" b="1" dirty="0" smtClean="0"/>
              <a:t>  п</a:t>
            </a:r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r>
              <a:rPr lang="ru-RU" sz="4000" b="1" dirty="0" smtClean="0"/>
              <a:t>тёрка – п</a:t>
            </a:r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r>
              <a:rPr lang="ru-RU" sz="4000" b="1" dirty="0" smtClean="0"/>
              <a:t>ть                    л</a:t>
            </a:r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r>
              <a:rPr lang="ru-RU" sz="4000" b="1" dirty="0" smtClean="0"/>
              <a:t>сток - л</a:t>
            </a:r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r>
              <a:rPr lang="ru-RU" sz="4000" b="1" dirty="0" smtClean="0"/>
              <a:t>стья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10844" y="1027906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15955" y="1655542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193821" y="2248120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42266" y="2809988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743244" y="1631069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048044" y="3462867"/>
            <a:ext cx="67734" cy="2106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Ваши дети читают книги? | Понарожавшая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48" y="4219996"/>
            <a:ext cx="3035658" cy="20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1831674"/>
              </p:ext>
            </p:extLst>
          </p:nvPr>
        </p:nvGraphicFramePr>
        <p:xfrm>
          <a:off x="1482793" y="887801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83" y="3429000"/>
            <a:ext cx="3859211" cy="29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953" t="67718" r="8189" b="25781"/>
          <a:stretch/>
        </p:blipFill>
        <p:spPr>
          <a:xfrm>
            <a:off x="1266805" y="1535723"/>
            <a:ext cx="9658389" cy="1582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9362" y="1240763"/>
            <a:ext cx="804041" cy="790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117.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6805" y="3604772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д – г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да, тр</a:t>
            </a: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ru-RU" sz="3200" dirty="0" smtClean="0"/>
              <a:t>вы – тр</a:t>
            </a: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ru-RU" sz="3200" dirty="0" smtClean="0"/>
              <a:t>ва, скр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п </a:t>
            </a:r>
            <a:r>
              <a:rPr lang="ru-RU" sz="3200" smtClean="0"/>
              <a:t>– </a:t>
            </a:r>
            <a:r>
              <a:rPr lang="ru-RU" sz="3200" smtClean="0"/>
              <a:t>скр</a:t>
            </a:r>
            <a:r>
              <a:rPr lang="ru-RU" sz="3200" smtClean="0">
                <a:solidFill>
                  <a:srgbClr val="00B050"/>
                </a:solidFill>
              </a:rPr>
              <a:t>и</a:t>
            </a:r>
            <a:r>
              <a:rPr lang="ru-RU" sz="3200" smtClean="0"/>
              <a:t>пит, </a:t>
            </a:r>
            <a:r>
              <a:rPr lang="ru-RU" sz="3200" dirty="0" smtClean="0"/>
              <a:t>м</a:t>
            </a:r>
            <a:r>
              <a:rPr lang="ru-RU" sz="3200" dirty="0" smtClean="0">
                <a:solidFill>
                  <a:srgbClr val="00B050"/>
                </a:solidFill>
              </a:rPr>
              <a:t>я</a:t>
            </a:r>
            <a:r>
              <a:rPr lang="ru-RU" sz="3200" dirty="0" smtClean="0"/>
              <a:t>со – м</a:t>
            </a:r>
            <a:r>
              <a:rPr lang="ru-RU" sz="3200" dirty="0" smtClean="0">
                <a:solidFill>
                  <a:srgbClr val="00B050"/>
                </a:solidFill>
              </a:rPr>
              <a:t>я</a:t>
            </a:r>
            <a:r>
              <a:rPr lang="ru-RU" sz="3200" dirty="0" smtClean="0"/>
              <a:t>сной  , </a:t>
            </a:r>
          </a:p>
          <a:p>
            <a:r>
              <a:rPr lang="ru-RU" sz="3200" dirty="0" smtClean="0"/>
              <a:t>гр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зы – гр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за, сл</a:t>
            </a:r>
            <a:r>
              <a:rPr lang="ru-RU" sz="3200" dirty="0" smtClean="0">
                <a:solidFill>
                  <a:srgbClr val="00B050"/>
                </a:solidFill>
              </a:rPr>
              <a:t>ё</a:t>
            </a:r>
            <a:r>
              <a:rPr lang="ru-RU" sz="3200" dirty="0" smtClean="0"/>
              <a:t>зы – сл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за, с</a:t>
            </a:r>
            <a:r>
              <a:rPr lang="ru-RU" sz="3200" dirty="0" smtClean="0">
                <a:solidFill>
                  <a:srgbClr val="00B050"/>
                </a:solidFill>
              </a:rPr>
              <a:t>ё</a:t>
            </a:r>
            <a:r>
              <a:rPr lang="ru-RU" sz="3200" dirty="0" smtClean="0"/>
              <a:t>ла – с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ло, н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ги – н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га,</a:t>
            </a:r>
          </a:p>
          <a:p>
            <a:r>
              <a:rPr lang="ru-RU" sz="3200" dirty="0" smtClean="0"/>
              <a:t>ст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ны – ст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на, п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лы – п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ла.             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87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07" t="73687" r="3982" b="11549"/>
          <a:stretch/>
        </p:blipFill>
        <p:spPr>
          <a:xfrm>
            <a:off x="1031632" y="1739290"/>
            <a:ext cx="10476088" cy="36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1048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1794" y="879300"/>
            <a:ext cx="6555380" cy="13207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6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3225163" y="3390807"/>
            <a:ext cx="2439114" cy="22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ультяшный школьник в форме держит чистый лист бумаги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r="21139"/>
          <a:stretch/>
        </p:blipFill>
        <p:spPr bwMode="auto">
          <a:xfrm>
            <a:off x="6202399" y="2055812"/>
            <a:ext cx="3396405" cy="39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1210/0000602f-ff959595/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14483"/>
          <a:stretch/>
        </p:blipFill>
        <p:spPr bwMode="auto">
          <a:xfrm>
            <a:off x="1385285" y="876576"/>
            <a:ext cx="9856977" cy="50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un9-48.userapi.com/c851536/v851536104/d428d/V1L0IvD5aW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 bwMode="auto">
          <a:xfrm>
            <a:off x="2335775" y="2377970"/>
            <a:ext cx="7520450" cy="41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Составить 5  сложных  слов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600" i="1" dirty="0" smtClean="0"/>
              <a:t>Пылесос, паровозы, мышеловка, </a:t>
            </a:r>
            <a:r>
              <a:rPr lang="ru-RU" sz="6600" i="1" dirty="0" err="1" smtClean="0"/>
              <a:t>овощевод,самовар</a:t>
            </a:r>
            <a:r>
              <a:rPr lang="ru-RU" sz="6600" i="1" dirty="0" smtClean="0"/>
              <a:t>.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1510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f54/0015e143-19f1158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258650"/>
            <a:ext cx="11065668" cy="62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резентация на тему: &quot;Безударные гласные в корне слова Урок 1. ПРАВИЛО  Чтобы проверить безударный гласный в корне слова, надо подобрать такое  проверочное однокоренное слово,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1199766" y="717330"/>
            <a:ext cx="9792467" cy="54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роверяемые безударные гласные в корне слов. Тип урока: закрепление  изученного материала (2 класс УМ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7334" r="1333" b="10024"/>
          <a:stretch/>
        </p:blipFill>
        <p:spPr bwMode="auto">
          <a:xfrm>
            <a:off x="1527175" y="1072054"/>
            <a:ext cx="9682107" cy="47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81024" y="1072054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01058" y="1718385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8119" y="2364716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9152" y="2900744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39031" y="3547075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910" y="4193406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53329" y="4839737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114800" y="1395219"/>
            <a:ext cx="3484179" cy="1174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177862" y="1395219"/>
            <a:ext cx="3421117" cy="705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53910" y="2049350"/>
            <a:ext cx="3245069" cy="646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84582" y="3298502"/>
            <a:ext cx="3484179" cy="1174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386754" y="3223909"/>
            <a:ext cx="3212225" cy="768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50776" y="3885782"/>
            <a:ext cx="3458562" cy="709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305572" y="5134935"/>
            <a:ext cx="3403766" cy="1218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20/08/01/15/09/edge-5455572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Дидактические карточки по теме &quot;Безударные гласны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5"/>
          <a:stretch/>
        </p:blipFill>
        <p:spPr bwMode="auto">
          <a:xfrm>
            <a:off x="1542668" y="526884"/>
            <a:ext cx="5015514" cy="58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идактические карточки по теме &quot;Безударные гласны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0" t="41279" r="9449"/>
          <a:stretch/>
        </p:blipFill>
        <p:spPr bwMode="auto">
          <a:xfrm>
            <a:off x="7287090" y="1581120"/>
            <a:ext cx="3013841" cy="36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1576" y="1639613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00172" y="2489663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62551" y="3105832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14470" y="3878424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62551" y="4556286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44306" y="5328878"/>
            <a:ext cx="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329</Words>
  <Application>Microsoft Office PowerPoint</Application>
  <PresentationFormat>Широкоэкранный</PresentationFormat>
  <Paragraphs>147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5  сложных  слов.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2021-10-29T18:34:42Z</dcterms:created>
  <dcterms:modified xsi:type="dcterms:W3CDTF">2021-11-01T09:17:30Z</dcterms:modified>
</cp:coreProperties>
</file>