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6" r:id="rId5"/>
    <p:sldId id="267" r:id="rId6"/>
    <p:sldId id="259" r:id="rId7"/>
    <p:sldId id="268" r:id="rId8"/>
    <p:sldId id="269" r:id="rId9"/>
    <p:sldId id="270" r:id="rId10"/>
    <p:sldId id="271" r:id="rId11"/>
    <p:sldId id="272" r:id="rId12"/>
    <p:sldId id="277" r:id="rId13"/>
    <p:sldId id="265" r:id="rId14"/>
    <p:sldId id="273" r:id="rId15"/>
    <p:sldId id="274" r:id="rId16"/>
    <p:sldId id="275" r:id="rId17"/>
    <p:sldId id="264" r:id="rId18"/>
    <p:sldId id="276" r:id="rId19"/>
    <p:sldId id="261" r:id="rId20"/>
    <p:sldId id="263" r:id="rId21"/>
    <p:sldId id="260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67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A457E-0BBE-4C0C-BC51-0D422B48358D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A48A4-7E38-4C14-B324-F9355F275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237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543B0C-A6B2-4034-B734-EDC717551C45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Предлагаем раскрасить картинку и выделить суффиксы в четверостишии на листах.</a:t>
            </a:r>
          </a:p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2279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F7BB-4F90-4B64-B91C-EDEAAAA0F035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53AE-7B4A-47BF-A973-2695985C5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396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F7BB-4F90-4B64-B91C-EDEAAAA0F035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53AE-7B4A-47BF-A973-2695985C5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356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F7BB-4F90-4B64-B91C-EDEAAAA0F035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53AE-7B4A-47BF-A973-2695985C5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788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F7BB-4F90-4B64-B91C-EDEAAAA0F035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53AE-7B4A-47BF-A973-2695985C5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72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F7BB-4F90-4B64-B91C-EDEAAAA0F035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53AE-7B4A-47BF-A973-2695985C5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919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F7BB-4F90-4B64-B91C-EDEAAAA0F035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53AE-7B4A-47BF-A973-2695985C5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045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F7BB-4F90-4B64-B91C-EDEAAAA0F035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53AE-7B4A-47BF-A973-2695985C5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288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F7BB-4F90-4B64-B91C-EDEAAAA0F035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53AE-7B4A-47BF-A973-2695985C5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925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F7BB-4F90-4B64-B91C-EDEAAAA0F035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53AE-7B4A-47BF-A973-2695985C5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022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F7BB-4F90-4B64-B91C-EDEAAAA0F035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53AE-7B4A-47BF-A973-2695985C5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092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F7BB-4F90-4B64-B91C-EDEAAAA0F035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53AE-7B4A-47BF-A973-2695985C5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816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3F7BB-4F90-4B64-B91C-EDEAAAA0F035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453AE-7B4A-47BF-A973-2695985C5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23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originals/8d/7c/c3/8d7cc3b0dcbef26510b7c487359ecf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12"/>
          <a:stretch/>
        </p:blipFill>
        <p:spPr bwMode="auto">
          <a:xfrm>
            <a:off x="0" y="0"/>
            <a:ext cx="12001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55149" y="2696892"/>
            <a:ext cx="93206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русского языка </a:t>
            </a:r>
          </a:p>
          <a:p>
            <a:pPr lvl="0" algn="ctr"/>
            <a:r>
              <a:rPr lang="ru-RU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читательской грамотности во 2 классе</a:t>
            </a:r>
            <a:endParaRPr lang="ru-RU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22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588"/>
            <a:ext cx="12192000" cy="6986588"/>
          </a:xfrm>
          <a:prstGeom prst="rect">
            <a:avLst/>
          </a:prstGeom>
        </p:spPr>
      </p:pic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2424113" y="692151"/>
            <a:ext cx="1223962" cy="5762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>
                <a:solidFill>
                  <a:srgbClr val="FF0000"/>
                </a:solidFill>
                <a:latin typeface="Times New Roman" panose="02020603050405020304" pitchFamily="18" charset="0"/>
              </a:rPr>
              <a:t>-к-</a:t>
            </a: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2424113" y="1411288"/>
            <a:ext cx="1223962" cy="576262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>
                <a:solidFill>
                  <a:srgbClr val="FF0000"/>
                </a:solidFill>
                <a:latin typeface="Times New Roman" panose="02020603050405020304" pitchFamily="18" charset="0"/>
              </a:rPr>
              <a:t>-ик-</a:t>
            </a: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2424113" y="2133601"/>
            <a:ext cx="1223962" cy="576263"/>
          </a:xfrm>
          <a:prstGeom prst="roundRect">
            <a:avLst>
              <a:gd name="adj" fmla="val 16667"/>
            </a:avLst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>
                <a:solidFill>
                  <a:srgbClr val="FF0000"/>
                </a:solidFill>
                <a:latin typeface="Times New Roman" panose="02020603050405020304" pitchFamily="18" charset="0"/>
              </a:rPr>
              <a:t>-чик-</a:t>
            </a: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2424113" y="2852738"/>
            <a:ext cx="1223962" cy="576262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>
                <a:solidFill>
                  <a:srgbClr val="FF0000"/>
                </a:solidFill>
                <a:latin typeface="Times New Roman" panose="02020603050405020304" pitchFamily="18" charset="0"/>
              </a:rPr>
              <a:t>-ушк-</a:t>
            </a:r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>
            <a:off x="3792539" y="692151"/>
            <a:ext cx="5399087" cy="5762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 dirty="0">
                <a:latin typeface="Times New Roman" panose="02020603050405020304" pitchFamily="18" charset="0"/>
              </a:rPr>
              <a:t>ягода, рыба, </a:t>
            </a:r>
            <a:r>
              <a:rPr lang="ru-RU" altLang="ru-RU" sz="3200" dirty="0" smtClean="0">
                <a:latin typeface="Times New Roman" panose="02020603050405020304" pitchFamily="18" charset="0"/>
              </a:rPr>
              <a:t>голова</a:t>
            </a:r>
            <a:endParaRPr lang="ru-RU" altLang="ru-RU" sz="3200" dirty="0">
              <a:latin typeface="Times New Roman" panose="02020603050405020304" pitchFamily="18" charset="0"/>
            </a:endParaRPr>
          </a:p>
        </p:txBody>
      </p:sp>
      <p:sp>
        <p:nvSpPr>
          <p:cNvPr id="6157" name="AutoShape 13"/>
          <p:cNvSpPr>
            <a:spLocks noChangeArrowheads="1"/>
          </p:cNvSpPr>
          <p:nvPr/>
        </p:nvSpPr>
        <p:spPr bwMode="auto">
          <a:xfrm>
            <a:off x="3792539" y="1411288"/>
            <a:ext cx="5399087" cy="576262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>
                <a:latin typeface="Times New Roman" panose="02020603050405020304" pitchFamily="18" charset="0"/>
              </a:rPr>
              <a:t>кот, ёж, двор, сад, мяч</a:t>
            </a:r>
          </a:p>
        </p:txBody>
      </p:sp>
      <p:sp>
        <p:nvSpPr>
          <p:cNvPr id="6158" name="AutoShape 14"/>
          <p:cNvSpPr>
            <a:spLocks noChangeArrowheads="1"/>
          </p:cNvSpPr>
          <p:nvPr/>
        </p:nvSpPr>
        <p:spPr bwMode="auto">
          <a:xfrm>
            <a:off x="3792539" y="2133601"/>
            <a:ext cx="5399087" cy="576263"/>
          </a:xfrm>
          <a:prstGeom prst="roundRect">
            <a:avLst>
              <a:gd name="adj" fmla="val 16667"/>
            </a:avLst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>
                <a:latin typeface="Times New Roman" panose="02020603050405020304" pitchFamily="18" charset="0"/>
              </a:rPr>
              <a:t>заяц, стакан, диван, коридор</a:t>
            </a:r>
          </a:p>
        </p:txBody>
      </p:sp>
      <p:sp>
        <p:nvSpPr>
          <p:cNvPr id="6159" name="AutoShape 15"/>
          <p:cNvSpPr>
            <a:spLocks noChangeArrowheads="1"/>
          </p:cNvSpPr>
          <p:nvPr/>
        </p:nvSpPr>
        <p:spPr bwMode="auto">
          <a:xfrm>
            <a:off x="3792539" y="2852738"/>
            <a:ext cx="5399087" cy="576262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>
                <a:latin typeface="Times New Roman" panose="02020603050405020304" pitchFamily="18" charset="0"/>
              </a:rPr>
              <a:t>баба, дед, Иван, зима, Алёна</a:t>
            </a:r>
          </a:p>
        </p:txBody>
      </p:sp>
      <p:grpSp>
        <p:nvGrpSpPr>
          <p:cNvPr id="6166" name="Group 22"/>
          <p:cNvGrpSpPr>
            <a:grpSpLocks/>
          </p:cNvGrpSpPr>
          <p:nvPr/>
        </p:nvGrpSpPr>
        <p:grpSpPr bwMode="auto">
          <a:xfrm>
            <a:off x="2855913" y="765176"/>
            <a:ext cx="360362" cy="142875"/>
            <a:chOff x="748" y="799"/>
            <a:chExt cx="499" cy="408"/>
          </a:xfrm>
        </p:grpSpPr>
        <p:sp>
          <p:nvSpPr>
            <p:cNvPr id="6167" name="Line 23"/>
            <p:cNvSpPr>
              <a:spLocks noChangeShapeType="1"/>
            </p:cNvSpPr>
            <p:nvPr/>
          </p:nvSpPr>
          <p:spPr bwMode="auto">
            <a:xfrm flipH="1">
              <a:off x="748" y="799"/>
              <a:ext cx="272" cy="4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8" name="Line 24"/>
            <p:cNvSpPr>
              <a:spLocks noChangeShapeType="1"/>
            </p:cNvSpPr>
            <p:nvPr/>
          </p:nvSpPr>
          <p:spPr bwMode="auto">
            <a:xfrm>
              <a:off x="1020" y="799"/>
              <a:ext cx="227" cy="4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178" name="Group 34"/>
          <p:cNvGrpSpPr>
            <a:grpSpLocks/>
          </p:cNvGrpSpPr>
          <p:nvPr/>
        </p:nvGrpSpPr>
        <p:grpSpPr bwMode="auto">
          <a:xfrm>
            <a:off x="2711451" y="2924175"/>
            <a:ext cx="576263" cy="71438"/>
            <a:chOff x="748" y="799"/>
            <a:chExt cx="499" cy="408"/>
          </a:xfrm>
        </p:grpSpPr>
        <p:sp>
          <p:nvSpPr>
            <p:cNvPr id="6179" name="Line 35"/>
            <p:cNvSpPr>
              <a:spLocks noChangeShapeType="1"/>
            </p:cNvSpPr>
            <p:nvPr/>
          </p:nvSpPr>
          <p:spPr bwMode="auto">
            <a:xfrm flipH="1">
              <a:off x="748" y="799"/>
              <a:ext cx="272" cy="4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0" name="Line 36"/>
            <p:cNvSpPr>
              <a:spLocks noChangeShapeType="1"/>
            </p:cNvSpPr>
            <p:nvPr/>
          </p:nvSpPr>
          <p:spPr bwMode="auto">
            <a:xfrm>
              <a:off x="1020" y="799"/>
              <a:ext cx="227" cy="4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187" name="Group 43"/>
          <p:cNvGrpSpPr>
            <a:grpSpLocks/>
          </p:cNvGrpSpPr>
          <p:nvPr/>
        </p:nvGrpSpPr>
        <p:grpSpPr bwMode="auto">
          <a:xfrm>
            <a:off x="2711451" y="2205039"/>
            <a:ext cx="576263" cy="142875"/>
            <a:chOff x="748" y="799"/>
            <a:chExt cx="499" cy="408"/>
          </a:xfrm>
        </p:grpSpPr>
        <p:sp>
          <p:nvSpPr>
            <p:cNvPr id="6188" name="Line 44"/>
            <p:cNvSpPr>
              <a:spLocks noChangeShapeType="1"/>
            </p:cNvSpPr>
            <p:nvPr/>
          </p:nvSpPr>
          <p:spPr bwMode="auto">
            <a:xfrm flipH="1">
              <a:off x="748" y="799"/>
              <a:ext cx="272" cy="4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9" name="Line 45"/>
            <p:cNvSpPr>
              <a:spLocks noChangeShapeType="1"/>
            </p:cNvSpPr>
            <p:nvPr/>
          </p:nvSpPr>
          <p:spPr bwMode="auto">
            <a:xfrm>
              <a:off x="1020" y="799"/>
              <a:ext cx="227" cy="4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190" name="Group 46"/>
          <p:cNvGrpSpPr>
            <a:grpSpLocks/>
          </p:cNvGrpSpPr>
          <p:nvPr/>
        </p:nvGrpSpPr>
        <p:grpSpPr bwMode="auto">
          <a:xfrm>
            <a:off x="2782889" y="1484313"/>
            <a:ext cx="504825" cy="144462"/>
            <a:chOff x="748" y="799"/>
            <a:chExt cx="499" cy="408"/>
          </a:xfrm>
        </p:grpSpPr>
        <p:sp>
          <p:nvSpPr>
            <p:cNvPr id="6191" name="Line 47"/>
            <p:cNvSpPr>
              <a:spLocks noChangeShapeType="1"/>
            </p:cNvSpPr>
            <p:nvPr/>
          </p:nvSpPr>
          <p:spPr bwMode="auto">
            <a:xfrm flipH="1">
              <a:off x="748" y="799"/>
              <a:ext cx="272" cy="4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92" name="Line 48"/>
            <p:cNvSpPr>
              <a:spLocks noChangeShapeType="1"/>
            </p:cNvSpPr>
            <p:nvPr/>
          </p:nvSpPr>
          <p:spPr bwMode="auto">
            <a:xfrm>
              <a:off x="1020" y="799"/>
              <a:ext cx="227" cy="4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6193" name="Picture 49" descr="nezn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045" y="691356"/>
            <a:ext cx="1443037" cy="226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Прямоугольник 45"/>
          <p:cNvSpPr/>
          <p:nvPr/>
        </p:nvSpPr>
        <p:spPr>
          <a:xfrm>
            <a:off x="-585787" y="3500437"/>
            <a:ext cx="1222875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 smtClean="0"/>
              <a:t>             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ягодка, рыбка,  головка</a:t>
            </a:r>
          </a:p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котик, ёжик, дворик, садик, мячик</a:t>
            </a:r>
          </a:p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зайчик, стаканчик, диванчик, коридорчик</a:t>
            </a:r>
          </a:p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бабушка, дедушка, Иванушка, зимушка, Алёнушка</a:t>
            </a:r>
          </a:p>
          <a:p>
            <a:endParaRPr lang="ru-RU" sz="4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b="1" i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65" name="WordArt 21" descr="54"/>
          <p:cNvSpPr>
            <a:spLocks noChangeArrowheads="1" noChangeShapeType="1" noTextEdit="1"/>
          </p:cNvSpPr>
          <p:nvPr/>
        </p:nvSpPr>
        <p:spPr bwMode="auto">
          <a:xfrm>
            <a:off x="2424113" y="2959894"/>
            <a:ext cx="7200900" cy="2879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ОБРАЗУЙ</a:t>
            </a:r>
          </a:p>
          <a:p>
            <a:pPr algn="ctr"/>
            <a:r>
              <a:rPr lang="ru-RU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новые слова</a:t>
            </a:r>
          </a:p>
          <a:p>
            <a:pPr algn="ctr"/>
            <a:r>
              <a:rPr lang="ru-RU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</a:t>
            </a:r>
          </a:p>
          <a:p>
            <a:pPr algn="ctr"/>
            <a:r>
              <a:rPr lang="ru-RU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СУФФИКСОВ:</a:t>
            </a:r>
          </a:p>
        </p:txBody>
      </p:sp>
    </p:spTree>
    <p:extLst>
      <p:ext uri="{BB962C8B-B14F-4D97-AF65-F5344CB8AC3E}">
        <p14:creationId xmlns:p14="http://schemas.microsoft.com/office/powerpoint/2010/main" val="32315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49" grpId="0" animBg="1"/>
      <p:bldP spid="6150" grpId="0" animBg="1"/>
      <p:bldP spid="6151" grpId="0" animBg="1"/>
      <p:bldP spid="6156" grpId="0" animBg="1"/>
      <p:bldP spid="6157" grpId="0" animBg="1"/>
      <p:bldP spid="6158" grpId="0" animBg="1"/>
      <p:bldP spid="6159" grpId="0" animBg="1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588"/>
            <a:ext cx="12192000" cy="6986588"/>
          </a:xfrm>
          <a:prstGeom prst="rect">
            <a:avLst/>
          </a:prstGeom>
        </p:spPr>
      </p:pic>
      <p:pic>
        <p:nvPicPr>
          <p:cNvPr id="8196" name="Picture 4" descr="osa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739" y="1516063"/>
            <a:ext cx="3771900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6240463" y="1628775"/>
            <a:ext cx="3816350" cy="29527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>
                <a:latin typeface="Times New Roman" panose="02020603050405020304" pitchFamily="18" charset="0"/>
              </a:rPr>
              <a:t>Танцевала оса</a:t>
            </a:r>
          </a:p>
          <a:p>
            <a:pPr algn="ctr"/>
            <a:r>
              <a:rPr lang="ru-RU" altLang="ru-RU" sz="3200">
                <a:latin typeface="Times New Roman" panose="02020603050405020304" pitchFamily="18" charset="0"/>
              </a:rPr>
              <a:t>На листочке боса.</a:t>
            </a:r>
          </a:p>
          <a:p>
            <a:pPr algn="ctr"/>
            <a:r>
              <a:rPr lang="ru-RU" altLang="ru-RU" sz="3200">
                <a:latin typeface="Times New Roman" panose="02020603050405020304" pitchFamily="18" charset="0"/>
              </a:rPr>
              <a:t>Застудила лапки.</a:t>
            </a:r>
          </a:p>
          <a:p>
            <a:pPr algn="ctr"/>
            <a:r>
              <a:rPr lang="ru-RU" altLang="ru-RU" sz="3200">
                <a:latin typeface="Times New Roman" panose="02020603050405020304" pitchFamily="18" charset="0"/>
              </a:rPr>
              <a:t>Дайте осе тапки.</a:t>
            </a:r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2208213" y="549275"/>
            <a:ext cx="7848600" cy="6492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4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Выдели в словах суффиксы.</a:t>
            </a: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7175500" y="3068638"/>
            <a:ext cx="151288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8543926" y="3573463"/>
            <a:ext cx="10080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8543926" y="4076700"/>
            <a:ext cx="9366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8203" name="Group 11"/>
          <p:cNvGrpSpPr>
            <a:grpSpLocks/>
          </p:cNvGrpSpPr>
          <p:nvPr/>
        </p:nvGrpSpPr>
        <p:grpSpPr bwMode="auto">
          <a:xfrm>
            <a:off x="7967663" y="2492375"/>
            <a:ext cx="576262" cy="287338"/>
            <a:chOff x="748" y="799"/>
            <a:chExt cx="499" cy="408"/>
          </a:xfrm>
        </p:grpSpPr>
        <p:sp>
          <p:nvSpPr>
            <p:cNvPr id="8204" name="Line 12"/>
            <p:cNvSpPr>
              <a:spLocks noChangeShapeType="1"/>
            </p:cNvSpPr>
            <p:nvPr/>
          </p:nvSpPr>
          <p:spPr bwMode="auto">
            <a:xfrm flipH="1">
              <a:off x="748" y="799"/>
              <a:ext cx="272" cy="4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5" name="Line 13"/>
            <p:cNvSpPr>
              <a:spLocks noChangeShapeType="1"/>
            </p:cNvSpPr>
            <p:nvPr/>
          </p:nvSpPr>
          <p:spPr bwMode="auto">
            <a:xfrm>
              <a:off x="1020" y="799"/>
              <a:ext cx="227" cy="4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206" name="Group 14"/>
          <p:cNvGrpSpPr>
            <a:grpSpLocks/>
          </p:cNvGrpSpPr>
          <p:nvPr/>
        </p:nvGrpSpPr>
        <p:grpSpPr bwMode="auto">
          <a:xfrm>
            <a:off x="9048750" y="3068638"/>
            <a:ext cx="285750" cy="215900"/>
            <a:chOff x="748" y="799"/>
            <a:chExt cx="499" cy="408"/>
          </a:xfrm>
        </p:grpSpPr>
        <p:sp>
          <p:nvSpPr>
            <p:cNvPr id="8207" name="Line 15"/>
            <p:cNvSpPr>
              <a:spLocks noChangeShapeType="1"/>
            </p:cNvSpPr>
            <p:nvPr/>
          </p:nvSpPr>
          <p:spPr bwMode="auto">
            <a:xfrm flipH="1">
              <a:off x="748" y="799"/>
              <a:ext cx="272" cy="4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8" name="Line 16"/>
            <p:cNvSpPr>
              <a:spLocks noChangeShapeType="1"/>
            </p:cNvSpPr>
            <p:nvPr/>
          </p:nvSpPr>
          <p:spPr bwMode="auto">
            <a:xfrm>
              <a:off x="1020" y="799"/>
              <a:ext cx="227" cy="4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209" name="Group 17"/>
          <p:cNvGrpSpPr>
            <a:grpSpLocks/>
          </p:cNvGrpSpPr>
          <p:nvPr/>
        </p:nvGrpSpPr>
        <p:grpSpPr bwMode="auto">
          <a:xfrm>
            <a:off x="9048750" y="3573463"/>
            <a:ext cx="285750" cy="215900"/>
            <a:chOff x="748" y="799"/>
            <a:chExt cx="499" cy="408"/>
          </a:xfrm>
        </p:grpSpPr>
        <p:sp>
          <p:nvSpPr>
            <p:cNvPr id="8210" name="Line 18"/>
            <p:cNvSpPr>
              <a:spLocks noChangeShapeType="1"/>
            </p:cNvSpPr>
            <p:nvPr/>
          </p:nvSpPr>
          <p:spPr bwMode="auto">
            <a:xfrm flipH="1">
              <a:off x="748" y="799"/>
              <a:ext cx="272" cy="4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1" name="Line 19"/>
            <p:cNvSpPr>
              <a:spLocks noChangeShapeType="1"/>
            </p:cNvSpPr>
            <p:nvPr/>
          </p:nvSpPr>
          <p:spPr bwMode="auto">
            <a:xfrm>
              <a:off x="1020" y="799"/>
              <a:ext cx="227" cy="4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50928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588"/>
            <a:ext cx="12192000" cy="6986588"/>
          </a:xfrm>
          <a:prstGeom prst="rect">
            <a:avLst/>
          </a:prstGeom>
        </p:spPr>
      </p:pic>
      <p:sp>
        <p:nvSpPr>
          <p:cNvPr id="11268" name="WordArt 4" descr="oboi (16)"/>
          <p:cNvSpPr>
            <a:spLocks noChangeArrowheads="1" noChangeShapeType="1" noTextEdit="1"/>
          </p:cNvSpPr>
          <p:nvPr/>
        </p:nvSpPr>
        <p:spPr bwMode="auto">
          <a:xfrm>
            <a:off x="3648076" y="692150"/>
            <a:ext cx="439102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</a:t>
            </a: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2424114" y="1628776"/>
            <a:ext cx="7488237" cy="9366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400">
                <a:latin typeface="Times New Roman" panose="02020603050405020304" pitchFamily="18" charset="0"/>
              </a:rPr>
              <a:t>Будет дождик, будут и грибки, а будут грибки, </a:t>
            </a:r>
          </a:p>
          <a:p>
            <a:pPr algn="ctr"/>
            <a:r>
              <a:rPr lang="ru-RU" altLang="ru-RU" sz="2400">
                <a:latin typeface="Times New Roman" panose="02020603050405020304" pitchFamily="18" charset="0"/>
              </a:rPr>
              <a:t>будет и кузовок.</a:t>
            </a:r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2351089" y="4076701"/>
            <a:ext cx="7488237" cy="9366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400">
                <a:latin typeface="Times New Roman" panose="02020603050405020304" pitchFamily="18" charset="0"/>
              </a:rPr>
              <a:t>Ржаной хлебушко калачу дедушка.</a:t>
            </a:r>
          </a:p>
        </p:txBody>
      </p:sp>
      <p:pic>
        <p:nvPicPr>
          <p:cNvPr id="11271" name="Picture 7" descr="Mushrooms_in_handbasket_Houby_v_kosiku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2565401"/>
            <a:ext cx="1943100" cy="150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272" name="Group 8"/>
          <p:cNvGrpSpPr>
            <a:grpSpLocks/>
          </p:cNvGrpSpPr>
          <p:nvPr/>
        </p:nvGrpSpPr>
        <p:grpSpPr bwMode="auto">
          <a:xfrm>
            <a:off x="5544644" y="4215609"/>
            <a:ext cx="431800" cy="214312"/>
            <a:chOff x="748" y="799"/>
            <a:chExt cx="499" cy="408"/>
          </a:xfrm>
        </p:grpSpPr>
        <p:sp>
          <p:nvSpPr>
            <p:cNvPr id="11273" name="Line 9"/>
            <p:cNvSpPr>
              <a:spLocks noChangeShapeType="1"/>
            </p:cNvSpPr>
            <p:nvPr/>
          </p:nvSpPr>
          <p:spPr bwMode="auto">
            <a:xfrm flipH="1">
              <a:off x="748" y="799"/>
              <a:ext cx="272" cy="4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4" name="Line 10"/>
            <p:cNvSpPr>
              <a:spLocks noChangeShapeType="1"/>
            </p:cNvSpPr>
            <p:nvPr/>
          </p:nvSpPr>
          <p:spPr bwMode="auto">
            <a:xfrm>
              <a:off x="1020" y="799"/>
              <a:ext cx="227" cy="4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275" name="Group 11"/>
          <p:cNvGrpSpPr>
            <a:grpSpLocks/>
          </p:cNvGrpSpPr>
          <p:nvPr/>
        </p:nvGrpSpPr>
        <p:grpSpPr bwMode="auto">
          <a:xfrm>
            <a:off x="7667979" y="4267518"/>
            <a:ext cx="431800" cy="214312"/>
            <a:chOff x="748" y="799"/>
            <a:chExt cx="499" cy="408"/>
          </a:xfrm>
        </p:grpSpPr>
        <p:sp>
          <p:nvSpPr>
            <p:cNvPr id="11276" name="Line 12"/>
            <p:cNvSpPr>
              <a:spLocks noChangeShapeType="1"/>
            </p:cNvSpPr>
            <p:nvPr/>
          </p:nvSpPr>
          <p:spPr bwMode="auto">
            <a:xfrm flipH="1">
              <a:off x="748" y="799"/>
              <a:ext cx="272" cy="4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7" name="Line 13"/>
            <p:cNvSpPr>
              <a:spLocks noChangeShapeType="1"/>
            </p:cNvSpPr>
            <p:nvPr/>
          </p:nvSpPr>
          <p:spPr bwMode="auto">
            <a:xfrm>
              <a:off x="1020" y="799"/>
              <a:ext cx="227" cy="4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278" name="Group 14"/>
          <p:cNvGrpSpPr>
            <a:grpSpLocks/>
          </p:cNvGrpSpPr>
          <p:nvPr/>
        </p:nvGrpSpPr>
        <p:grpSpPr bwMode="auto">
          <a:xfrm>
            <a:off x="8749667" y="1580832"/>
            <a:ext cx="130174" cy="311785"/>
            <a:chOff x="748" y="799"/>
            <a:chExt cx="499" cy="408"/>
          </a:xfrm>
        </p:grpSpPr>
        <p:sp>
          <p:nvSpPr>
            <p:cNvPr id="11279" name="Line 15"/>
            <p:cNvSpPr>
              <a:spLocks noChangeShapeType="1"/>
            </p:cNvSpPr>
            <p:nvPr/>
          </p:nvSpPr>
          <p:spPr bwMode="auto">
            <a:xfrm flipH="1">
              <a:off x="748" y="799"/>
              <a:ext cx="272" cy="4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0" name="Line 16"/>
            <p:cNvSpPr>
              <a:spLocks noChangeShapeType="1"/>
            </p:cNvSpPr>
            <p:nvPr/>
          </p:nvSpPr>
          <p:spPr bwMode="auto">
            <a:xfrm>
              <a:off x="1020" y="799"/>
              <a:ext cx="227" cy="4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281" name="Group 17"/>
          <p:cNvGrpSpPr>
            <a:grpSpLocks/>
          </p:cNvGrpSpPr>
          <p:nvPr/>
        </p:nvGrpSpPr>
        <p:grpSpPr bwMode="auto">
          <a:xfrm>
            <a:off x="6641783" y="1676399"/>
            <a:ext cx="215900" cy="216217"/>
            <a:chOff x="748" y="799"/>
            <a:chExt cx="499" cy="408"/>
          </a:xfrm>
        </p:grpSpPr>
        <p:sp>
          <p:nvSpPr>
            <p:cNvPr id="11282" name="Line 18"/>
            <p:cNvSpPr>
              <a:spLocks noChangeShapeType="1"/>
            </p:cNvSpPr>
            <p:nvPr/>
          </p:nvSpPr>
          <p:spPr bwMode="auto">
            <a:xfrm flipH="1">
              <a:off x="748" y="799"/>
              <a:ext cx="272" cy="4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3" name="Line 19"/>
            <p:cNvSpPr>
              <a:spLocks noChangeShapeType="1"/>
            </p:cNvSpPr>
            <p:nvPr/>
          </p:nvSpPr>
          <p:spPr bwMode="auto">
            <a:xfrm>
              <a:off x="1020" y="799"/>
              <a:ext cx="227" cy="4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284" name="Group 20"/>
          <p:cNvGrpSpPr>
            <a:grpSpLocks/>
          </p:cNvGrpSpPr>
          <p:nvPr/>
        </p:nvGrpSpPr>
        <p:grpSpPr bwMode="auto">
          <a:xfrm>
            <a:off x="4583114" y="1628775"/>
            <a:ext cx="288925" cy="215900"/>
            <a:chOff x="748" y="799"/>
            <a:chExt cx="499" cy="408"/>
          </a:xfrm>
        </p:grpSpPr>
        <p:sp>
          <p:nvSpPr>
            <p:cNvPr id="11285" name="Line 21"/>
            <p:cNvSpPr>
              <a:spLocks noChangeShapeType="1"/>
            </p:cNvSpPr>
            <p:nvPr/>
          </p:nvSpPr>
          <p:spPr bwMode="auto">
            <a:xfrm flipH="1">
              <a:off x="748" y="799"/>
              <a:ext cx="272" cy="4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6" name="Line 22"/>
            <p:cNvSpPr>
              <a:spLocks noChangeShapeType="1"/>
            </p:cNvSpPr>
            <p:nvPr/>
          </p:nvSpPr>
          <p:spPr bwMode="auto">
            <a:xfrm>
              <a:off x="1020" y="799"/>
              <a:ext cx="227" cy="4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287" name="Group 23"/>
          <p:cNvGrpSpPr>
            <a:grpSpLocks/>
          </p:cNvGrpSpPr>
          <p:nvPr/>
        </p:nvGrpSpPr>
        <p:grpSpPr bwMode="auto">
          <a:xfrm>
            <a:off x="6883611" y="2050469"/>
            <a:ext cx="215900" cy="144463"/>
            <a:chOff x="748" y="799"/>
            <a:chExt cx="499" cy="408"/>
          </a:xfrm>
        </p:grpSpPr>
        <p:sp>
          <p:nvSpPr>
            <p:cNvPr id="11288" name="Line 24"/>
            <p:cNvSpPr>
              <a:spLocks noChangeShapeType="1"/>
            </p:cNvSpPr>
            <p:nvPr/>
          </p:nvSpPr>
          <p:spPr bwMode="auto">
            <a:xfrm flipH="1">
              <a:off x="748" y="799"/>
              <a:ext cx="272" cy="4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9" name="Line 25"/>
            <p:cNvSpPr>
              <a:spLocks noChangeShapeType="1"/>
            </p:cNvSpPr>
            <p:nvPr/>
          </p:nvSpPr>
          <p:spPr bwMode="auto">
            <a:xfrm>
              <a:off x="1020" y="799"/>
              <a:ext cx="227" cy="4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1290" name="Picture 26" descr="4d1cfca8fc8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6" y="5013325"/>
            <a:ext cx="1725613" cy="125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1" name="Picture 27" descr="98c01ccc0b1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62177">
            <a:off x="6815138" y="4870451"/>
            <a:ext cx="939800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1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588"/>
            <a:ext cx="12192000" cy="698658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637" t="13493" r="8978" b="68984"/>
          <a:stretch/>
        </p:blipFill>
        <p:spPr>
          <a:xfrm>
            <a:off x="806016" y="1352550"/>
            <a:ext cx="10579968" cy="459105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47800" y="1181100"/>
            <a:ext cx="762000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53530" y="438151"/>
            <a:ext cx="10668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                                  </a:t>
            </a:r>
            <a:r>
              <a:rPr lang="ru-RU" sz="4400" b="1" dirty="0" smtClean="0"/>
              <a:t>Упражнение 79. </a:t>
            </a:r>
          </a:p>
          <a:p>
            <a:endParaRPr lang="ru-RU" sz="3200" dirty="0" smtClean="0"/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5552278" y="2909377"/>
            <a:ext cx="625498" cy="271796"/>
            <a:chOff x="748" y="799"/>
            <a:chExt cx="499" cy="408"/>
          </a:xfrm>
        </p:grpSpPr>
        <p:sp>
          <p:nvSpPr>
            <p:cNvPr id="7" name="Line 12"/>
            <p:cNvSpPr>
              <a:spLocks noChangeShapeType="1"/>
            </p:cNvSpPr>
            <p:nvPr/>
          </p:nvSpPr>
          <p:spPr bwMode="auto">
            <a:xfrm flipH="1">
              <a:off x="748" y="799"/>
              <a:ext cx="272" cy="408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Line 13"/>
            <p:cNvSpPr>
              <a:spLocks noChangeShapeType="1"/>
            </p:cNvSpPr>
            <p:nvPr/>
          </p:nvSpPr>
          <p:spPr bwMode="auto">
            <a:xfrm>
              <a:off x="1020" y="799"/>
              <a:ext cx="227" cy="408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5893231" y="3352623"/>
            <a:ext cx="648481" cy="171162"/>
            <a:chOff x="748" y="799"/>
            <a:chExt cx="499" cy="408"/>
          </a:xfrm>
        </p:grpSpPr>
        <p:sp>
          <p:nvSpPr>
            <p:cNvPr id="10" name="Line 12"/>
            <p:cNvSpPr>
              <a:spLocks noChangeShapeType="1"/>
            </p:cNvSpPr>
            <p:nvPr/>
          </p:nvSpPr>
          <p:spPr bwMode="auto">
            <a:xfrm flipH="1">
              <a:off x="748" y="799"/>
              <a:ext cx="272" cy="408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>
              <a:off x="1020" y="799"/>
              <a:ext cx="227" cy="408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5115504" y="3711429"/>
            <a:ext cx="436774" cy="202650"/>
            <a:chOff x="748" y="799"/>
            <a:chExt cx="499" cy="408"/>
          </a:xfrm>
        </p:grpSpPr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H="1">
              <a:off x="748" y="799"/>
              <a:ext cx="272" cy="408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1020" y="799"/>
              <a:ext cx="227" cy="408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" name="Group 11"/>
          <p:cNvGrpSpPr>
            <a:grpSpLocks/>
          </p:cNvGrpSpPr>
          <p:nvPr/>
        </p:nvGrpSpPr>
        <p:grpSpPr bwMode="auto">
          <a:xfrm>
            <a:off x="4636000" y="4187055"/>
            <a:ext cx="560467" cy="184224"/>
            <a:chOff x="748" y="799"/>
            <a:chExt cx="499" cy="408"/>
          </a:xfrm>
        </p:grpSpPr>
        <p:sp>
          <p:nvSpPr>
            <p:cNvPr id="16" name="Line 12"/>
            <p:cNvSpPr>
              <a:spLocks noChangeShapeType="1"/>
            </p:cNvSpPr>
            <p:nvPr/>
          </p:nvSpPr>
          <p:spPr bwMode="auto">
            <a:xfrm flipH="1">
              <a:off x="748" y="799"/>
              <a:ext cx="272" cy="408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1020" y="799"/>
              <a:ext cx="227" cy="408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11304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588"/>
            <a:ext cx="12192000" cy="698658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6467" t="31016" r="10689" b="62962"/>
          <a:stretch/>
        </p:blipFill>
        <p:spPr>
          <a:xfrm>
            <a:off x="533400" y="361608"/>
            <a:ext cx="11125200" cy="1848191"/>
          </a:xfrm>
          <a:prstGeom prst="rect">
            <a:avLst/>
          </a:prstGeom>
        </p:spPr>
      </p:pic>
      <p:pic>
        <p:nvPicPr>
          <p:cNvPr id="5" name="Picture 2" descr="Предмет возрастной психологии - Умная Сов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351" y="1981200"/>
            <a:ext cx="3107355" cy="436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94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588"/>
            <a:ext cx="12192000" cy="698658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8992" t="36840" r="26942" b="54175"/>
          <a:stretch/>
        </p:blipFill>
        <p:spPr>
          <a:xfrm>
            <a:off x="771525" y="1178808"/>
            <a:ext cx="10687050" cy="324323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13320" y="1412144"/>
            <a:ext cx="762000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71525" y="547866"/>
            <a:ext cx="10668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                                  </a:t>
            </a:r>
            <a:r>
              <a:rPr lang="ru-RU" sz="4400" b="1" dirty="0" smtClean="0"/>
              <a:t>Упражнение 80. </a:t>
            </a:r>
          </a:p>
          <a:p>
            <a:endParaRPr lang="ru-RU" sz="3200" dirty="0" smtClean="0"/>
          </a:p>
        </p:txBody>
      </p:sp>
      <p:pic>
        <p:nvPicPr>
          <p:cNvPr id="9" name="Picture 2" descr="Милая мудрая сова стоит на книгах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2" r="16678"/>
          <a:stretch/>
        </p:blipFill>
        <p:spPr bwMode="auto">
          <a:xfrm>
            <a:off x="9181444" y="2040794"/>
            <a:ext cx="2518926" cy="412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13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-152607"/>
            <a:ext cx="12192000" cy="69865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71525" y="547866"/>
            <a:ext cx="1066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 </a:t>
            </a:r>
            <a:r>
              <a:rPr lang="ru-RU" sz="6000" dirty="0" smtClean="0"/>
              <a:t>дом – домик - домовой </a:t>
            </a:r>
          </a:p>
        </p:txBody>
      </p:sp>
      <p:pic>
        <p:nvPicPr>
          <p:cNvPr id="2050" name="Picture 2" descr="https://thumbs.dreamstime.com/b/cartoon-house-130334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367" y="1579620"/>
            <a:ext cx="2301875" cy="206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уга 2"/>
          <p:cNvSpPr/>
          <p:nvPr/>
        </p:nvSpPr>
        <p:spPr>
          <a:xfrm rot="18896269">
            <a:off x="1139561" y="608597"/>
            <a:ext cx="1654704" cy="1726288"/>
          </a:xfrm>
          <a:prstGeom prst="arc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уга 6"/>
          <p:cNvSpPr/>
          <p:nvPr/>
        </p:nvSpPr>
        <p:spPr>
          <a:xfrm rot="18896269">
            <a:off x="3106472" y="588401"/>
            <a:ext cx="1654704" cy="1726288"/>
          </a:xfrm>
          <a:prstGeom prst="arc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 rot="18896269">
            <a:off x="5866341" y="588401"/>
            <a:ext cx="1654704" cy="1726288"/>
          </a:xfrm>
          <a:prstGeom prst="arc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4614268" y="563957"/>
            <a:ext cx="760808" cy="421785"/>
            <a:chOff x="748" y="799"/>
            <a:chExt cx="499" cy="408"/>
          </a:xfrm>
        </p:grpSpPr>
        <p:sp>
          <p:nvSpPr>
            <p:cNvPr id="10" name="Line 12"/>
            <p:cNvSpPr>
              <a:spLocks noChangeShapeType="1"/>
            </p:cNvSpPr>
            <p:nvPr/>
          </p:nvSpPr>
          <p:spPr bwMode="auto">
            <a:xfrm flipH="1">
              <a:off x="748" y="799"/>
              <a:ext cx="272" cy="408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>
              <a:off x="1020" y="799"/>
              <a:ext cx="227" cy="408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7264970" y="547866"/>
            <a:ext cx="760808" cy="421785"/>
            <a:chOff x="748" y="799"/>
            <a:chExt cx="499" cy="408"/>
          </a:xfrm>
        </p:grpSpPr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H="1">
              <a:off x="748" y="799"/>
              <a:ext cx="272" cy="408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1020" y="799"/>
              <a:ext cx="227" cy="408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8094388" y="685799"/>
            <a:ext cx="954362" cy="68954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71525" y="3770620"/>
            <a:ext cx="1066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 </a:t>
            </a:r>
            <a:r>
              <a:rPr lang="ru-RU" sz="6000" dirty="0" smtClean="0"/>
              <a:t>дуб – дубок - дубовая</a:t>
            </a:r>
          </a:p>
        </p:txBody>
      </p:sp>
      <p:sp>
        <p:nvSpPr>
          <p:cNvPr id="17" name="Дуга 16"/>
          <p:cNvSpPr/>
          <p:nvPr/>
        </p:nvSpPr>
        <p:spPr>
          <a:xfrm rot="18896269">
            <a:off x="1020496" y="3754045"/>
            <a:ext cx="1654704" cy="1726288"/>
          </a:xfrm>
          <a:prstGeom prst="arc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/>
          <p:cNvSpPr/>
          <p:nvPr/>
        </p:nvSpPr>
        <p:spPr>
          <a:xfrm rot="18896269">
            <a:off x="2960818" y="3893084"/>
            <a:ext cx="1654704" cy="1726288"/>
          </a:xfrm>
          <a:prstGeom prst="arc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уга 18"/>
          <p:cNvSpPr/>
          <p:nvPr/>
        </p:nvSpPr>
        <p:spPr>
          <a:xfrm rot="18896269">
            <a:off x="5412000" y="3811439"/>
            <a:ext cx="1654704" cy="1726288"/>
          </a:xfrm>
          <a:prstGeom prst="arc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Group 11"/>
          <p:cNvGrpSpPr>
            <a:grpSpLocks/>
          </p:cNvGrpSpPr>
          <p:nvPr/>
        </p:nvGrpSpPr>
        <p:grpSpPr bwMode="auto">
          <a:xfrm>
            <a:off x="4311197" y="3701469"/>
            <a:ext cx="760808" cy="421785"/>
            <a:chOff x="748" y="799"/>
            <a:chExt cx="499" cy="408"/>
          </a:xfrm>
        </p:grpSpPr>
        <p:sp>
          <p:nvSpPr>
            <p:cNvPr id="21" name="Line 12"/>
            <p:cNvSpPr>
              <a:spLocks noChangeShapeType="1"/>
            </p:cNvSpPr>
            <p:nvPr/>
          </p:nvSpPr>
          <p:spPr bwMode="auto">
            <a:xfrm flipH="1">
              <a:off x="748" y="799"/>
              <a:ext cx="272" cy="408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13"/>
            <p:cNvSpPr>
              <a:spLocks noChangeShapeType="1"/>
            </p:cNvSpPr>
            <p:nvPr/>
          </p:nvSpPr>
          <p:spPr bwMode="auto">
            <a:xfrm>
              <a:off x="1020" y="799"/>
              <a:ext cx="227" cy="408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6884566" y="3701468"/>
            <a:ext cx="760808" cy="421785"/>
            <a:chOff x="748" y="799"/>
            <a:chExt cx="499" cy="408"/>
          </a:xfrm>
        </p:grpSpPr>
        <p:sp>
          <p:nvSpPr>
            <p:cNvPr id="24" name="Line 12"/>
            <p:cNvSpPr>
              <a:spLocks noChangeShapeType="1"/>
            </p:cNvSpPr>
            <p:nvPr/>
          </p:nvSpPr>
          <p:spPr bwMode="auto">
            <a:xfrm flipH="1">
              <a:off x="748" y="799"/>
              <a:ext cx="272" cy="408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Line 13"/>
            <p:cNvSpPr>
              <a:spLocks noChangeShapeType="1"/>
            </p:cNvSpPr>
            <p:nvPr/>
          </p:nvSpPr>
          <p:spPr bwMode="auto">
            <a:xfrm>
              <a:off x="1020" y="799"/>
              <a:ext cx="227" cy="408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7624711" y="3912360"/>
            <a:ext cx="954362" cy="68954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s://pickimage.ru/wp-content/uploads/images/detskie/oak/dub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407" y="4078056"/>
            <a:ext cx="1760341" cy="187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1109663" y="1243013"/>
            <a:ext cx="0" cy="33660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602307" y="1243013"/>
            <a:ext cx="0" cy="33660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1100138" y="1563529"/>
            <a:ext cx="1525929" cy="2485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265884" y="1246678"/>
            <a:ext cx="0" cy="33660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375076" y="1243013"/>
            <a:ext cx="0" cy="33660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3256360" y="1579620"/>
            <a:ext cx="2098618" cy="1242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5990713" y="1183728"/>
            <a:ext cx="0" cy="33660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8050672" y="1136733"/>
            <a:ext cx="0" cy="33660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5981189" y="1470345"/>
            <a:ext cx="2031120" cy="5875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985129" y="4311974"/>
            <a:ext cx="0" cy="33660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2477773" y="4311974"/>
            <a:ext cx="0" cy="33660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975604" y="4632490"/>
            <a:ext cx="1525929" cy="2485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3078202" y="4453341"/>
            <a:ext cx="0" cy="33660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5014821" y="4437250"/>
            <a:ext cx="0" cy="33660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3068678" y="4773857"/>
            <a:ext cx="1940321" cy="2485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5738003" y="4359203"/>
            <a:ext cx="0" cy="33660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7601793" y="4359202"/>
            <a:ext cx="0" cy="33660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>
            <a:off x="5738003" y="4695810"/>
            <a:ext cx="1880206" cy="1008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84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6" grpId="0" animBg="1"/>
      <p:bldP spid="17" grpId="0" animBg="1"/>
      <p:bldP spid="18" grpId="0" animBg="1"/>
      <p:bldP spid="19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" y="-128588"/>
            <a:ext cx="12192000" cy="69865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85825" y="541005"/>
            <a:ext cx="1066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 </a:t>
            </a:r>
            <a:r>
              <a:rPr lang="ru-RU" sz="6000" dirty="0"/>
              <a:t> </a:t>
            </a:r>
            <a:r>
              <a:rPr lang="ru-RU" sz="6000" dirty="0" smtClean="0"/>
              <a:t>глаз – глазки – глазной </a:t>
            </a:r>
          </a:p>
        </p:txBody>
      </p:sp>
      <p:pic>
        <p:nvPicPr>
          <p:cNvPr id="9218" name="Picture 2" descr="https://bumper-stickers.ru/34158-thickbox_default/glaz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1219200"/>
            <a:ext cx="253365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Дуга 4"/>
          <p:cNvSpPr/>
          <p:nvPr/>
        </p:nvSpPr>
        <p:spPr>
          <a:xfrm rot="18896269">
            <a:off x="1253861" y="608597"/>
            <a:ext cx="1654704" cy="1726288"/>
          </a:xfrm>
          <a:prstGeom prst="arc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уга 5"/>
          <p:cNvSpPr/>
          <p:nvPr/>
        </p:nvSpPr>
        <p:spPr>
          <a:xfrm rot="18896269">
            <a:off x="3299241" y="588401"/>
            <a:ext cx="1654704" cy="1726288"/>
          </a:xfrm>
          <a:prstGeom prst="arc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уга 6"/>
          <p:cNvSpPr/>
          <p:nvPr/>
        </p:nvSpPr>
        <p:spPr>
          <a:xfrm rot="18896269">
            <a:off x="6088374" y="608598"/>
            <a:ext cx="1654704" cy="1726288"/>
          </a:xfrm>
          <a:prstGeom prst="arc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4716659" y="464808"/>
            <a:ext cx="428998" cy="441982"/>
            <a:chOff x="748" y="799"/>
            <a:chExt cx="499" cy="408"/>
          </a:xfrm>
        </p:grpSpPr>
        <p:sp>
          <p:nvSpPr>
            <p:cNvPr id="9" name="Line 12"/>
            <p:cNvSpPr>
              <a:spLocks noChangeShapeType="1"/>
            </p:cNvSpPr>
            <p:nvPr/>
          </p:nvSpPr>
          <p:spPr bwMode="auto">
            <a:xfrm flipH="1">
              <a:off x="748" y="799"/>
              <a:ext cx="272" cy="408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>
              <a:off x="1020" y="799"/>
              <a:ext cx="227" cy="408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7581900" y="597406"/>
            <a:ext cx="400492" cy="309384"/>
            <a:chOff x="748" y="799"/>
            <a:chExt cx="499" cy="408"/>
          </a:xfrm>
        </p:grpSpPr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H="1">
              <a:off x="748" y="799"/>
              <a:ext cx="272" cy="408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1020" y="799"/>
              <a:ext cx="227" cy="408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8037238" y="685799"/>
            <a:ext cx="954362" cy="68954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219576" y="762000"/>
            <a:ext cx="500762" cy="68954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62589" y="3203986"/>
            <a:ext cx="1066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 </a:t>
            </a:r>
            <a:r>
              <a:rPr lang="ru-RU" sz="6000" dirty="0"/>
              <a:t> </a:t>
            </a:r>
            <a:r>
              <a:rPr lang="ru-RU" sz="6000" dirty="0" smtClean="0"/>
              <a:t>море – моряк - морской</a:t>
            </a:r>
          </a:p>
        </p:txBody>
      </p:sp>
      <p:sp>
        <p:nvSpPr>
          <p:cNvPr id="17" name="Дуга 16"/>
          <p:cNvSpPr/>
          <p:nvPr/>
        </p:nvSpPr>
        <p:spPr>
          <a:xfrm rot="18896269">
            <a:off x="1325876" y="3259263"/>
            <a:ext cx="1654704" cy="1726288"/>
          </a:xfrm>
          <a:prstGeom prst="arc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/>
          <p:cNvSpPr/>
          <p:nvPr/>
        </p:nvSpPr>
        <p:spPr>
          <a:xfrm rot="18896269">
            <a:off x="3738370" y="3340981"/>
            <a:ext cx="1654704" cy="1726288"/>
          </a:xfrm>
          <a:prstGeom prst="arc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уга 18"/>
          <p:cNvSpPr/>
          <p:nvPr/>
        </p:nvSpPr>
        <p:spPr>
          <a:xfrm rot="18896269">
            <a:off x="6230673" y="3284060"/>
            <a:ext cx="1654704" cy="1726288"/>
          </a:xfrm>
          <a:prstGeom prst="arc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816780" y="3386208"/>
            <a:ext cx="452027" cy="68954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Group 11"/>
          <p:cNvGrpSpPr>
            <a:grpSpLocks/>
          </p:cNvGrpSpPr>
          <p:nvPr/>
        </p:nvGrpSpPr>
        <p:grpSpPr bwMode="auto">
          <a:xfrm>
            <a:off x="5353830" y="3129092"/>
            <a:ext cx="508807" cy="471228"/>
            <a:chOff x="748" y="799"/>
            <a:chExt cx="499" cy="408"/>
          </a:xfrm>
        </p:grpSpPr>
        <p:sp>
          <p:nvSpPr>
            <p:cNvPr id="22" name="Line 12"/>
            <p:cNvSpPr>
              <a:spLocks noChangeShapeType="1"/>
            </p:cNvSpPr>
            <p:nvPr/>
          </p:nvSpPr>
          <p:spPr bwMode="auto">
            <a:xfrm flipH="1">
              <a:off x="748" y="799"/>
              <a:ext cx="272" cy="408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Line 13"/>
            <p:cNvSpPr>
              <a:spLocks noChangeShapeType="1"/>
            </p:cNvSpPr>
            <p:nvPr/>
          </p:nvSpPr>
          <p:spPr bwMode="auto">
            <a:xfrm>
              <a:off x="1020" y="799"/>
              <a:ext cx="227" cy="408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" name="Group 11"/>
          <p:cNvGrpSpPr>
            <a:grpSpLocks/>
          </p:cNvGrpSpPr>
          <p:nvPr/>
        </p:nvGrpSpPr>
        <p:grpSpPr bwMode="auto">
          <a:xfrm>
            <a:off x="7767893" y="3128933"/>
            <a:ext cx="746526" cy="471387"/>
            <a:chOff x="748" y="799"/>
            <a:chExt cx="499" cy="408"/>
          </a:xfrm>
        </p:grpSpPr>
        <p:sp>
          <p:nvSpPr>
            <p:cNvPr id="25" name="Line 12"/>
            <p:cNvSpPr>
              <a:spLocks noChangeShapeType="1"/>
            </p:cNvSpPr>
            <p:nvPr/>
          </p:nvSpPr>
          <p:spPr bwMode="auto">
            <a:xfrm flipH="1">
              <a:off x="748" y="799"/>
              <a:ext cx="272" cy="408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Line 13"/>
            <p:cNvSpPr>
              <a:spLocks noChangeShapeType="1"/>
            </p:cNvSpPr>
            <p:nvPr/>
          </p:nvSpPr>
          <p:spPr bwMode="auto">
            <a:xfrm>
              <a:off x="1020" y="799"/>
              <a:ext cx="227" cy="408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8514419" y="3374353"/>
            <a:ext cx="954362" cy="68954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20" name="Picture 4" descr="https://i.ytimg.com/vi/X93RhOYhKgA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417" y="4175120"/>
            <a:ext cx="4183723" cy="235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1444907" y="1084098"/>
            <a:ext cx="0" cy="33660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937551" y="1084098"/>
            <a:ext cx="0" cy="33660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1435382" y="1404614"/>
            <a:ext cx="1525929" cy="2485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497681" y="1193127"/>
            <a:ext cx="0" cy="33660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5191051" y="1193126"/>
            <a:ext cx="0" cy="33660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 flipV="1">
            <a:off x="3533551" y="1492363"/>
            <a:ext cx="1657500" cy="1175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6379821" y="1108949"/>
            <a:ext cx="0" cy="33660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7970945" y="1097743"/>
            <a:ext cx="0" cy="33660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6370297" y="1450221"/>
            <a:ext cx="1600648" cy="409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444907" y="3721404"/>
            <a:ext cx="0" cy="33660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2793020" y="3746753"/>
            <a:ext cx="0" cy="33660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1444907" y="4045586"/>
            <a:ext cx="1386859" cy="3777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3891438" y="3683745"/>
            <a:ext cx="0" cy="33660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5239551" y="3709094"/>
            <a:ext cx="0" cy="33660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3891438" y="4007927"/>
            <a:ext cx="1386859" cy="3777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6466149" y="3729568"/>
            <a:ext cx="0" cy="33660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8511676" y="3755895"/>
            <a:ext cx="0" cy="33660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6466150" y="4083360"/>
            <a:ext cx="1987465" cy="816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40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588"/>
            <a:ext cx="12192000" cy="698658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4706" t="48947" r="8693" b="45524"/>
          <a:stretch/>
        </p:blipFill>
        <p:spPr>
          <a:xfrm>
            <a:off x="856341" y="1151642"/>
            <a:ext cx="10479318" cy="1447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0117" t="64758" r="9263" b="28807"/>
          <a:stretch/>
        </p:blipFill>
        <p:spPr>
          <a:xfrm>
            <a:off x="687378" y="2859314"/>
            <a:ext cx="10648281" cy="183968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3530" y="339338"/>
            <a:ext cx="10668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                                  </a:t>
            </a:r>
            <a:r>
              <a:rPr lang="ru-RU" sz="4400" b="1" dirty="0" smtClean="0"/>
              <a:t>Упражнение 81 </a:t>
            </a:r>
          </a:p>
          <a:p>
            <a:endParaRPr lang="ru-RU" sz="32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1357086" y="1255534"/>
            <a:ext cx="762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45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588"/>
            <a:ext cx="12192000" cy="69865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610945" y="363883"/>
            <a:ext cx="377500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синенький</a:t>
            </a:r>
          </a:p>
          <a:p>
            <a:r>
              <a:rPr lang="ru-RU" sz="3200" dirty="0" smtClean="0"/>
              <a:t>рыжик</a:t>
            </a:r>
          </a:p>
          <a:p>
            <a:r>
              <a:rPr lang="ru-RU" sz="3200" dirty="0" smtClean="0"/>
              <a:t>конек</a:t>
            </a:r>
          </a:p>
          <a:p>
            <a:r>
              <a:rPr lang="ru-RU" sz="3200" dirty="0" smtClean="0"/>
              <a:t>пенек               </a:t>
            </a:r>
          </a:p>
          <a:p>
            <a:r>
              <a:rPr lang="ru-RU" sz="3200" dirty="0" smtClean="0"/>
              <a:t>травка </a:t>
            </a:r>
          </a:p>
          <a:p>
            <a:r>
              <a:rPr lang="ru-RU" sz="3200" dirty="0" smtClean="0"/>
              <a:t>лопатка</a:t>
            </a:r>
          </a:p>
          <a:p>
            <a:r>
              <a:rPr lang="ru-RU" sz="3200" dirty="0" smtClean="0"/>
              <a:t>стульчик</a:t>
            </a:r>
          </a:p>
          <a:p>
            <a:r>
              <a:rPr lang="ru-RU" sz="3200" dirty="0" smtClean="0"/>
              <a:t>столик</a:t>
            </a:r>
          </a:p>
          <a:p>
            <a:r>
              <a:rPr lang="ru-RU" sz="3200" dirty="0" smtClean="0"/>
              <a:t>уголок</a:t>
            </a:r>
          </a:p>
          <a:p>
            <a:r>
              <a:rPr lang="ru-RU" sz="3200" dirty="0" smtClean="0"/>
              <a:t>уголек</a:t>
            </a:r>
          </a:p>
          <a:p>
            <a:r>
              <a:rPr lang="ru-RU" sz="3200" dirty="0" smtClean="0"/>
              <a:t>лесок</a:t>
            </a:r>
          </a:p>
          <a:p>
            <a:r>
              <a:rPr lang="ru-RU" sz="3200" dirty="0" smtClean="0"/>
              <a:t>грибок</a:t>
            </a:r>
            <a:endParaRPr lang="ru-RU" sz="3200" dirty="0"/>
          </a:p>
        </p:txBody>
      </p:sp>
      <p:pic>
        <p:nvPicPr>
          <p:cNvPr id="5" name="Picture 2" descr="Owl reading a book. Vector cartoon illustration | Мультипликационные совы,  Чучело совы, Школьные фрес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483" y="1376955"/>
            <a:ext cx="4120747" cy="457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7290560" y="363883"/>
            <a:ext cx="760808" cy="210892"/>
            <a:chOff x="748" y="799"/>
            <a:chExt cx="499" cy="408"/>
          </a:xfrm>
        </p:grpSpPr>
        <p:sp>
          <p:nvSpPr>
            <p:cNvPr id="7" name="Line 12"/>
            <p:cNvSpPr>
              <a:spLocks noChangeShapeType="1"/>
            </p:cNvSpPr>
            <p:nvPr/>
          </p:nvSpPr>
          <p:spPr bwMode="auto">
            <a:xfrm flipH="1">
              <a:off x="748" y="799"/>
              <a:ext cx="272" cy="408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Line 13"/>
            <p:cNvSpPr>
              <a:spLocks noChangeShapeType="1"/>
            </p:cNvSpPr>
            <p:nvPr/>
          </p:nvSpPr>
          <p:spPr bwMode="auto">
            <a:xfrm>
              <a:off x="1020" y="799"/>
              <a:ext cx="227" cy="408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7470017" y="919008"/>
            <a:ext cx="470503" cy="181691"/>
            <a:chOff x="748" y="799"/>
            <a:chExt cx="499" cy="408"/>
          </a:xfrm>
        </p:grpSpPr>
        <p:sp>
          <p:nvSpPr>
            <p:cNvPr id="10" name="Line 12"/>
            <p:cNvSpPr>
              <a:spLocks noChangeShapeType="1"/>
            </p:cNvSpPr>
            <p:nvPr/>
          </p:nvSpPr>
          <p:spPr bwMode="auto">
            <a:xfrm flipH="1">
              <a:off x="748" y="799"/>
              <a:ext cx="272" cy="408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>
              <a:off x="1020" y="799"/>
              <a:ext cx="227" cy="408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7290560" y="1411479"/>
            <a:ext cx="470503" cy="181691"/>
            <a:chOff x="748" y="799"/>
            <a:chExt cx="499" cy="408"/>
          </a:xfrm>
        </p:grpSpPr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H="1">
              <a:off x="748" y="799"/>
              <a:ext cx="272" cy="408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1020" y="799"/>
              <a:ext cx="227" cy="408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" name="Group 11"/>
          <p:cNvGrpSpPr>
            <a:grpSpLocks/>
          </p:cNvGrpSpPr>
          <p:nvPr/>
        </p:nvGrpSpPr>
        <p:grpSpPr bwMode="auto">
          <a:xfrm>
            <a:off x="7284966" y="1903950"/>
            <a:ext cx="470503" cy="181691"/>
            <a:chOff x="748" y="799"/>
            <a:chExt cx="499" cy="408"/>
          </a:xfrm>
        </p:grpSpPr>
        <p:sp>
          <p:nvSpPr>
            <p:cNvPr id="16" name="Line 12"/>
            <p:cNvSpPr>
              <a:spLocks noChangeShapeType="1"/>
            </p:cNvSpPr>
            <p:nvPr/>
          </p:nvSpPr>
          <p:spPr bwMode="auto">
            <a:xfrm flipH="1">
              <a:off x="748" y="799"/>
              <a:ext cx="272" cy="408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1020" y="799"/>
              <a:ext cx="227" cy="408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8" name="Group 11"/>
          <p:cNvGrpSpPr>
            <a:grpSpLocks/>
          </p:cNvGrpSpPr>
          <p:nvPr/>
        </p:nvGrpSpPr>
        <p:grpSpPr bwMode="auto">
          <a:xfrm>
            <a:off x="7423807" y="2396421"/>
            <a:ext cx="235252" cy="153872"/>
            <a:chOff x="748" y="799"/>
            <a:chExt cx="499" cy="408"/>
          </a:xfrm>
        </p:grpSpPr>
        <p:sp>
          <p:nvSpPr>
            <p:cNvPr id="19" name="Line 12"/>
            <p:cNvSpPr>
              <a:spLocks noChangeShapeType="1"/>
            </p:cNvSpPr>
            <p:nvPr/>
          </p:nvSpPr>
          <p:spPr bwMode="auto">
            <a:xfrm flipH="1">
              <a:off x="748" y="799"/>
              <a:ext cx="272" cy="408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1020" y="799"/>
              <a:ext cx="227" cy="408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1" name="Group 11"/>
          <p:cNvGrpSpPr>
            <a:grpSpLocks/>
          </p:cNvGrpSpPr>
          <p:nvPr/>
        </p:nvGrpSpPr>
        <p:grpSpPr bwMode="auto">
          <a:xfrm>
            <a:off x="7637843" y="2915170"/>
            <a:ext cx="235252" cy="153872"/>
            <a:chOff x="748" y="799"/>
            <a:chExt cx="499" cy="408"/>
          </a:xfrm>
        </p:grpSpPr>
        <p:sp>
          <p:nvSpPr>
            <p:cNvPr id="22" name="Line 12"/>
            <p:cNvSpPr>
              <a:spLocks noChangeShapeType="1"/>
            </p:cNvSpPr>
            <p:nvPr/>
          </p:nvSpPr>
          <p:spPr bwMode="auto">
            <a:xfrm flipH="1">
              <a:off x="748" y="799"/>
              <a:ext cx="272" cy="408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Line 13"/>
            <p:cNvSpPr>
              <a:spLocks noChangeShapeType="1"/>
            </p:cNvSpPr>
            <p:nvPr/>
          </p:nvSpPr>
          <p:spPr bwMode="auto">
            <a:xfrm>
              <a:off x="1020" y="799"/>
              <a:ext cx="227" cy="408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" name="Group 11"/>
          <p:cNvGrpSpPr>
            <a:grpSpLocks/>
          </p:cNvGrpSpPr>
          <p:nvPr/>
        </p:nvGrpSpPr>
        <p:grpSpPr bwMode="auto">
          <a:xfrm>
            <a:off x="7575074" y="3316795"/>
            <a:ext cx="570541" cy="181691"/>
            <a:chOff x="748" y="799"/>
            <a:chExt cx="499" cy="408"/>
          </a:xfrm>
        </p:grpSpPr>
        <p:sp>
          <p:nvSpPr>
            <p:cNvPr id="25" name="Line 12"/>
            <p:cNvSpPr>
              <a:spLocks noChangeShapeType="1"/>
            </p:cNvSpPr>
            <p:nvPr/>
          </p:nvSpPr>
          <p:spPr bwMode="auto">
            <a:xfrm flipH="1">
              <a:off x="748" y="799"/>
              <a:ext cx="272" cy="408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Line 13"/>
            <p:cNvSpPr>
              <a:spLocks noChangeShapeType="1"/>
            </p:cNvSpPr>
            <p:nvPr/>
          </p:nvSpPr>
          <p:spPr bwMode="auto">
            <a:xfrm>
              <a:off x="1020" y="799"/>
              <a:ext cx="227" cy="408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7" name="Group 11"/>
          <p:cNvGrpSpPr>
            <a:grpSpLocks/>
          </p:cNvGrpSpPr>
          <p:nvPr/>
        </p:nvGrpSpPr>
        <p:grpSpPr bwMode="auto">
          <a:xfrm>
            <a:off x="7497913" y="3839385"/>
            <a:ext cx="268163" cy="151572"/>
            <a:chOff x="748" y="799"/>
            <a:chExt cx="499" cy="408"/>
          </a:xfrm>
        </p:grpSpPr>
        <p:sp>
          <p:nvSpPr>
            <p:cNvPr id="28" name="Line 12"/>
            <p:cNvSpPr>
              <a:spLocks noChangeShapeType="1"/>
            </p:cNvSpPr>
            <p:nvPr/>
          </p:nvSpPr>
          <p:spPr bwMode="auto">
            <a:xfrm flipH="1">
              <a:off x="748" y="799"/>
              <a:ext cx="272" cy="408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Line 13"/>
            <p:cNvSpPr>
              <a:spLocks noChangeShapeType="1"/>
            </p:cNvSpPr>
            <p:nvPr/>
          </p:nvSpPr>
          <p:spPr bwMode="auto">
            <a:xfrm>
              <a:off x="1020" y="799"/>
              <a:ext cx="227" cy="408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0" name="Group 11"/>
          <p:cNvGrpSpPr>
            <a:grpSpLocks/>
          </p:cNvGrpSpPr>
          <p:nvPr/>
        </p:nvGrpSpPr>
        <p:grpSpPr bwMode="auto">
          <a:xfrm>
            <a:off x="7445145" y="4331856"/>
            <a:ext cx="385395" cy="201214"/>
            <a:chOff x="748" y="799"/>
            <a:chExt cx="499" cy="408"/>
          </a:xfrm>
        </p:grpSpPr>
        <p:sp>
          <p:nvSpPr>
            <p:cNvPr id="31" name="Line 12"/>
            <p:cNvSpPr>
              <a:spLocks noChangeShapeType="1"/>
            </p:cNvSpPr>
            <p:nvPr/>
          </p:nvSpPr>
          <p:spPr bwMode="auto">
            <a:xfrm flipH="1">
              <a:off x="748" y="799"/>
              <a:ext cx="272" cy="408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Line 13"/>
            <p:cNvSpPr>
              <a:spLocks noChangeShapeType="1"/>
            </p:cNvSpPr>
            <p:nvPr/>
          </p:nvSpPr>
          <p:spPr bwMode="auto">
            <a:xfrm>
              <a:off x="1020" y="799"/>
              <a:ext cx="227" cy="408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3" name="Group 11"/>
          <p:cNvGrpSpPr>
            <a:grpSpLocks/>
          </p:cNvGrpSpPr>
          <p:nvPr/>
        </p:nvGrpSpPr>
        <p:grpSpPr bwMode="auto">
          <a:xfrm>
            <a:off x="7381901" y="4811315"/>
            <a:ext cx="432697" cy="214226"/>
            <a:chOff x="748" y="799"/>
            <a:chExt cx="499" cy="408"/>
          </a:xfrm>
        </p:grpSpPr>
        <p:sp>
          <p:nvSpPr>
            <p:cNvPr id="34" name="Line 12"/>
            <p:cNvSpPr>
              <a:spLocks noChangeShapeType="1"/>
            </p:cNvSpPr>
            <p:nvPr/>
          </p:nvSpPr>
          <p:spPr bwMode="auto">
            <a:xfrm flipH="1">
              <a:off x="748" y="799"/>
              <a:ext cx="272" cy="408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Line 13"/>
            <p:cNvSpPr>
              <a:spLocks noChangeShapeType="1"/>
            </p:cNvSpPr>
            <p:nvPr/>
          </p:nvSpPr>
          <p:spPr bwMode="auto">
            <a:xfrm>
              <a:off x="1020" y="799"/>
              <a:ext cx="227" cy="408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6" name="Group 11"/>
          <p:cNvGrpSpPr>
            <a:grpSpLocks/>
          </p:cNvGrpSpPr>
          <p:nvPr/>
        </p:nvGrpSpPr>
        <p:grpSpPr bwMode="auto">
          <a:xfrm>
            <a:off x="7234764" y="5303786"/>
            <a:ext cx="420455" cy="214226"/>
            <a:chOff x="748" y="799"/>
            <a:chExt cx="499" cy="408"/>
          </a:xfrm>
        </p:grpSpPr>
        <p:sp>
          <p:nvSpPr>
            <p:cNvPr id="37" name="Line 12"/>
            <p:cNvSpPr>
              <a:spLocks noChangeShapeType="1"/>
            </p:cNvSpPr>
            <p:nvPr/>
          </p:nvSpPr>
          <p:spPr bwMode="auto">
            <a:xfrm flipH="1">
              <a:off x="748" y="799"/>
              <a:ext cx="272" cy="408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Line 13"/>
            <p:cNvSpPr>
              <a:spLocks noChangeShapeType="1"/>
            </p:cNvSpPr>
            <p:nvPr/>
          </p:nvSpPr>
          <p:spPr bwMode="auto">
            <a:xfrm>
              <a:off x="1020" y="799"/>
              <a:ext cx="227" cy="408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9" name="Group 11"/>
          <p:cNvGrpSpPr>
            <a:grpSpLocks/>
          </p:cNvGrpSpPr>
          <p:nvPr/>
        </p:nvGrpSpPr>
        <p:grpSpPr bwMode="auto">
          <a:xfrm>
            <a:off x="7476375" y="5746828"/>
            <a:ext cx="409695" cy="262446"/>
            <a:chOff x="748" y="799"/>
            <a:chExt cx="499" cy="408"/>
          </a:xfrm>
        </p:grpSpPr>
        <p:sp>
          <p:nvSpPr>
            <p:cNvPr id="40" name="Line 12"/>
            <p:cNvSpPr>
              <a:spLocks noChangeShapeType="1"/>
            </p:cNvSpPr>
            <p:nvPr/>
          </p:nvSpPr>
          <p:spPr bwMode="auto">
            <a:xfrm flipH="1">
              <a:off x="748" y="799"/>
              <a:ext cx="272" cy="408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Line 13"/>
            <p:cNvSpPr>
              <a:spLocks noChangeShapeType="1"/>
            </p:cNvSpPr>
            <p:nvPr/>
          </p:nvSpPr>
          <p:spPr bwMode="auto">
            <a:xfrm>
              <a:off x="1020" y="799"/>
              <a:ext cx="227" cy="408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38816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tatic.vecteezy.com/system/resources/previews/000/434/198/original/vector-board-template-with-kids-in-pa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8"/>
          <p:cNvSpPr txBox="1">
            <a:spLocks/>
          </p:cNvSpPr>
          <p:nvPr/>
        </p:nvSpPr>
        <p:spPr>
          <a:xfrm>
            <a:off x="258044" y="2925785"/>
            <a:ext cx="11418738" cy="10064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«СУФФИКС».</a:t>
            </a:r>
            <a:endParaRPr lang="ru-RU" sz="54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44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6" y="-128588"/>
            <a:ext cx="12192000" cy="698658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7773" t="74241" r="6255" b="12818"/>
          <a:stretch/>
        </p:blipFill>
        <p:spPr>
          <a:xfrm>
            <a:off x="1094465" y="1920240"/>
            <a:ext cx="10393953" cy="338580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62491" y="399088"/>
            <a:ext cx="10757807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/>
              <a:t>                </a:t>
            </a:r>
            <a:r>
              <a:rPr lang="ru-RU" sz="4400" dirty="0" smtClean="0"/>
              <a:t> </a:t>
            </a:r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ДОМАШНЯЯ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6903" y="1065263"/>
            <a:ext cx="10668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                                  </a:t>
            </a:r>
            <a:r>
              <a:rPr lang="ru-RU" sz="4400" b="1" dirty="0" smtClean="0"/>
              <a:t>Упражнение 82. </a:t>
            </a:r>
          </a:p>
          <a:p>
            <a:endParaRPr lang="ru-RU" sz="32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719072" y="1548550"/>
            <a:ext cx="804672" cy="8824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59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588"/>
            <a:ext cx="12192000" cy="6986588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819287" y="546361"/>
            <a:ext cx="8553425" cy="101589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r"/>
            <a:r>
              <a:rPr lang="ru-RU" sz="6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УРОК!</a:t>
            </a:r>
            <a:endParaRPr lang="ru-RU" sz="6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Предмет психология - Умная Сов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805" y="2294619"/>
            <a:ext cx="2819427" cy="395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53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588"/>
            <a:ext cx="12192000" cy="6986588"/>
          </a:xfrm>
          <a:prstGeom prst="rect">
            <a:avLst/>
          </a:prstGeom>
        </p:spPr>
      </p:pic>
      <p:pic>
        <p:nvPicPr>
          <p:cNvPr id="3074" name="Picture 2" descr="https://img2.freepng.ru/20180225/faw/kisspng-house-cartoon-building-royalty-free-color-cartoon-house-5a9292b2dba713.6232673515195552508997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66" y="2527070"/>
            <a:ext cx="5556068" cy="395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09507" y="577949"/>
            <a:ext cx="917298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6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домашнего задания </a:t>
            </a:r>
            <a:endParaRPr lang="ru-RU" sz="6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66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588"/>
            <a:ext cx="12192000" cy="69865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29213" y="555338"/>
            <a:ext cx="10733573" cy="34778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 smtClean="0"/>
              <a:t>                 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ДОМАШНЯЯ РАБОТА.</a:t>
            </a:r>
          </a:p>
          <a:p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пересказ произведения «Птичья школа» </a:t>
            </a:r>
            <a:r>
              <a:rPr lang="ru-RU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Б.Заходера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Ответить на вопросы по учебнику.</a:t>
            </a:r>
          </a:p>
          <a:p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endParaRPr lang="ru-RU" sz="4400" b="1" i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дом вектор PNG образ | Векторы и PSD-файлы | Бесплатная загрузка на Pngtre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99" t="15218" r="16307" b="20443"/>
          <a:stretch/>
        </p:blipFill>
        <p:spPr bwMode="auto">
          <a:xfrm>
            <a:off x="4511566" y="3509963"/>
            <a:ext cx="3803759" cy="272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95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588"/>
            <a:ext cx="12192000" cy="69865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3461" y="513427"/>
            <a:ext cx="1114507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- Кто учит жизни птенцов?</a:t>
            </a:r>
          </a:p>
          <a:p>
            <a:endParaRPr lang="ru-RU" sz="4000" b="1" dirty="0" smtClean="0">
              <a:solidFill>
                <a:srgbClr val="FF0000"/>
              </a:solidFill>
            </a:endParaRPr>
          </a:p>
          <a:p>
            <a:r>
              <a:rPr lang="ru-RU" sz="4000" b="1" dirty="0" smtClean="0">
                <a:solidFill>
                  <a:srgbClr val="FF0000"/>
                </a:solidFill>
              </a:rPr>
              <a:t>- Какие уроки вы бы ещё порекомендовали для птичьей школы и почему?</a:t>
            </a:r>
          </a:p>
          <a:p>
            <a:endParaRPr lang="ru-RU" sz="4000" b="1" dirty="0" smtClean="0">
              <a:solidFill>
                <a:srgbClr val="FF0000"/>
              </a:solidFill>
            </a:endParaRPr>
          </a:p>
          <a:p>
            <a:r>
              <a:rPr lang="ru-RU" sz="4000" b="1" dirty="0" smtClean="0">
                <a:solidFill>
                  <a:srgbClr val="FF0000"/>
                </a:solidFill>
              </a:rPr>
              <a:t>- Представьте, что вы стали учеником птичьей школы. Какую птицу для подражания вы для себя выбрали?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42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588"/>
            <a:ext cx="12192000" cy="69865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90561" y="821085"/>
            <a:ext cx="813911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0" i="0" dirty="0" smtClean="0">
                <a:solidFill>
                  <a:srgbClr val="333333"/>
                </a:solidFill>
                <a:effectLst/>
                <a:latin typeface="Helvetica Neue"/>
              </a:rPr>
              <a:t>За корнем суффикс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0" i="0" dirty="0" smtClean="0">
                <a:solidFill>
                  <a:srgbClr val="333333"/>
                </a:solidFill>
                <a:effectLst/>
                <a:latin typeface="Helvetica Neue"/>
              </a:rPr>
              <a:t>Обогрел местечко.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0" i="0" dirty="0" smtClean="0">
                <a:solidFill>
                  <a:srgbClr val="333333"/>
                </a:solidFill>
                <a:effectLst/>
                <a:latin typeface="Helvetica Neue"/>
              </a:rPr>
              <a:t>Не словом угодил,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0" i="0" dirty="0" smtClean="0">
                <a:solidFill>
                  <a:srgbClr val="333333"/>
                </a:solidFill>
                <a:effectLst/>
                <a:latin typeface="Helvetica Neue"/>
              </a:rPr>
              <a:t>А лишь словечком.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0" i="0" dirty="0" smtClean="0">
                <a:solidFill>
                  <a:srgbClr val="333333"/>
                </a:solidFill>
                <a:effectLst/>
                <a:latin typeface="Helvetica Neue"/>
              </a:rPr>
              <a:t>Река большая превратится в речку,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0" i="0" dirty="0" smtClean="0">
                <a:solidFill>
                  <a:srgbClr val="333333"/>
                </a:solidFill>
                <a:effectLst/>
                <a:latin typeface="Helvetica Neue"/>
              </a:rPr>
              <a:t>Лес - в лесника,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0" i="0" dirty="0" smtClean="0">
                <a:solidFill>
                  <a:srgbClr val="333333"/>
                </a:solidFill>
                <a:effectLst/>
                <a:latin typeface="Helvetica Neue"/>
              </a:rPr>
              <a:t>А печь - всего лишь в печку.</a:t>
            </a:r>
            <a:endParaRPr lang="ru-RU" sz="3600" dirty="0"/>
          </a:p>
        </p:txBody>
      </p:sp>
      <p:pic>
        <p:nvPicPr>
          <p:cNvPr id="1026" name="Picture 2" descr="https://cf.ppt-online.org/files1/slide/v/V8qnMGro6942xvDyztlWhbAXOwQdKjYuI0fPc7LmBT/slide-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16" t="37223" r="9456" b="10952"/>
          <a:stretch/>
        </p:blipFill>
        <p:spPr bwMode="auto">
          <a:xfrm>
            <a:off x="8615361" y="913151"/>
            <a:ext cx="2528889" cy="378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76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588"/>
            <a:ext cx="12192000" cy="6986588"/>
          </a:xfrm>
          <a:prstGeom prst="rect">
            <a:avLst/>
          </a:prstGeom>
        </p:spPr>
      </p:pic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2424113" y="765176"/>
            <a:ext cx="7416800" cy="27352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sz="3200" dirty="0">
              <a:latin typeface="Times New Roman" panose="02020603050405020304" pitchFamily="18" charset="0"/>
            </a:endParaRPr>
          </a:p>
          <a:p>
            <a:pPr algn="ctr"/>
            <a:endParaRPr lang="ru-RU" altLang="ru-RU" sz="3200" dirty="0">
              <a:latin typeface="Times New Roman" panose="02020603050405020304" pitchFamily="18" charset="0"/>
            </a:endParaRPr>
          </a:p>
          <a:p>
            <a:pPr algn="ctr"/>
            <a:endParaRPr lang="ru-RU" altLang="ru-RU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endParaRPr lang="ru-RU" altLang="ru-RU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endParaRPr lang="ru-RU" altLang="ru-RU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СУФФИКС</a:t>
            </a:r>
            <a:r>
              <a:rPr lang="ru-RU" altLang="ru-RU" sz="3200" dirty="0">
                <a:latin typeface="Times New Roman" panose="02020603050405020304" pitchFamily="18" charset="0"/>
              </a:rPr>
              <a:t> – это значимая часть слова,</a:t>
            </a:r>
          </a:p>
          <a:p>
            <a:pPr algn="ctr"/>
            <a:r>
              <a:rPr lang="ru-RU" altLang="ru-RU" sz="3200" dirty="0">
                <a:latin typeface="Times New Roman" panose="02020603050405020304" pitchFamily="18" charset="0"/>
              </a:rPr>
              <a:t>которая стоит после </a:t>
            </a:r>
            <a:r>
              <a:rPr lang="ru-RU" altLang="ru-RU" sz="3200" dirty="0" smtClean="0">
                <a:latin typeface="Times New Roman" panose="02020603050405020304" pitchFamily="18" charset="0"/>
              </a:rPr>
              <a:t>корня. </a:t>
            </a:r>
          </a:p>
          <a:p>
            <a:pPr algn="ctr"/>
            <a:r>
              <a:rPr lang="ru-RU" altLang="ru-RU" sz="3200" dirty="0" smtClean="0">
                <a:latin typeface="Times New Roman" panose="02020603050405020304" pitchFamily="18" charset="0"/>
              </a:rPr>
              <a:t>.</a:t>
            </a:r>
          </a:p>
          <a:p>
            <a:pPr algn="ctr"/>
            <a:r>
              <a:rPr lang="ru-RU" altLang="ru-RU" sz="3200" dirty="0" smtClean="0">
                <a:latin typeface="Times New Roman" panose="02020603050405020304" pitchFamily="18" charset="0"/>
              </a:rPr>
              <a:t> Суффикс служит для образования новых слов.</a:t>
            </a:r>
          </a:p>
          <a:p>
            <a:pPr algn="ctr"/>
            <a:endParaRPr lang="ru-RU" altLang="ru-RU" sz="3200" dirty="0">
              <a:latin typeface="Times New Roman" panose="02020603050405020304" pitchFamily="18" charset="0"/>
            </a:endParaRPr>
          </a:p>
          <a:p>
            <a:pPr algn="ctr"/>
            <a:r>
              <a:rPr lang="ru-RU" altLang="ru-RU" sz="3200" dirty="0">
                <a:latin typeface="Times New Roman" panose="02020603050405020304" pitchFamily="18" charset="0"/>
              </a:rPr>
              <a:t>Например:</a:t>
            </a:r>
          </a:p>
          <a:p>
            <a:pPr algn="ctr"/>
            <a:endParaRPr lang="ru-RU" altLang="ru-RU" sz="3200" dirty="0">
              <a:latin typeface="Times New Roman" panose="02020603050405020304" pitchFamily="18" charset="0"/>
            </a:endParaRPr>
          </a:p>
          <a:p>
            <a:pPr algn="ctr"/>
            <a:r>
              <a:rPr lang="ru-RU" altLang="ru-RU" sz="3200" dirty="0">
                <a:latin typeface="Times New Roman" panose="02020603050405020304" pitchFamily="18" charset="0"/>
              </a:rPr>
              <a:t>туча – туч к  а , стул – </a:t>
            </a:r>
            <a:r>
              <a:rPr lang="ru-RU" altLang="ru-RU" sz="3200" dirty="0" err="1">
                <a:latin typeface="Times New Roman" panose="02020603050405020304" pitchFamily="18" charset="0"/>
              </a:rPr>
              <a:t>стуль</a:t>
            </a:r>
            <a:r>
              <a:rPr lang="ru-RU" altLang="ru-RU" sz="3200" dirty="0">
                <a:latin typeface="Times New Roman" panose="02020603050405020304" pitchFamily="18" charset="0"/>
              </a:rPr>
              <a:t> чик и ,</a:t>
            </a:r>
          </a:p>
          <a:p>
            <a:pPr algn="ctr"/>
            <a:endParaRPr lang="ru-RU" altLang="ru-RU" sz="3200" dirty="0">
              <a:latin typeface="Times New Roman" panose="02020603050405020304" pitchFamily="18" charset="0"/>
            </a:endParaRPr>
          </a:p>
          <a:p>
            <a:pPr algn="ctr"/>
            <a:r>
              <a:rPr lang="ru-RU" altLang="ru-RU" sz="3200" dirty="0">
                <a:latin typeface="Times New Roman" panose="02020603050405020304" pitchFamily="18" charset="0"/>
              </a:rPr>
              <a:t>дом – дом </a:t>
            </a:r>
            <a:r>
              <a:rPr lang="ru-RU" altLang="ru-RU" sz="3200" dirty="0" err="1">
                <a:latin typeface="Times New Roman" panose="02020603050405020304" pitchFamily="18" charset="0"/>
              </a:rPr>
              <a:t>ик</a:t>
            </a:r>
            <a:r>
              <a:rPr lang="ru-RU" altLang="ru-RU" sz="3200" dirty="0">
                <a:latin typeface="Times New Roman" panose="02020603050405020304" pitchFamily="18" charset="0"/>
              </a:rPr>
              <a:t> и .</a:t>
            </a:r>
          </a:p>
        </p:txBody>
      </p:sp>
      <p:grpSp>
        <p:nvGrpSpPr>
          <p:cNvPr id="4101" name="Group 5"/>
          <p:cNvGrpSpPr>
            <a:grpSpLocks/>
          </p:cNvGrpSpPr>
          <p:nvPr/>
        </p:nvGrpSpPr>
        <p:grpSpPr bwMode="auto">
          <a:xfrm>
            <a:off x="4872039" y="4221164"/>
            <a:ext cx="288925" cy="287337"/>
            <a:chOff x="748" y="799"/>
            <a:chExt cx="499" cy="408"/>
          </a:xfrm>
        </p:grpSpPr>
        <p:sp>
          <p:nvSpPr>
            <p:cNvPr id="4102" name="Line 6"/>
            <p:cNvSpPr>
              <a:spLocks noChangeShapeType="1"/>
            </p:cNvSpPr>
            <p:nvPr/>
          </p:nvSpPr>
          <p:spPr bwMode="auto">
            <a:xfrm flipH="1">
              <a:off x="748" y="799"/>
              <a:ext cx="272" cy="40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3" name="Line 7"/>
            <p:cNvSpPr>
              <a:spLocks noChangeShapeType="1"/>
            </p:cNvSpPr>
            <p:nvPr/>
          </p:nvSpPr>
          <p:spPr bwMode="auto">
            <a:xfrm>
              <a:off x="1020" y="799"/>
              <a:ext cx="227" cy="40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104" name="Group 8"/>
          <p:cNvGrpSpPr>
            <a:grpSpLocks/>
          </p:cNvGrpSpPr>
          <p:nvPr/>
        </p:nvGrpSpPr>
        <p:grpSpPr bwMode="auto">
          <a:xfrm>
            <a:off x="8040688" y="4149725"/>
            <a:ext cx="576262" cy="287338"/>
            <a:chOff x="748" y="799"/>
            <a:chExt cx="499" cy="408"/>
          </a:xfrm>
        </p:grpSpPr>
        <p:sp>
          <p:nvSpPr>
            <p:cNvPr id="4105" name="Line 9"/>
            <p:cNvSpPr>
              <a:spLocks noChangeShapeType="1"/>
            </p:cNvSpPr>
            <p:nvPr/>
          </p:nvSpPr>
          <p:spPr bwMode="auto">
            <a:xfrm flipH="1">
              <a:off x="748" y="799"/>
              <a:ext cx="272" cy="40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6" name="Line 10"/>
            <p:cNvSpPr>
              <a:spLocks noChangeShapeType="1"/>
            </p:cNvSpPr>
            <p:nvPr/>
          </p:nvSpPr>
          <p:spPr bwMode="auto">
            <a:xfrm>
              <a:off x="1020" y="799"/>
              <a:ext cx="227" cy="40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107" name="Group 11"/>
          <p:cNvGrpSpPr>
            <a:grpSpLocks/>
          </p:cNvGrpSpPr>
          <p:nvPr/>
        </p:nvGrpSpPr>
        <p:grpSpPr bwMode="auto">
          <a:xfrm>
            <a:off x="6600826" y="5229226"/>
            <a:ext cx="360363" cy="214313"/>
            <a:chOff x="748" y="799"/>
            <a:chExt cx="499" cy="408"/>
          </a:xfrm>
        </p:grpSpPr>
        <p:sp>
          <p:nvSpPr>
            <p:cNvPr id="4108" name="Line 12"/>
            <p:cNvSpPr>
              <a:spLocks noChangeShapeType="1"/>
            </p:cNvSpPr>
            <p:nvPr/>
          </p:nvSpPr>
          <p:spPr bwMode="auto">
            <a:xfrm flipH="1">
              <a:off x="748" y="799"/>
              <a:ext cx="272" cy="40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9" name="Line 13"/>
            <p:cNvSpPr>
              <a:spLocks noChangeShapeType="1"/>
            </p:cNvSpPr>
            <p:nvPr/>
          </p:nvSpPr>
          <p:spPr bwMode="auto">
            <a:xfrm>
              <a:off x="1020" y="799"/>
              <a:ext cx="227" cy="40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5232401" y="4365625"/>
            <a:ext cx="360363" cy="431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8688388" y="4437063"/>
            <a:ext cx="360362" cy="431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7032626" y="5373688"/>
            <a:ext cx="360363" cy="431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4113" name="Arc 17"/>
          <p:cNvSpPr>
            <a:spLocks/>
          </p:cNvSpPr>
          <p:nvPr/>
        </p:nvSpPr>
        <p:spPr bwMode="auto">
          <a:xfrm rot="2654166" flipH="1">
            <a:off x="3213101" y="4305301"/>
            <a:ext cx="320675" cy="360363"/>
          </a:xfrm>
          <a:custGeom>
            <a:avLst/>
            <a:gdLst>
              <a:gd name="G0" fmla="+- 2498 0 0"/>
              <a:gd name="G1" fmla="+- 21600 0 0"/>
              <a:gd name="G2" fmla="+- 21600 0 0"/>
              <a:gd name="T0" fmla="*/ 0 w 24098"/>
              <a:gd name="T1" fmla="*/ 145 h 21600"/>
              <a:gd name="T2" fmla="*/ 24098 w 24098"/>
              <a:gd name="T3" fmla="*/ 21600 h 21600"/>
              <a:gd name="T4" fmla="*/ 2498 w 2409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098" h="21600" fill="none" extrusionOk="0">
                <a:moveTo>
                  <a:pt x="-1" y="144"/>
                </a:moveTo>
                <a:cubicBezTo>
                  <a:pt x="829" y="48"/>
                  <a:pt x="1663" y="0"/>
                  <a:pt x="2498" y="0"/>
                </a:cubicBezTo>
                <a:cubicBezTo>
                  <a:pt x="14427" y="0"/>
                  <a:pt x="24098" y="9670"/>
                  <a:pt x="24098" y="21600"/>
                </a:cubicBezTo>
              </a:path>
              <a:path w="24098" h="21600" stroke="0" extrusionOk="0">
                <a:moveTo>
                  <a:pt x="-1" y="144"/>
                </a:moveTo>
                <a:cubicBezTo>
                  <a:pt x="829" y="48"/>
                  <a:pt x="1663" y="0"/>
                  <a:pt x="2498" y="0"/>
                </a:cubicBezTo>
                <a:cubicBezTo>
                  <a:pt x="14427" y="0"/>
                  <a:pt x="24098" y="9670"/>
                  <a:pt x="24098" y="21600"/>
                </a:cubicBezTo>
                <a:lnTo>
                  <a:pt x="2498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4" name="Arc 18"/>
          <p:cNvSpPr>
            <a:spLocks/>
          </p:cNvSpPr>
          <p:nvPr/>
        </p:nvSpPr>
        <p:spPr bwMode="auto">
          <a:xfrm rot="2654166" flipH="1">
            <a:off x="4367214" y="4292601"/>
            <a:ext cx="320675" cy="360363"/>
          </a:xfrm>
          <a:custGeom>
            <a:avLst/>
            <a:gdLst>
              <a:gd name="G0" fmla="+- 2498 0 0"/>
              <a:gd name="G1" fmla="+- 21600 0 0"/>
              <a:gd name="G2" fmla="+- 21600 0 0"/>
              <a:gd name="T0" fmla="*/ 0 w 24098"/>
              <a:gd name="T1" fmla="*/ 145 h 21600"/>
              <a:gd name="T2" fmla="*/ 24098 w 24098"/>
              <a:gd name="T3" fmla="*/ 21600 h 21600"/>
              <a:gd name="T4" fmla="*/ 2498 w 2409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098" h="21600" fill="none" extrusionOk="0">
                <a:moveTo>
                  <a:pt x="-1" y="144"/>
                </a:moveTo>
                <a:cubicBezTo>
                  <a:pt x="829" y="48"/>
                  <a:pt x="1663" y="0"/>
                  <a:pt x="2498" y="0"/>
                </a:cubicBezTo>
                <a:cubicBezTo>
                  <a:pt x="14427" y="0"/>
                  <a:pt x="24098" y="9670"/>
                  <a:pt x="24098" y="21600"/>
                </a:cubicBezTo>
              </a:path>
              <a:path w="24098" h="21600" stroke="0" extrusionOk="0">
                <a:moveTo>
                  <a:pt x="-1" y="144"/>
                </a:moveTo>
                <a:cubicBezTo>
                  <a:pt x="829" y="48"/>
                  <a:pt x="1663" y="0"/>
                  <a:pt x="2498" y="0"/>
                </a:cubicBezTo>
                <a:cubicBezTo>
                  <a:pt x="14427" y="0"/>
                  <a:pt x="24098" y="9670"/>
                  <a:pt x="24098" y="21600"/>
                </a:cubicBezTo>
                <a:lnTo>
                  <a:pt x="2498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5" name="Arc 19"/>
          <p:cNvSpPr>
            <a:spLocks/>
          </p:cNvSpPr>
          <p:nvPr/>
        </p:nvSpPr>
        <p:spPr bwMode="auto">
          <a:xfrm rot="2654166" flipH="1">
            <a:off x="6024564" y="5229226"/>
            <a:ext cx="320675" cy="360363"/>
          </a:xfrm>
          <a:custGeom>
            <a:avLst/>
            <a:gdLst>
              <a:gd name="G0" fmla="+- 2498 0 0"/>
              <a:gd name="G1" fmla="+- 21600 0 0"/>
              <a:gd name="G2" fmla="+- 21600 0 0"/>
              <a:gd name="T0" fmla="*/ 0 w 24098"/>
              <a:gd name="T1" fmla="*/ 145 h 21600"/>
              <a:gd name="T2" fmla="*/ 24098 w 24098"/>
              <a:gd name="T3" fmla="*/ 21600 h 21600"/>
              <a:gd name="T4" fmla="*/ 2498 w 2409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098" h="21600" fill="none" extrusionOk="0">
                <a:moveTo>
                  <a:pt x="-1" y="144"/>
                </a:moveTo>
                <a:cubicBezTo>
                  <a:pt x="829" y="48"/>
                  <a:pt x="1663" y="0"/>
                  <a:pt x="2498" y="0"/>
                </a:cubicBezTo>
                <a:cubicBezTo>
                  <a:pt x="14427" y="0"/>
                  <a:pt x="24098" y="9670"/>
                  <a:pt x="24098" y="21600"/>
                </a:cubicBezTo>
              </a:path>
              <a:path w="24098" h="21600" stroke="0" extrusionOk="0">
                <a:moveTo>
                  <a:pt x="-1" y="144"/>
                </a:moveTo>
                <a:cubicBezTo>
                  <a:pt x="829" y="48"/>
                  <a:pt x="1663" y="0"/>
                  <a:pt x="2498" y="0"/>
                </a:cubicBezTo>
                <a:cubicBezTo>
                  <a:pt x="14427" y="0"/>
                  <a:pt x="24098" y="9670"/>
                  <a:pt x="24098" y="21600"/>
                </a:cubicBezTo>
                <a:lnTo>
                  <a:pt x="2498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6" name="Arc 20"/>
          <p:cNvSpPr>
            <a:spLocks/>
          </p:cNvSpPr>
          <p:nvPr/>
        </p:nvSpPr>
        <p:spPr bwMode="auto">
          <a:xfrm rot="2654166" flipH="1">
            <a:off x="4872039" y="5229226"/>
            <a:ext cx="320675" cy="360363"/>
          </a:xfrm>
          <a:custGeom>
            <a:avLst/>
            <a:gdLst>
              <a:gd name="G0" fmla="+- 2498 0 0"/>
              <a:gd name="G1" fmla="+- 21600 0 0"/>
              <a:gd name="G2" fmla="+- 21600 0 0"/>
              <a:gd name="T0" fmla="*/ 0 w 24098"/>
              <a:gd name="T1" fmla="*/ 145 h 21600"/>
              <a:gd name="T2" fmla="*/ 24098 w 24098"/>
              <a:gd name="T3" fmla="*/ 21600 h 21600"/>
              <a:gd name="T4" fmla="*/ 2498 w 2409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098" h="21600" fill="none" extrusionOk="0">
                <a:moveTo>
                  <a:pt x="-1" y="144"/>
                </a:moveTo>
                <a:cubicBezTo>
                  <a:pt x="829" y="48"/>
                  <a:pt x="1663" y="0"/>
                  <a:pt x="2498" y="0"/>
                </a:cubicBezTo>
                <a:cubicBezTo>
                  <a:pt x="14427" y="0"/>
                  <a:pt x="24098" y="9670"/>
                  <a:pt x="24098" y="21600"/>
                </a:cubicBezTo>
              </a:path>
              <a:path w="24098" h="21600" stroke="0" extrusionOk="0">
                <a:moveTo>
                  <a:pt x="-1" y="144"/>
                </a:moveTo>
                <a:cubicBezTo>
                  <a:pt x="829" y="48"/>
                  <a:pt x="1663" y="0"/>
                  <a:pt x="2498" y="0"/>
                </a:cubicBezTo>
                <a:cubicBezTo>
                  <a:pt x="14427" y="0"/>
                  <a:pt x="24098" y="9670"/>
                  <a:pt x="24098" y="21600"/>
                </a:cubicBezTo>
                <a:lnTo>
                  <a:pt x="2498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7" name="Arc 21"/>
          <p:cNvSpPr>
            <a:spLocks/>
          </p:cNvSpPr>
          <p:nvPr/>
        </p:nvSpPr>
        <p:spPr bwMode="auto">
          <a:xfrm rot="2654166" flipH="1">
            <a:off x="5999163" y="4281488"/>
            <a:ext cx="393700" cy="431800"/>
          </a:xfrm>
          <a:custGeom>
            <a:avLst/>
            <a:gdLst>
              <a:gd name="G0" fmla="+- 2498 0 0"/>
              <a:gd name="G1" fmla="+- 21600 0 0"/>
              <a:gd name="G2" fmla="+- 21600 0 0"/>
              <a:gd name="T0" fmla="*/ 0 w 24098"/>
              <a:gd name="T1" fmla="*/ 145 h 21600"/>
              <a:gd name="T2" fmla="*/ 24098 w 24098"/>
              <a:gd name="T3" fmla="*/ 21600 h 21600"/>
              <a:gd name="T4" fmla="*/ 2498 w 2409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098" h="21600" fill="none" extrusionOk="0">
                <a:moveTo>
                  <a:pt x="-1" y="144"/>
                </a:moveTo>
                <a:cubicBezTo>
                  <a:pt x="829" y="48"/>
                  <a:pt x="1663" y="0"/>
                  <a:pt x="2498" y="0"/>
                </a:cubicBezTo>
                <a:cubicBezTo>
                  <a:pt x="14427" y="0"/>
                  <a:pt x="24098" y="9670"/>
                  <a:pt x="24098" y="21600"/>
                </a:cubicBezTo>
              </a:path>
              <a:path w="24098" h="21600" stroke="0" extrusionOk="0">
                <a:moveTo>
                  <a:pt x="-1" y="144"/>
                </a:moveTo>
                <a:cubicBezTo>
                  <a:pt x="829" y="48"/>
                  <a:pt x="1663" y="0"/>
                  <a:pt x="2498" y="0"/>
                </a:cubicBezTo>
                <a:cubicBezTo>
                  <a:pt x="14427" y="0"/>
                  <a:pt x="24098" y="9670"/>
                  <a:pt x="24098" y="21600"/>
                </a:cubicBezTo>
                <a:lnTo>
                  <a:pt x="2498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9" name="Arc 23"/>
          <p:cNvSpPr>
            <a:spLocks/>
          </p:cNvSpPr>
          <p:nvPr/>
        </p:nvSpPr>
        <p:spPr bwMode="auto">
          <a:xfrm rot="2654166" flipH="1">
            <a:off x="7175500" y="4292600"/>
            <a:ext cx="393700" cy="431800"/>
          </a:xfrm>
          <a:custGeom>
            <a:avLst/>
            <a:gdLst>
              <a:gd name="G0" fmla="+- 2498 0 0"/>
              <a:gd name="G1" fmla="+- 21600 0 0"/>
              <a:gd name="G2" fmla="+- 21600 0 0"/>
              <a:gd name="T0" fmla="*/ 0 w 24098"/>
              <a:gd name="T1" fmla="*/ 145 h 21600"/>
              <a:gd name="T2" fmla="*/ 24098 w 24098"/>
              <a:gd name="T3" fmla="*/ 21600 h 21600"/>
              <a:gd name="T4" fmla="*/ 2498 w 2409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098" h="21600" fill="none" extrusionOk="0">
                <a:moveTo>
                  <a:pt x="-1" y="144"/>
                </a:moveTo>
                <a:cubicBezTo>
                  <a:pt x="829" y="48"/>
                  <a:pt x="1663" y="0"/>
                  <a:pt x="2498" y="0"/>
                </a:cubicBezTo>
                <a:cubicBezTo>
                  <a:pt x="14427" y="0"/>
                  <a:pt x="24098" y="9670"/>
                  <a:pt x="24098" y="21600"/>
                </a:cubicBezTo>
              </a:path>
              <a:path w="24098" h="21600" stroke="0" extrusionOk="0">
                <a:moveTo>
                  <a:pt x="-1" y="144"/>
                </a:moveTo>
                <a:cubicBezTo>
                  <a:pt x="829" y="48"/>
                  <a:pt x="1663" y="0"/>
                  <a:pt x="2498" y="0"/>
                </a:cubicBezTo>
                <a:cubicBezTo>
                  <a:pt x="14427" y="0"/>
                  <a:pt x="24098" y="9670"/>
                  <a:pt x="24098" y="21600"/>
                </a:cubicBezTo>
                <a:lnTo>
                  <a:pt x="2498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120" name="Picture 24" descr="nezn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1" y="4868863"/>
            <a:ext cx="1039813" cy="147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4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588"/>
            <a:ext cx="12192000" cy="6986588"/>
          </a:xfrm>
          <a:prstGeom prst="rect">
            <a:avLst/>
          </a:prstGeom>
        </p:spPr>
      </p:pic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4727576" y="692150"/>
            <a:ext cx="5184775" cy="20891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>
                <a:latin typeface="Times New Roman" panose="02020603050405020304" pitchFamily="18" charset="0"/>
              </a:rPr>
              <a:t>Запомни </a:t>
            </a:r>
          </a:p>
          <a:p>
            <a:pPr algn="ctr"/>
            <a:r>
              <a:rPr lang="ru-RU" altLang="ru-RU" sz="3200" b="1">
                <a:solidFill>
                  <a:srgbClr val="FF0000"/>
                </a:solidFill>
                <a:latin typeface="Times New Roman" panose="02020603050405020304" pitchFamily="18" charset="0"/>
              </a:rPr>
              <a:t>СУФФИКСЫ</a:t>
            </a:r>
            <a:r>
              <a:rPr lang="ru-RU" altLang="ru-RU" sz="3200"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ru-RU" altLang="ru-RU" sz="3200">
                <a:latin typeface="Times New Roman" panose="02020603050405020304" pitchFamily="18" charset="0"/>
              </a:rPr>
              <a:t>имён существительных:</a:t>
            </a:r>
          </a:p>
          <a:p>
            <a:pPr algn="ctr"/>
            <a:endParaRPr lang="ru-RU" altLang="ru-RU" sz="3200">
              <a:latin typeface="Times New Roman" panose="02020603050405020304" pitchFamily="18" charset="0"/>
            </a:endParaRP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2135189" y="2997201"/>
            <a:ext cx="7921625" cy="30956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5400">
                <a:latin typeface="Times New Roman" panose="02020603050405020304" pitchFamily="18" charset="0"/>
              </a:rPr>
              <a:t>-к-, -ик-, -чик-, -ушк-,</a:t>
            </a:r>
          </a:p>
          <a:p>
            <a:pPr algn="ctr"/>
            <a:endParaRPr lang="ru-RU" altLang="ru-RU" sz="5400">
              <a:latin typeface="Times New Roman" panose="02020603050405020304" pitchFamily="18" charset="0"/>
            </a:endParaRPr>
          </a:p>
          <a:p>
            <a:pPr algn="ctr"/>
            <a:r>
              <a:rPr lang="ru-RU" altLang="ru-RU" sz="5400">
                <a:latin typeface="Times New Roman" panose="02020603050405020304" pitchFamily="18" charset="0"/>
              </a:rPr>
              <a:t>-еньк-, -оньк-, -очк-, -ечк-.</a:t>
            </a:r>
          </a:p>
        </p:txBody>
      </p:sp>
      <p:grpSp>
        <p:nvGrpSpPr>
          <p:cNvPr id="5126" name="Group 6"/>
          <p:cNvGrpSpPr>
            <a:grpSpLocks/>
          </p:cNvGrpSpPr>
          <p:nvPr/>
        </p:nvGrpSpPr>
        <p:grpSpPr bwMode="auto">
          <a:xfrm>
            <a:off x="3071814" y="3357564"/>
            <a:ext cx="503237" cy="287337"/>
            <a:chOff x="748" y="799"/>
            <a:chExt cx="499" cy="408"/>
          </a:xfrm>
        </p:grpSpPr>
        <p:sp>
          <p:nvSpPr>
            <p:cNvPr id="5127" name="Line 7"/>
            <p:cNvSpPr>
              <a:spLocks noChangeShapeType="1"/>
            </p:cNvSpPr>
            <p:nvPr/>
          </p:nvSpPr>
          <p:spPr bwMode="auto">
            <a:xfrm flipH="1">
              <a:off x="748" y="799"/>
              <a:ext cx="272" cy="4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8" name="Line 8"/>
            <p:cNvSpPr>
              <a:spLocks noChangeShapeType="1"/>
            </p:cNvSpPr>
            <p:nvPr/>
          </p:nvSpPr>
          <p:spPr bwMode="auto">
            <a:xfrm>
              <a:off x="1020" y="799"/>
              <a:ext cx="227" cy="4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29" name="Group 9"/>
          <p:cNvGrpSpPr>
            <a:grpSpLocks/>
          </p:cNvGrpSpPr>
          <p:nvPr/>
        </p:nvGrpSpPr>
        <p:grpSpPr bwMode="auto">
          <a:xfrm>
            <a:off x="4367213" y="3284539"/>
            <a:ext cx="576262" cy="287337"/>
            <a:chOff x="748" y="799"/>
            <a:chExt cx="499" cy="408"/>
          </a:xfrm>
        </p:grpSpPr>
        <p:sp>
          <p:nvSpPr>
            <p:cNvPr id="5130" name="Line 10"/>
            <p:cNvSpPr>
              <a:spLocks noChangeShapeType="1"/>
            </p:cNvSpPr>
            <p:nvPr/>
          </p:nvSpPr>
          <p:spPr bwMode="auto">
            <a:xfrm flipH="1">
              <a:off x="748" y="799"/>
              <a:ext cx="272" cy="4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1" name="Line 11"/>
            <p:cNvSpPr>
              <a:spLocks noChangeShapeType="1"/>
            </p:cNvSpPr>
            <p:nvPr/>
          </p:nvSpPr>
          <p:spPr bwMode="auto">
            <a:xfrm>
              <a:off x="1020" y="799"/>
              <a:ext cx="227" cy="4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32" name="Group 12"/>
          <p:cNvGrpSpPr>
            <a:grpSpLocks/>
          </p:cNvGrpSpPr>
          <p:nvPr/>
        </p:nvGrpSpPr>
        <p:grpSpPr bwMode="auto">
          <a:xfrm>
            <a:off x="5808663" y="3284539"/>
            <a:ext cx="1008062" cy="288925"/>
            <a:chOff x="748" y="799"/>
            <a:chExt cx="499" cy="408"/>
          </a:xfrm>
        </p:grpSpPr>
        <p:sp>
          <p:nvSpPr>
            <p:cNvPr id="5133" name="Line 13"/>
            <p:cNvSpPr>
              <a:spLocks noChangeShapeType="1"/>
            </p:cNvSpPr>
            <p:nvPr/>
          </p:nvSpPr>
          <p:spPr bwMode="auto">
            <a:xfrm flipH="1">
              <a:off x="748" y="799"/>
              <a:ext cx="272" cy="4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4" name="Line 14"/>
            <p:cNvSpPr>
              <a:spLocks noChangeShapeType="1"/>
            </p:cNvSpPr>
            <p:nvPr/>
          </p:nvSpPr>
          <p:spPr bwMode="auto">
            <a:xfrm>
              <a:off x="1020" y="799"/>
              <a:ext cx="227" cy="4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35" name="Group 15"/>
          <p:cNvGrpSpPr>
            <a:grpSpLocks/>
          </p:cNvGrpSpPr>
          <p:nvPr/>
        </p:nvGrpSpPr>
        <p:grpSpPr bwMode="auto">
          <a:xfrm>
            <a:off x="7751764" y="3284539"/>
            <a:ext cx="936625" cy="288925"/>
            <a:chOff x="748" y="799"/>
            <a:chExt cx="499" cy="408"/>
          </a:xfrm>
        </p:grpSpPr>
        <p:sp>
          <p:nvSpPr>
            <p:cNvPr id="5136" name="Line 16"/>
            <p:cNvSpPr>
              <a:spLocks noChangeShapeType="1"/>
            </p:cNvSpPr>
            <p:nvPr/>
          </p:nvSpPr>
          <p:spPr bwMode="auto">
            <a:xfrm flipH="1">
              <a:off x="748" y="799"/>
              <a:ext cx="272" cy="4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7" name="Line 17"/>
            <p:cNvSpPr>
              <a:spLocks noChangeShapeType="1"/>
            </p:cNvSpPr>
            <p:nvPr/>
          </p:nvSpPr>
          <p:spPr bwMode="auto">
            <a:xfrm>
              <a:off x="1020" y="799"/>
              <a:ext cx="227" cy="4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38" name="Group 18"/>
          <p:cNvGrpSpPr>
            <a:grpSpLocks/>
          </p:cNvGrpSpPr>
          <p:nvPr/>
        </p:nvGrpSpPr>
        <p:grpSpPr bwMode="auto">
          <a:xfrm>
            <a:off x="2566989" y="4941889"/>
            <a:ext cx="1152525" cy="287337"/>
            <a:chOff x="748" y="799"/>
            <a:chExt cx="499" cy="408"/>
          </a:xfrm>
        </p:grpSpPr>
        <p:sp>
          <p:nvSpPr>
            <p:cNvPr id="5139" name="Line 19"/>
            <p:cNvSpPr>
              <a:spLocks noChangeShapeType="1"/>
            </p:cNvSpPr>
            <p:nvPr/>
          </p:nvSpPr>
          <p:spPr bwMode="auto">
            <a:xfrm flipH="1">
              <a:off x="748" y="799"/>
              <a:ext cx="272" cy="4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Line 20"/>
            <p:cNvSpPr>
              <a:spLocks noChangeShapeType="1"/>
            </p:cNvSpPr>
            <p:nvPr/>
          </p:nvSpPr>
          <p:spPr bwMode="auto">
            <a:xfrm>
              <a:off x="1020" y="799"/>
              <a:ext cx="227" cy="4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41" name="Group 21"/>
          <p:cNvGrpSpPr>
            <a:grpSpLocks/>
          </p:cNvGrpSpPr>
          <p:nvPr/>
        </p:nvGrpSpPr>
        <p:grpSpPr bwMode="auto">
          <a:xfrm>
            <a:off x="4656138" y="4941889"/>
            <a:ext cx="1079500" cy="287337"/>
            <a:chOff x="748" y="799"/>
            <a:chExt cx="499" cy="408"/>
          </a:xfrm>
        </p:grpSpPr>
        <p:sp>
          <p:nvSpPr>
            <p:cNvPr id="5142" name="Line 22"/>
            <p:cNvSpPr>
              <a:spLocks noChangeShapeType="1"/>
            </p:cNvSpPr>
            <p:nvPr/>
          </p:nvSpPr>
          <p:spPr bwMode="auto">
            <a:xfrm flipH="1">
              <a:off x="748" y="799"/>
              <a:ext cx="272" cy="4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3" name="Line 23"/>
            <p:cNvSpPr>
              <a:spLocks noChangeShapeType="1"/>
            </p:cNvSpPr>
            <p:nvPr/>
          </p:nvSpPr>
          <p:spPr bwMode="auto">
            <a:xfrm>
              <a:off x="1020" y="799"/>
              <a:ext cx="227" cy="4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44" name="Group 24"/>
          <p:cNvGrpSpPr>
            <a:grpSpLocks/>
          </p:cNvGrpSpPr>
          <p:nvPr/>
        </p:nvGrpSpPr>
        <p:grpSpPr bwMode="auto">
          <a:xfrm>
            <a:off x="6888163" y="4941889"/>
            <a:ext cx="863600" cy="287337"/>
            <a:chOff x="748" y="799"/>
            <a:chExt cx="499" cy="408"/>
          </a:xfrm>
        </p:grpSpPr>
        <p:sp>
          <p:nvSpPr>
            <p:cNvPr id="5145" name="Line 25"/>
            <p:cNvSpPr>
              <a:spLocks noChangeShapeType="1"/>
            </p:cNvSpPr>
            <p:nvPr/>
          </p:nvSpPr>
          <p:spPr bwMode="auto">
            <a:xfrm flipH="1">
              <a:off x="748" y="799"/>
              <a:ext cx="272" cy="4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6" name="Line 26"/>
            <p:cNvSpPr>
              <a:spLocks noChangeShapeType="1"/>
            </p:cNvSpPr>
            <p:nvPr/>
          </p:nvSpPr>
          <p:spPr bwMode="auto">
            <a:xfrm>
              <a:off x="1020" y="799"/>
              <a:ext cx="227" cy="4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47" name="Group 27"/>
          <p:cNvGrpSpPr>
            <a:grpSpLocks/>
          </p:cNvGrpSpPr>
          <p:nvPr/>
        </p:nvGrpSpPr>
        <p:grpSpPr bwMode="auto">
          <a:xfrm>
            <a:off x="8616950" y="5013325"/>
            <a:ext cx="935038" cy="215900"/>
            <a:chOff x="748" y="799"/>
            <a:chExt cx="499" cy="408"/>
          </a:xfrm>
        </p:grpSpPr>
        <p:sp>
          <p:nvSpPr>
            <p:cNvPr id="5148" name="Line 28"/>
            <p:cNvSpPr>
              <a:spLocks noChangeShapeType="1"/>
            </p:cNvSpPr>
            <p:nvPr/>
          </p:nvSpPr>
          <p:spPr bwMode="auto">
            <a:xfrm flipH="1">
              <a:off x="748" y="799"/>
              <a:ext cx="272" cy="4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9" name="Line 29"/>
            <p:cNvSpPr>
              <a:spLocks noChangeShapeType="1"/>
            </p:cNvSpPr>
            <p:nvPr/>
          </p:nvSpPr>
          <p:spPr bwMode="auto">
            <a:xfrm>
              <a:off x="1020" y="799"/>
              <a:ext cx="227" cy="4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5150" name="Picture 30" descr="nezn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1" y="549276"/>
            <a:ext cx="1724025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6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2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588"/>
            <a:ext cx="12192000" cy="6986588"/>
          </a:xfrm>
          <a:prstGeom prst="rect">
            <a:avLst/>
          </a:prstGeom>
        </p:spPr>
      </p:pic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2351088" y="333375"/>
            <a:ext cx="7632700" cy="25209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 b="1" dirty="0">
                <a:latin typeface="Times New Roman" panose="02020603050405020304" pitchFamily="18" charset="0"/>
              </a:rPr>
              <a:t>Ответь на вопросы. Тебе помогут суффиксы – </a:t>
            </a:r>
          </a:p>
          <a:p>
            <a:pPr algn="ctr"/>
            <a:r>
              <a:rPr lang="ru-RU" altLang="ru-RU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</a:t>
            </a:r>
            <a:r>
              <a:rPr lang="ru-RU" altLang="ru-RU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ак</a:t>
            </a:r>
            <a:r>
              <a:rPr lang="ru-RU" altLang="ru-RU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-, -чик-, -</a:t>
            </a:r>
            <a:r>
              <a:rPr lang="ru-RU" altLang="ru-RU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ист</a:t>
            </a:r>
            <a:r>
              <a:rPr lang="ru-RU" altLang="ru-RU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-, -ник-, -</a:t>
            </a:r>
            <a:r>
              <a:rPr lang="ru-RU" altLang="ru-RU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тель</a:t>
            </a:r>
            <a:r>
              <a:rPr lang="ru-RU" altLang="ru-RU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algn="ctr"/>
            <a:endParaRPr lang="ru-RU" altLang="ru-RU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endParaRPr lang="ru-RU" altLang="ru-RU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5230814" y="5300664"/>
            <a:ext cx="4319587" cy="936625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800">
                <a:latin typeface="Times New Roman" panose="02020603050405020304" pitchFamily="18" charset="0"/>
              </a:rPr>
              <a:t>Кто ловит рыбу?</a:t>
            </a:r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5230814" y="5300664"/>
            <a:ext cx="4319587" cy="936625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800">
                <a:latin typeface="Times New Roman" panose="02020603050405020304" pitchFamily="18" charset="0"/>
              </a:rPr>
              <a:t>Кто водит самолёт?</a:t>
            </a:r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5230814" y="5300664"/>
            <a:ext cx="4319587" cy="936625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800">
                <a:latin typeface="Times New Roman" panose="02020603050405020304" pitchFamily="18" charset="0"/>
              </a:rPr>
              <a:t>Кто строит?</a:t>
            </a:r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5230814" y="5300664"/>
            <a:ext cx="4319587" cy="936625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800">
                <a:latin typeface="Times New Roman" panose="02020603050405020304" pitchFamily="18" charset="0"/>
              </a:rPr>
              <a:t>Кто играет на фортепиано?</a:t>
            </a:r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>
            <a:off x="5230814" y="5300664"/>
            <a:ext cx="4319587" cy="936625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800">
                <a:latin typeface="Times New Roman" panose="02020603050405020304" pitchFamily="18" charset="0"/>
              </a:rPr>
              <a:t>Кто кладёт печь?</a:t>
            </a:r>
          </a:p>
        </p:txBody>
      </p:sp>
      <p:pic>
        <p:nvPicPr>
          <p:cNvPr id="7179" name="Picture 11" descr="677_24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9" y="2133601"/>
            <a:ext cx="3697287" cy="2773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chernyshov09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9" y="2133600"/>
            <a:ext cx="3673475" cy="2755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randy_piano_cloud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9" y="2133600"/>
            <a:ext cx="3673475" cy="2808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p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9" y="2133600"/>
            <a:ext cx="3673475" cy="2755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3" name="Picture 15" descr="spec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2133600"/>
            <a:ext cx="3695700" cy="2808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4" name="WordArt 16"/>
          <p:cNvSpPr>
            <a:spLocks noChangeArrowheads="1" noChangeShapeType="1" noTextEdit="1"/>
          </p:cNvSpPr>
          <p:nvPr/>
        </p:nvSpPr>
        <p:spPr bwMode="auto">
          <a:xfrm rot="5400000">
            <a:off x="1569244" y="3850482"/>
            <a:ext cx="4103688" cy="5238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53882" dir="2700000" algn="ctr" rotWithShape="0">
                    <a:srgbClr val="CBCBCB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рыбак</a:t>
            </a:r>
          </a:p>
        </p:txBody>
      </p:sp>
      <p:sp>
        <p:nvSpPr>
          <p:cNvPr id="7185" name="WordArt 17"/>
          <p:cNvSpPr>
            <a:spLocks noChangeArrowheads="1" noChangeShapeType="1" noTextEdit="1"/>
          </p:cNvSpPr>
          <p:nvPr/>
        </p:nvSpPr>
        <p:spPr bwMode="auto">
          <a:xfrm rot="5400000">
            <a:off x="1569244" y="3923507"/>
            <a:ext cx="4103688" cy="5238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53882" dir="2700000" algn="ctr" rotWithShape="0">
                    <a:srgbClr val="CBCBCB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лётчик</a:t>
            </a:r>
          </a:p>
        </p:txBody>
      </p:sp>
      <p:sp>
        <p:nvSpPr>
          <p:cNvPr id="7186" name="WordArt 18"/>
          <p:cNvSpPr>
            <a:spLocks noChangeArrowheads="1" noChangeShapeType="1" noTextEdit="1"/>
          </p:cNvSpPr>
          <p:nvPr/>
        </p:nvSpPr>
        <p:spPr bwMode="auto">
          <a:xfrm rot="5400000">
            <a:off x="1569244" y="3923507"/>
            <a:ext cx="4103688" cy="5238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53882" dir="2700000" algn="ctr" rotWithShape="0">
                    <a:srgbClr val="CBCBCB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пианист</a:t>
            </a:r>
          </a:p>
        </p:txBody>
      </p:sp>
      <p:sp>
        <p:nvSpPr>
          <p:cNvPr id="7187" name="WordArt 19"/>
          <p:cNvSpPr>
            <a:spLocks noChangeArrowheads="1" noChangeShapeType="1" noTextEdit="1"/>
          </p:cNvSpPr>
          <p:nvPr/>
        </p:nvSpPr>
        <p:spPr bwMode="auto">
          <a:xfrm rot="5400000">
            <a:off x="1569244" y="3923507"/>
            <a:ext cx="4103688" cy="5238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53882" dir="2700000" algn="ctr" rotWithShape="0">
                    <a:srgbClr val="CBCBCB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печник</a:t>
            </a:r>
          </a:p>
        </p:txBody>
      </p:sp>
      <p:sp>
        <p:nvSpPr>
          <p:cNvPr id="7188" name="WordArt 20"/>
          <p:cNvSpPr>
            <a:spLocks noChangeArrowheads="1" noChangeShapeType="1" noTextEdit="1"/>
          </p:cNvSpPr>
          <p:nvPr/>
        </p:nvSpPr>
        <p:spPr bwMode="auto">
          <a:xfrm rot="5400000">
            <a:off x="1569244" y="3923507"/>
            <a:ext cx="4103688" cy="5238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53882" dir="2700000" algn="ctr" rotWithShape="0">
                    <a:srgbClr val="CBCBCB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</a:t>
            </a:r>
          </a:p>
        </p:txBody>
      </p:sp>
    </p:spTree>
    <p:extLst>
      <p:ext uri="{BB962C8B-B14F-4D97-AF65-F5344CB8AC3E}">
        <p14:creationId xmlns:p14="http://schemas.microsoft.com/office/powerpoint/2010/main" val="90133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/>
      <p:bldP spid="7175" grpId="0" animBg="1"/>
      <p:bldP spid="7175" grpId="1" animBg="1"/>
      <p:bldP spid="7176" grpId="0" animBg="1"/>
      <p:bldP spid="7177" grpId="0" animBg="1"/>
      <p:bldP spid="7177" grpId="1" animBg="1"/>
      <p:bldP spid="7178" grpId="0" animBg="1"/>
      <p:bldP spid="717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384</Words>
  <Application>Microsoft Office PowerPoint</Application>
  <PresentationFormat>Широкоэкранный</PresentationFormat>
  <Paragraphs>95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Helvetica Neue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25</cp:revision>
  <dcterms:created xsi:type="dcterms:W3CDTF">2021-10-14T22:06:29Z</dcterms:created>
  <dcterms:modified xsi:type="dcterms:W3CDTF">2021-10-16T06:46:53Z</dcterms:modified>
</cp:coreProperties>
</file>