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9" r:id="rId4"/>
    <p:sldId id="256" r:id="rId5"/>
    <p:sldId id="267" r:id="rId6"/>
    <p:sldId id="270" r:id="rId7"/>
    <p:sldId id="266" r:id="rId8"/>
    <p:sldId id="265" r:id="rId9"/>
    <p:sldId id="264" r:id="rId10"/>
    <p:sldId id="271" r:id="rId11"/>
    <p:sldId id="262" r:id="rId12"/>
    <p:sldId id="277" r:id="rId13"/>
    <p:sldId id="279" r:id="rId14"/>
    <p:sldId id="280" r:id="rId15"/>
    <p:sldId id="261" r:id="rId16"/>
    <p:sldId id="260" r:id="rId17"/>
    <p:sldId id="259" r:id="rId18"/>
    <p:sldId id="272" r:id="rId19"/>
    <p:sldId id="258" r:id="rId20"/>
    <p:sldId id="274" r:id="rId21"/>
    <p:sldId id="273" r:id="rId22"/>
    <p:sldId id="276" r:id="rId23"/>
    <p:sldId id="284" r:id="rId24"/>
    <p:sldId id="287" r:id="rId25"/>
    <p:sldId id="286" r:id="rId26"/>
    <p:sldId id="283" r:id="rId27"/>
    <p:sldId id="275" r:id="rId28"/>
    <p:sldId id="28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20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51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51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F6CD7-02D5-483B-A1A1-707EC9FC1500}" type="datetimeFigureOut">
              <a:rPr lang="ru-RU"/>
              <a:pPr>
                <a:defRPr/>
              </a:pPr>
              <a:t>12.10.2021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5DFBD-6EA1-4474-9FB6-7FEC5AFDA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32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43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39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57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83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9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9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66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18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4AE22-1915-414A-B106-09B1881E4DA3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A3F27-B798-4ED4-ADF5-B64546D6E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29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formi-foto.ru/png_tmp/258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1633334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36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724" y="191909"/>
            <a:ext cx="2047547" cy="2904321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727" y="3398406"/>
            <a:ext cx="2332851" cy="3161012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725" y="3427180"/>
            <a:ext cx="2443145" cy="3132237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19673"/>
            <a:ext cx="2016224" cy="2888892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734" y="191909"/>
            <a:ext cx="1969501" cy="2904321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Grp="1" noChangeAspect="1" noChangeArrowheads="1"/>
          </p:cNvPicPr>
          <p:nvPr>
            <p:ph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25" y="219672"/>
            <a:ext cx="2069711" cy="2930067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4" y="3461504"/>
            <a:ext cx="2333553" cy="3101067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44" y="3444461"/>
            <a:ext cx="2386497" cy="3097675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691336" y="952883"/>
            <a:ext cx="6889104" cy="49480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Большую известность Борису Владимировичу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Заходеру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принесли мастерски выполненные переводы известных зарубежных детских сказок: "Винни-Пух и все-все-все" "Мэри </a:t>
            </a:r>
            <a:r>
              <a:rPr lang="ru-RU" alt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Поппинс</a:t>
            </a: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 "Приключения Алисы в Стране Чудес"; сказок Карела Чапека, братьев Гримм "Бременские музыканты", и др.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370" y="853397"/>
            <a:ext cx="1594746" cy="2296882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169" y="3491288"/>
            <a:ext cx="1755445" cy="2282078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6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i.mycdn.me/i?r=AzEPZsRbOZEKgBhR0XGMT1RkqajikCK2Pr9eWMbCusB-iq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689" y="1331321"/>
            <a:ext cx="4191138" cy="419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5861" y="181388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0" dirty="0" smtClean="0">
                <a:solidFill>
                  <a:srgbClr val="FF0000"/>
                </a:solidFill>
                <a:effectLst/>
                <a:latin typeface="YS Text"/>
              </a:rPr>
              <a:t>Липа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YS Text"/>
              </a:rPr>
              <a:t> – </a:t>
            </a:r>
            <a:r>
              <a:rPr lang="ru-RU" sz="3200" b="1" i="0" dirty="0" smtClean="0">
                <a:solidFill>
                  <a:srgbClr val="333333"/>
                </a:solidFill>
                <a:effectLst/>
                <a:latin typeface="YS Text"/>
              </a:rPr>
              <a:t>это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YS Text"/>
              </a:rPr>
              <a:t> лиственное дерево. Его можно встретить в скверах и парках. Крона у дерева пышная, ровно-растущая. </a:t>
            </a:r>
            <a:r>
              <a:rPr lang="ru-RU" sz="3200" i="0" dirty="0" smtClean="0">
                <a:solidFill>
                  <a:srgbClr val="333333"/>
                </a:solidFill>
                <a:effectLst/>
                <a:latin typeface="YS Text"/>
              </a:rPr>
              <a:t>Цвет листь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YS Text"/>
              </a:rPr>
              <a:t>ев ярко зелёный.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351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sun9-66.userapi.com/impf/c846322/v846322479/cef7f/gK6nsEjbYVo.jpg?size=393x210&amp;quality=96&amp;sign=16c1d7b0f3b8972368dc596add8196e3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84" y="778691"/>
            <a:ext cx="3886338" cy="207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photocentra.ru/images/main45/455769_ma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09963"/>
            <a:ext cx="4419600" cy="293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66153" y="2362661"/>
            <a:ext cx="81253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FF0000"/>
                </a:solidFill>
                <a:effectLst/>
                <a:latin typeface="YS Text"/>
              </a:rPr>
              <a:t>Щебетать</a:t>
            </a:r>
            <a:r>
              <a:rPr lang="ru-RU" sz="3200" b="0" i="0" dirty="0" smtClean="0">
                <a:solidFill>
                  <a:srgbClr val="333333"/>
                </a:solidFill>
                <a:effectLst/>
                <a:latin typeface="YS Text"/>
              </a:rPr>
              <a:t> – говорить быстро, без умолку.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016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https://im0-tub-ru.yandex.net/i?id=b05d00dea2ac6b9c755319c72578dad9-l&amp;ref=rim&amp;n=13&amp;w=1080&amp;h=13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086" y="1404730"/>
            <a:ext cx="3504536" cy="438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34277" y="2149617"/>
            <a:ext cx="67380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0" dirty="0" smtClean="0">
                <a:solidFill>
                  <a:srgbClr val="FF0000"/>
                </a:solidFill>
                <a:effectLst/>
                <a:latin typeface="YS Text"/>
              </a:rPr>
              <a:t>Суматоха</a:t>
            </a:r>
            <a:r>
              <a:rPr lang="ru-RU" sz="4000" b="0" i="0" dirty="0" smtClean="0">
                <a:solidFill>
                  <a:srgbClr val="333333"/>
                </a:solidFill>
                <a:effectLst/>
                <a:latin typeface="YS Text"/>
              </a:rPr>
              <a:t> - беспорядочная, беспокойная беготня, торопливость в действиях.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6590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0905" y="893279"/>
            <a:ext cx="75007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На старой липе во дворе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Большое оживление.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Повесил кто-то на заре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Такое объявление: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«Открыта школа для птенцов!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Занятия — с пяти часов.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Здесь можно даже летом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Учиться всем предметам!»</a:t>
            </a:r>
            <a:endParaRPr lang="ru-RU" sz="3600" dirty="0"/>
          </a:p>
        </p:txBody>
      </p:sp>
      <p:pic>
        <p:nvPicPr>
          <p:cNvPr id="8194" name="Picture 2" descr="https://pickimage.ru/wp-content/uploads/images/detskie/birdschool/ptichyashkola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535" y="893279"/>
            <a:ext cx="3228560" cy="477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8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590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9930" y="112236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И ровно в пять часов утра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Слетелась птичья детвора: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Воробушки, галчата,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Чижи,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Стрижи,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Щеглята,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Сороки, воронята,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Синицы и скворцы.</a:t>
            </a:r>
            <a:endParaRPr lang="ru-RU" sz="3600" dirty="0"/>
          </a:p>
        </p:txBody>
      </p:sp>
      <p:pic>
        <p:nvPicPr>
          <p:cNvPr id="6146" name="Picture 2" descr="https://ds05.infourok.ru/uploads/ex/0a0b/00059bd2-f7a62506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59"/>
          <a:stretch/>
        </p:blipFill>
        <p:spPr bwMode="auto">
          <a:xfrm>
            <a:off x="5799481" y="2811512"/>
            <a:ext cx="4992758" cy="323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4400" y="564568"/>
            <a:ext cx="65598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Щебечут и смеются,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Пищат, галдят, клюются,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Толкаются, дерутся…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Что сделаешь —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Птенцы!</a:t>
            </a:r>
            <a:endParaRPr lang="ru-RU" sz="3600" dirty="0"/>
          </a:p>
        </p:txBody>
      </p:sp>
      <p:pic>
        <p:nvPicPr>
          <p:cNvPr id="7170" name="Picture 2" descr="https://opiqkz.blob.core.windows.net/kitcontent/fd229c05-ebc0-4a24-a241-0785008aef2d/186f0085-4d71-4265-9657-897ab576ad61/d31b508a-e42a-4c8a-9a87-45b66771fac6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726" y="1560572"/>
            <a:ext cx="5715000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44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4644" y="733485"/>
            <a:ext cx="84151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Но вот влетел учитель в класс,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И суматоха улеглась.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Сидит смирнее голубей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На ветках молодежь.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Учитель — Старый Воробей,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Его не проведешь!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Он справедлив, но очень строг.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— Итак, друзья, начнем урок!</a:t>
            </a:r>
            <a:endParaRPr lang="ru-RU" sz="3600" dirty="0"/>
          </a:p>
        </p:txBody>
      </p:sp>
      <p:pic>
        <p:nvPicPr>
          <p:cNvPr id="10242" name="Picture 2" descr="https://zooclub.ru/attach/33000/337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518" y="1495810"/>
            <a:ext cx="4138130" cy="27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10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48138" y="471246"/>
            <a:ext cx="85874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У нас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По расписанию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Сейчас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Чистописание. —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Воробушки и галочки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Сидят, выводят палочки…—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35825" y="3993699"/>
            <a:ext cx="82958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Второй урок — родной язык.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Запомним: пишется «</a:t>
            </a:r>
            <a:r>
              <a:rPr lang="ru-RU" sz="3200" b="0" i="0" dirty="0" err="1" smtClean="0">
                <a:solidFill>
                  <a:srgbClr val="3C3C3C"/>
                </a:solidFill>
                <a:effectLst/>
                <a:latin typeface="Noto Serif"/>
              </a:rPr>
              <a:t>чирик</a:t>
            </a: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»,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А произносится «</a:t>
            </a:r>
            <a:r>
              <a:rPr lang="ru-RU" sz="3200" b="0" i="0" dirty="0" err="1" smtClean="0">
                <a:solidFill>
                  <a:srgbClr val="3C3C3C"/>
                </a:solidFill>
                <a:effectLst/>
                <a:latin typeface="Noto Serif"/>
              </a:rPr>
              <a:t>чивик</a:t>
            </a: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Или «</a:t>
            </a:r>
            <a:r>
              <a:rPr lang="ru-RU" sz="3200" b="0" i="0" dirty="0" err="1" smtClean="0">
                <a:solidFill>
                  <a:srgbClr val="3C3C3C"/>
                </a:solidFill>
                <a:effectLst/>
                <a:latin typeface="Noto Serif"/>
              </a:rPr>
              <a:t>чилик</a:t>
            </a: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», кто как привык!</a:t>
            </a:r>
            <a:endParaRPr lang="ru-RU" sz="3200" dirty="0"/>
          </a:p>
        </p:txBody>
      </p:sp>
      <p:pic>
        <p:nvPicPr>
          <p:cNvPr id="9218" name="Picture 2" descr="https://diafilmy.su/uploads/posts/2016-12/1483050256_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9"/>
          <a:stretch/>
        </p:blipFill>
        <p:spPr bwMode="auto">
          <a:xfrm>
            <a:off x="6980446" y="705135"/>
            <a:ext cx="4363416" cy="281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llustrators.ru/uploads/album_image/image/43387/6-%D0%9F%D1%82%D0%B8%D1%87%D1%8C%D1%8F_%D1%88%D0%BA%D0%BE%D0%BB%D0%B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14" y="3850257"/>
            <a:ext cx="3722360" cy="220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6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94335/0001-001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3196342" y="2291161"/>
            <a:ext cx="8094593" cy="18374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7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Б.Заходер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«Птичья школа».</a:t>
            </a:r>
          </a:p>
        </p:txBody>
      </p:sp>
    </p:spTree>
    <p:extLst>
      <p:ext uri="{BB962C8B-B14F-4D97-AF65-F5344CB8AC3E}">
        <p14:creationId xmlns:p14="http://schemas.microsoft.com/office/powerpoint/2010/main" val="146522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8017" y="1029597"/>
            <a:ext cx="79778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Теперь займемся чтением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Любимых детских книжек.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Читаем с выражением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Поэму «Чижик-Пыжик».</a:t>
            </a:r>
          </a:p>
          <a:p>
            <a:endParaRPr lang="ru-RU" sz="3200" b="0" i="0" dirty="0" smtClean="0">
              <a:solidFill>
                <a:srgbClr val="3C3C3C"/>
              </a:solidFill>
              <a:effectLst/>
              <a:latin typeface="Noto Serif"/>
            </a:endParaRPr>
          </a:p>
          <a:p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К доске пойдет, допустим, Чиж…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Ну, что же ты, дружок, молчишь?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— «Чижик-Пыжик! Где ты был?»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А как дальше, я забыл…</a:t>
            </a:r>
            <a:endParaRPr lang="ru-RU" sz="3200" b="0" i="0" dirty="0">
              <a:solidFill>
                <a:srgbClr val="3C3C3C"/>
              </a:solidFill>
              <a:effectLst/>
              <a:latin typeface="Noto Serif"/>
            </a:endParaRPr>
          </a:p>
        </p:txBody>
      </p:sp>
      <p:pic>
        <p:nvPicPr>
          <p:cNvPr id="11266" name="Picture 2" descr="https://img2.labirint.ru/rcimg/485b5a72348715b281145af15319e815/1920x1080/books56/559786/ph_02.jpg?157546269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7"/>
          <a:stretch/>
        </p:blipFill>
        <p:spPr bwMode="auto">
          <a:xfrm>
            <a:off x="7577231" y="938213"/>
            <a:ext cx="389459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25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52939" y="777342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Но тут звонок раздался.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— Попрыгайте пока.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А кто проголодался,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Заморит червячка! —</a:t>
            </a:r>
          </a:p>
          <a:p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Теперь естествознание.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Запишем два задания: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«Где собирают крошки»</a:t>
            </a:r>
            <a:b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</a:br>
            <a:r>
              <a:rPr lang="ru-RU" sz="3200" b="0" i="0" dirty="0" smtClean="0">
                <a:solidFill>
                  <a:srgbClr val="3C3C3C"/>
                </a:solidFill>
                <a:effectLst/>
                <a:latin typeface="Noto Serif"/>
              </a:rPr>
              <a:t>И «Как спастись от кошки».</a:t>
            </a:r>
            <a:endParaRPr lang="ru-RU" sz="3200" b="0" i="0" dirty="0">
              <a:solidFill>
                <a:srgbClr val="3C3C3C"/>
              </a:solidFill>
              <a:effectLst/>
              <a:latin typeface="Noto Serif"/>
            </a:endParaRPr>
          </a:p>
        </p:txBody>
      </p:sp>
      <p:pic>
        <p:nvPicPr>
          <p:cNvPr id="12290" name="Picture 2" descr="https://ds05.infourok.ru/uploads/ex/0a0b/00059bd2-f7a62506/img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6301408" y="1325738"/>
            <a:ext cx="4943061" cy="306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63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4522" y="564568"/>
            <a:ext cx="70236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А вот на этой ветке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Проставлены отметки.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У всех пятерки.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Молодцы!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3C3C3C"/>
                </a:solidFill>
                <a:effectLst/>
                <a:latin typeface="Noto Serif"/>
              </a:rPr>
              <a:t>Летите по домам, птенцы!</a:t>
            </a:r>
            <a:endParaRPr lang="ru-RU" sz="3600" dirty="0"/>
          </a:p>
        </p:txBody>
      </p:sp>
      <p:pic>
        <p:nvPicPr>
          <p:cNvPr id="13314" name="Picture 2" descr="https://illustrators.ru/uploads/illustration/image/1061502/main_18-19_-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158" y="2998436"/>
            <a:ext cx="4774233" cy="311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96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85192" y="705873"/>
            <a:ext cx="111450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Во сколько начинаются занятия в школе?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Какие птицы пришли учиться в школе?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Какие оценки получили птицы?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02768" y="1471682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Занятия -  с пяти часов.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34170" y="2972717"/>
            <a:ext cx="1051083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00B0F0"/>
                </a:solidFill>
                <a:latin typeface="Noto Serif"/>
              </a:rPr>
              <a:t>Воробушки, </a:t>
            </a:r>
            <a:r>
              <a:rPr lang="ru-RU" sz="3200" b="1" i="1" dirty="0" smtClean="0">
                <a:solidFill>
                  <a:srgbClr val="00B0F0"/>
                </a:solidFill>
                <a:latin typeface="Noto Serif"/>
              </a:rPr>
              <a:t>галчата, чижи</a:t>
            </a:r>
            <a:r>
              <a:rPr lang="ru-RU" sz="3200" b="1" i="1" dirty="0" smtClean="0">
                <a:solidFill>
                  <a:srgbClr val="00B0F0"/>
                </a:solidFill>
                <a:latin typeface="Noto Serif"/>
              </a:rPr>
              <a:t>, </a:t>
            </a:r>
            <a:r>
              <a:rPr lang="ru-RU" sz="3200" b="1" i="1" dirty="0" err="1" smtClean="0">
                <a:solidFill>
                  <a:srgbClr val="00B0F0"/>
                </a:solidFill>
                <a:latin typeface="Noto Serif"/>
              </a:rPr>
              <a:t>стрижи,щеглята</a:t>
            </a:r>
            <a:r>
              <a:rPr lang="ru-RU" sz="3200" b="1" i="1" dirty="0">
                <a:solidFill>
                  <a:srgbClr val="00B0F0"/>
                </a:solidFill>
                <a:latin typeface="Noto Serif"/>
              </a:rPr>
              <a:t>,</a:t>
            </a:r>
            <a:r>
              <a:rPr lang="ru-RU" sz="3200" b="1" i="1" dirty="0">
                <a:solidFill>
                  <a:srgbClr val="00B0F0"/>
                </a:solidFill>
              </a:rPr>
              <a:t/>
            </a:r>
            <a:br>
              <a:rPr lang="ru-RU" sz="3200" b="1" i="1" dirty="0">
                <a:solidFill>
                  <a:srgbClr val="00B0F0"/>
                </a:solidFill>
              </a:rPr>
            </a:br>
            <a:r>
              <a:rPr lang="ru-RU" sz="3200" b="1" i="1" dirty="0" smtClean="0">
                <a:solidFill>
                  <a:srgbClr val="00B0F0"/>
                </a:solidFill>
                <a:latin typeface="Noto Serif"/>
              </a:rPr>
              <a:t>сороки</a:t>
            </a:r>
            <a:r>
              <a:rPr lang="ru-RU" sz="3200" b="1" i="1" dirty="0">
                <a:solidFill>
                  <a:srgbClr val="00B0F0"/>
                </a:solidFill>
                <a:latin typeface="Noto Serif"/>
              </a:rPr>
              <a:t>, </a:t>
            </a:r>
            <a:r>
              <a:rPr lang="ru-RU" sz="3200" b="1" i="1" dirty="0" smtClean="0">
                <a:solidFill>
                  <a:srgbClr val="00B0F0"/>
                </a:solidFill>
                <a:latin typeface="Noto Serif"/>
              </a:rPr>
              <a:t>воронята, синицы </a:t>
            </a:r>
            <a:r>
              <a:rPr lang="ru-RU" sz="3200" b="1" i="1" dirty="0">
                <a:solidFill>
                  <a:srgbClr val="00B0F0"/>
                </a:solidFill>
                <a:latin typeface="Noto Serif"/>
              </a:rPr>
              <a:t>и скворцы.</a:t>
            </a:r>
            <a:endParaRPr lang="ru-RU" sz="3200" b="1" i="1" dirty="0">
              <a:solidFill>
                <a:srgbClr val="00B0F0"/>
              </a:solidFill>
            </a:endParaRPr>
          </a:p>
          <a:p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44616" y="536692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i="1" dirty="0">
                <a:solidFill>
                  <a:srgbClr val="00B0F0"/>
                </a:solidFill>
                <a:latin typeface="Noto Serif"/>
              </a:rPr>
              <a:t>У всех пятерки.</a:t>
            </a:r>
            <a:r>
              <a:rPr lang="ru-RU" sz="3600" b="1" i="1" dirty="0">
                <a:solidFill>
                  <a:srgbClr val="00B0F0"/>
                </a:solidFill>
              </a:rPr>
              <a:t/>
            </a:r>
            <a:br>
              <a:rPr lang="ru-RU" sz="3600" b="1" i="1" dirty="0">
                <a:solidFill>
                  <a:srgbClr val="00B0F0"/>
                </a:solidFill>
              </a:rPr>
            </a:br>
            <a:endParaRPr lang="ru-RU" sz="36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00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3461" y="788002"/>
            <a:ext cx="1114507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Какой был учитель?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Какой 1 урок по расписанию?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Какой 2 урок?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А после родного языка какой урок?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А последний урок был какой?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71763" y="1144588"/>
            <a:ext cx="10784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Справедливый, строгий.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48050" y="2293395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Чистописание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45605" y="3385334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Родной язык.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31406" y="4516097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Чтение.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31406" y="5630279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Естествознание</a:t>
            </a:r>
            <a:r>
              <a:rPr lang="ru-RU" sz="4000" b="1" i="1" dirty="0">
                <a:solidFill>
                  <a:srgbClr val="00B0F0"/>
                </a:solidFill>
              </a:rPr>
              <a:t>.</a:t>
            </a:r>
            <a:endParaRPr lang="ru-RU" sz="4000" b="1" i="1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7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9213" y="603995"/>
            <a:ext cx="10733573" cy="5509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Подберите рифму к следующим словам.</a:t>
            </a:r>
          </a:p>
          <a:p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птенец </a:t>
            </a:r>
          </a:p>
          <a:p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  <a:p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доска</a:t>
            </a:r>
          </a:p>
          <a:p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5631" y="1971035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боец, лжец, чтец, образец, кузнец.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26531" y="3380464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B0F0"/>
                </a:solidFill>
              </a:rPr>
              <a:t>спас, каркас, </a:t>
            </a:r>
            <a:r>
              <a:rPr lang="ru-RU" sz="4000" b="1" i="1" dirty="0" smtClean="0">
                <a:solidFill>
                  <a:srgbClr val="00B0F0"/>
                </a:solidFill>
              </a:rPr>
              <a:t>таз</a:t>
            </a:r>
            <a:r>
              <a:rPr lang="ru-RU" sz="4000" b="1" i="1" dirty="0" smtClean="0">
                <a:solidFill>
                  <a:srgbClr val="00B0F0"/>
                </a:solidFill>
              </a:rPr>
              <a:t>, алмаз.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26531" y="4654175"/>
            <a:ext cx="105108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00B0F0"/>
                </a:solidFill>
              </a:rPr>
              <a:t> </a:t>
            </a:r>
            <a:r>
              <a:rPr lang="ru-RU" sz="4000" b="1" i="1" dirty="0" smtClean="0">
                <a:solidFill>
                  <a:srgbClr val="00B0F0"/>
                </a:solidFill>
              </a:rPr>
              <a:t>войска, </a:t>
            </a:r>
            <a:r>
              <a:rPr lang="ru-RU" sz="4000" b="1" i="1" dirty="0" smtClean="0">
                <a:solidFill>
                  <a:srgbClr val="00B0F0"/>
                </a:solidFill>
              </a:rPr>
              <a:t>тоска, </a:t>
            </a:r>
            <a:r>
              <a:rPr lang="ru-RU" sz="4000" b="1" i="1" dirty="0" smtClean="0">
                <a:solidFill>
                  <a:srgbClr val="00B0F0"/>
                </a:solidFill>
              </a:rPr>
              <a:t>невысока.</a:t>
            </a:r>
          </a:p>
        </p:txBody>
      </p:sp>
    </p:spTree>
    <p:extLst>
      <p:ext uri="{BB962C8B-B14F-4D97-AF65-F5344CB8AC3E}">
        <p14:creationId xmlns:p14="http://schemas.microsoft.com/office/powerpoint/2010/main" val="47837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9213" y="555338"/>
            <a:ext cx="10733573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пересказ произведения «Птичья школа»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Б.Заходера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Ответить на вопросы по учебнику.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44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дом вектор PNG образ | Векторы и PSD-файлы | Бесплатная загрузка на Pngtre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15218" r="16307" b="20443"/>
          <a:stretch/>
        </p:blipFill>
        <p:spPr bwMode="auto">
          <a:xfrm>
            <a:off x="4511566" y="3509963"/>
            <a:ext cx="3803759" cy="272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3461" y="788002"/>
            <a:ext cx="1114507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- Кто учит жизни птенцов?</a:t>
            </a: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- Какие уроки вы бы ещё порекомендовали для птичьей школы и почему?</a:t>
            </a: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- Представьте, что вы стали учеником птичьей школы. Какую птицу для подражания вы для себя выбрали?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24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764787" y="1030288"/>
            <a:ext cx="6792809" cy="10865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Дети - мультяшные на прозрачном фоне в PNG | Школьные фрески, Библейские  поделки, Школьные те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103" y="2009543"/>
            <a:ext cx="4793797" cy="389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75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.depositphotos.com/1281594/5106/v/950/depositphotos_51062809-stock-illustration-school-childrens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74857" y="1991737"/>
            <a:ext cx="908270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93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9603" y="1555324"/>
            <a:ext cx="10464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</a:t>
            </a:r>
            <a:r>
              <a:rPr lang="ru-RU" sz="3600" b="1" dirty="0" smtClean="0"/>
              <a:t>Упражнение 78. </a:t>
            </a:r>
          </a:p>
          <a:p>
            <a:endParaRPr lang="ru-RU" sz="3200" dirty="0" smtClean="0"/>
          </a:p>
          <a:p>
            <a:r>
              <a:rPr lang="ru-RU" sz="3200" dirty="0" smtClean="0">
                <a:solidFill>
                  <a:srgbClr val="FF0000"/>
                </a:solidFill>
              </a:rPr>
              <a:t>Спишите, раскрывая скобки. Выделите приставки и подчеркните предлоги.  </a:t>
            </a:r>
          </a:p>
          <a:p>
            <a:r>
              <a:rPr lang="ru-RU" sz="3200" dirty="0"/>
              <a:t> </a:t>
            </a:r>
          </a:p>
          <a:p>
            <a:r>
              <a:rPr lang="ru-RU" sz="3200" dirty="0" smtClean="0"/>
              <a:t>(У)пал (в)воду, (у)</a:t>
            </a:r>
            <a:r>
              <a:rPr lang="ru-RU" sz="3200" dirty="0" err="1" smtClean="0"/>
              <a:t>кусила</a:t>
            </a:r>
            <a:r>
              <a:rPr lang="ru-RU" sz="3200" dirty="0" smtClean="0"/>
              <a:t> собака, (в)бежал (в)класс, (вы)шел (на)прогулку, (с)пустился (к)реке, (об)жарил (на)сковороде, (по)ставил (в)гараж, (вы)тащил (из)воды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9603" y="572126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9603" y="3782125"/>
            <a:ext cx="10464800" cy="206210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</a:t>
            </a:r>
            <a:r>
              <a:rPr lang="ru-RU" sz="3200" dirty="0" smtClean="0"/>
              <a:t> </a:t>
            </a:r>
            <a:endParaRPr lang="ru-RU" sz="3200" dirty="0"/>
          </a:p>
          <a:p>
            <a:r>
              <a:rPr lang="ru-RU" sz="3200" dirty="0" smtClean="0"/>
              <a:t>Упал в воду, </a:t>
            </a:r>
            <a:r>
              <a:rPr lang="ru-RU" sz="3200" dirty="0"/>
              <a:t>у</a:t>
            </a:r>
            <a:r>
              <a:rPr lang="ru-RU" sz="3200" dirty="0" smtClean="0"/>
              <a:t>кусила собака, вбежал в класс, вышел на прогулку, спустился к реке, обжарил на сковороде, поставил в гараж, вытащил из воды.</a:t>
            </a:r>
            <a:endParaRPr lang="ru-RU" sz="32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864095" y="4351395"/>
            <a:ext cx="264318" cy="122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128413" y="4337108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026030" y="4403702"/>
            <a:ext cx="246835" cy="62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72865" y="4395669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831564" y="4417989"/>
            <a:ext cx="264318" cy="122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095882" y="4403702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654580" y="4430250"/>
            <a:ext cx="511155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9165735" y="4415963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2538247" y="4920483"/>
            <a:ext cx="264318" cy="122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802565" y="4906196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694744" y="4906196"/>
            <a:ext cx="401138" cy="42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095882" y="4896183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898820" y="5371897"/>
            <a:ext cx="396477" cy="1033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295297" y="5357609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074289" y="5382228"/>
            <a:ext cx="43586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510150" y="5367941"/>
            <a:ext cx="0" cy="2000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1834846" y="4724859"/>
            <a:ext cx="264318" cy="122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7343018" y="4739720"/>
            <a:ext cx="264318" cy="122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10056073" y="4748486"/>
            <a:ext cx="264318" cy="122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402522" y="5209175"/>
            <a:ext cx="264318" cy="122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7439656" y="5253159"/>
            <a:ext cx="264318" cy="122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2562778" y="5758555"/>
            <a:ext cx="264318" cy="122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5787685" y="5717099"/>
            <a:ext cx="264318" cy="122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78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3183089" y="478737"/>
            <a:ext cx="8094593" cy="18374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7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Б.Заходер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«Птичья школа».</a:t>
            </a:r>
          </a:p>
        </p:txBody>
      </p:sp>
      <p:pic>
        <p:nvPicPr>
          <p:cNvPr id="1026" name="Picture 2" descr="https://illustrators.ru/uploads/album_image/image/43387/6-%D0%9F%D1%82%D0%B8%D1%87%D1%8C%D1%8F_%D1%88%D0%BA%D0%BE%D0%BB%D0%B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729" y="2316163"/>
            <a:ext cx="6433483" cy="381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40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340" y="237534"/>
            <a:ext cx="10972800" cy="79208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Отгадайте </a:t>
            </a:r>
            <a:r>
              <a:rPr lang="en-US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Загадку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541" y="1508787"/>
            <a:ext cx="11548864" cy="545891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Снится ночью пауку</a:t>
            </a:r>
          </a:p>
          <a:p>
            <a:pPr marL="0" indent="0">
              <a:buNone/>
            </a:pP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Чудо—</a:t>
            </a:r>
            <a:r>
              <a:rPr lang="ru-RU" sz="7866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юдо</a:t>
            </a: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 на суку:</a:t>
            </a:r>
          </a:p>
          <a:p>
            <a:pPr marL="0" indent="0">
              <a:buNone/>
            </a:pP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Длинный клюв</a:t>
            </a:r>
          </a:p>
          <a:p>
            <a:pPr marL="0" indent="0">
              <a:buNone/>
            </a:pP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И два крыла...</a:t>
            </a:r>
          </a:p>
          <a:p>
            <a:pPr marL="0" indent="0">
              <a:buNone/>
            </a:pP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Прилетит — плохи дела!</a:t>
            </a:r>
          </a:p>
          <a:p>
            <a:pPr marL="0" indent="0">
              <a:buNone/>
            </a:pP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А кого паук боится?</a:t>
            </a:r>
          </a:p>
          <a:p>
            <a:pPr marL="0" indent="0">
              <a:buNone/>
            </a:pPr>
            <a:r>
              <a:rPr lang="ru-RU" sz="786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Угадали? Это...</a:t>
            </a:r>
          </a:p>
          <a:p>
            <a:pPr marL="0" indent="0">
              <a:buNone/>
            </a:pPr>
            <a:endParaRPr lang="ru-RU" sz="4667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/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36740" y="4581128"/>
            <a:ext cx="278430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867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птица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/>
        </p:blipFill>
        <p:spPr bwMode="auto">
          <a:xfrm>
            <a:off x="1603366" y="1029622"/>
            <a:ext cx="9066748" cy="565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13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39144" y="1122363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Борис Владимирович </a:t>
            </a:r>
            <a:r>
              <a:rPr lang="ru-RU" sz="32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Заходер</a:t>
            </a:r>
            <a: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(1918-2000)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7374" r="6779" b="7155"/>
          <a:stretch/>
        </p:blipFill>
        <p:spPr bwMode="auto">
          <a:xfrm>
            <a:off x="1173766" y="2040560"/>
            <a:ext cx="2739252" cy="358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7476" y="2299206"/>
            <a:ext cx="6682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FF0000"/>
                </a:solidFill>
                <a:effectLst/>
                <a:latin typeface="YS Text"/>
              </a:rPr>
              <a:t>Русский  писатель, переводчик.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sun9-12.userapi.com/impg/wdQr-ZmvyfVkEqIR4kmoaMuPqGa350_Ekto6NA/FK-LDJP0Fu4.jpg?size=422x600&amp;quality=96&amp;sign=a191eebfa9cc67bc013afadf7d6e4570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409" y="3059466"/>
            <a:ext cx="2218423" cy="315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0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953142" y="595755"/>
            <a:ext cx="10285716" cy="230832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Заходер</a:t>
            </a:r>
            <a:r>
              <a:rPr lang="ru-RU" alt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Борис Владимирович родился 9 сентября 1918 года в </a:t>
            </a:r>
            <a:r>
              <a:rPr lang="ru-RU" alt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Молдавии. Однако </a:t>
            </a:r>
            <a:r>
              <a:rPr lang="ru-RU" alt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alt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Заходера</a:t>
            </a:r>
            <a:r>
              <a:rPr lang="ru-RU" alt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Молдавии прожила недолго: сначала перебралась в Одессу, а затем переехала в Москву</a:t>
            </a:r>
            <a:r>
              <a:rPr lang="ru-RU" alt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 dirty="0"/>
          </a:p>
        </p:txBody>
      </p:sp>
      <p:pic>
        <p:nvPicPr>
          <p:cNvPr id="4098" name="Picture 2" descr="https://fs.znanio.ru/d5af0e/89/66/648babf558ede49567513ec9451f2c0b3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66"/>
          <a:stretch/>
        </p:blipFill>
        <p:spPr bwMode="auto">
          <a:xfrm>
            <a:off x="3472070" y="2904079"/>
            <a:ext cx="5883965" cy="349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12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48342" y="561836"/>
            <a:ext cx="10895316" cy="350865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1935 году Борис </a:t>
            </a:r>
            <a:r>
              <a:rPr lang="ru-RU" alt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Заходер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закончил школу, пошел работать на завод учеником токаря, позже поступил учиться в Московский авиационный институт, затем продолжал обучение на биологических факультетах в Московском и Казанском университетах, а в 1938–1947 гг. – в Литературном институте им. А.М</a:t>
            </a:r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Горького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endParaRPr lang="ru-RU" altLang="ru-RU" sz="2000" dirty="0"/>
          </a:p>
        </p:txBody>
      </p:sp>
      <p:pic>
        <p:nvPicPr>
          <p:cNvPr id="5122" name="Picture 2" descr="https://mirkid.ru/wp-content/uploads/2019/09/B.Zaho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93" y="3602038"/>
            <a:ext cx="3066129" cy="285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35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480</Words>
  <Application>Microsoft Office PowerPoint</Application>
  <PresentationFormat>Широкоэкранный</PresentationFormat>
  <Paragraphs>90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Georgia</vt:lpstr>
      <vt:lpstr>Noto Serif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Отгадайте  Загадку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19</cp:revision>
  <dcterms:created xsi:type="dcterms:W3CDTF">2021-10-11T20:16:24Z</dcterms:created>
  <dcterms:modified xsi:type="dcterms:W3CDTF">2021-10-12T11:37:19Z</dcterms:modified>
</cp:coreProperties>
</file>