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69" r:id="rId4"/>
    <p:sldId id="256" r:id="rId5"/>
    <p:sldId id="267" r:id="rId6"/>
    <p:sldId id="270" r:id="rId7"/>
    <p:sldId id="266" r:id="rId8"/>
    <p:sldId id="265" r:id="rId9"/>
    <p:sldId id="264" r:id="rId10"/>
    <p:sldId id="271" r:id="rId11"/>
    <p:sldId id="262" r:id="rId12"/>
    <p:sldId id="277" r:id="rId13"/>
    <p:sldId id="279" r:id="rId14"/>
    <p:sldId id="280" r:id="rId15"/>
    <p:sldId id="261" r:id="rId16"/>
    <p:sldId id="260" r:id="rId17"/>
    <p:sldId id="259" r:id="rId18"/>
    <p:sldId id="272" r:id="rId19"/>
    <p:sldId id="258" r:id="rId20"/>
    <p:sldId id="274" r:id="rId21"/>
    <p:sldId id="273" r:id="rId22"/>
    <p:sldId id="276" r:id="rId23"/>
    <p:sldId id="284" r:id="rId24"/>
    <p:sldId id="287" r:id="rId25"/>
    <p:sldId id="286" r:id="rId26"/>
    <p:sldId id="283" r:id="rId27"/>
    <p:sldId id="275" r:id="rId28"/>
    <p:sldId id="282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4" d="100"/>
          <a:sy n="54" d="100"/>
        </p:scale>
        <p:origin x="67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AE22-1915-414A-B106-09B1881E4DA3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A3F27-B798-4ED4-ADF5-B64546D6E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201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AE22-1915-414A-B106-09B1881E4DA3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A3F27-B798-4ED4-ADF5-B64546D6E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516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AE22-1915-414A-B106-09B1881E4DA3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A3F27-B798-4ED4-ADF5-B64546D6E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951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F6CD7-02D5-483B-A1A1-707EC9FC1500}" type="datetimeFigureOut">
              <a:rPr lang="ru-RU"/>
              <a:pPr>
                <a:defRPr/>
              </a:pPr>
              <a:t>12.10.2021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B5DFBD-6EA1-4474-9FB6-7FEC5AFDA8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2932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AE22-1915-414A-B106-09B1881E4DA3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A3F27-B798-4ED4-ADF5-B64546D6E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43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AE22-1915-414A-B106-09B1881E4DA3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A3F27-B798-4ED4-ADF5-B64546D6E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6395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AE22-1915-414A-B106-09B1881E4DA3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A3F27-B798-4ED4-ADF5-B64546D6E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578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AE22-1915-414A-B106-09B1881E4DA3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A3F27-B798-4ED4-ADF5-B64546D6E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839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AE22-1915-414A-B106-09B1881E4DA3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A3F27-B798-4ED4-ADF5-B64546D6E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196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AE22-1915-414A-B106-09B1881E4DA3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A3F27-B798-4ED4-ADF5-B64546D6E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391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AE22-1915-414A-B106-09B1881E4DA3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A3F27-B798-4ED4-ADF5-B64546D6E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66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4AE22-1915-414A-B106-09B1881E4DA3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A3F27-B798-4ED4-ADF5-B64546D6E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183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4AE22-1915-414A-B106-09B1881E4DA3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A3F27-B798-4ED4-ADF5-B64546D6E2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293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oformi-foto.ru/png_tmp/2580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35693" y="1633334"/>
            <a:ext cx="932061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 русского языка </a:t>
            </a:r>
          </a:p>
          <a:p>
            <a:pPr lvl="0" algn="ctr"/>
            <a:r>
              <a:rPr lang="ru-RU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читательской грамотности во 2 классе</a:t>
            </a:r>
            <a:endParaRPr lang="ru-RU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365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pluspng.com/img-png/borders-png-hd-certificate-border-png-hd-free-printable-blank-certificate-borders-clipart-library-certificate-border-clip-art-1500-1125-png-15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19"/>
            <a:ext cx="12192000" cy="686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724" y="191909"/>
            <a:ext cx="2047547" cy="2904321"/>
          </a:xfrm>
          <a:prstGeom prst="rect">
            <a:avLst/>
          </a:prstGeom>
          <a:noFill/>
          <a:ln>
            <a:noFill/>
          </a:ln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727" y="3398406"/>
            <a:ext cx="2332851" cy="3161012"/>
          </a:xfrm>
          <a:prstGeom prst="rect">
            <a:avLst/>
          </a:prstGeom>
          <a:noFill/>
          <a:ln>
            <a:noFill/>
          </a:ln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725" y="3427180"/>
            <a:ext cx="2443145" cy="3132237"/>
          </a:xfrm>
          <a:prstGeom prst="rect">
            <a:avLst/>
          </a:prstGeom>
          <a:noFill/>
          <a:ln>
            <a:noFill/>
          </a:ln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341" y="219673"/>
            <a:ext cx="2016224" cy="2888892"/>
          </a:xfrm>
          <a:prstGeom prst="rect">
            <a:avLst/>
          </a:prstGeom>
          <a:noFill/>
          <a:ln>
            <a:noFill/>
          </a:ln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734" y="191909"/>
            <a:ext cx="1969501" cy="2904321"/>
          </a:xfrm>
          <a:prstGeom prst="rect">
            <a:avLst/>
          </a:prstGeom>
          <a:noFill/>
          <a:ln>
            <a:noFill/>
          </a:ln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Grp="1" noChangeAspect="1" noChangeArrowheads="1"/>
          </p:cNvPicPr>
          <p:nvPr>
            <p:ph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25" y="219672"/>
            <a:ext cx="2069711" cy="2930067"/>
          </a:xfrm>
          <a:prstGeom prst="rect">
            <a:avLst/>
          </a:prstGeom>
          <a:noFill/>
          <a:ln>
            <a:noFill/>
          </a:ln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14" y="3461504"/>
            <a:ext cx="2333553" cy="3101067"/>
          </a:xfrm>
          <a:prstGeom prst="rect">
            <a:avLst/>
          </a:prstGeom>
          <a:noFill/>
          <a:ln>
            <a:noFill/>
          </a:ln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44" y="3444461"/>
            <a:ext cx="2386497" cy="3097675"/>
          </a:xfrm>
          <a:prstGeom prst="rect">
            <a:avLst/>
          </a:prstGeom>
          <a:noFill/>
          <a:ln>
            <a:noFill/>
          </a:ln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3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pluspng.com/img-png/borders-png-hd-certificate-border-png-hd-free-printable-blank-certificate-borders-clipart-library-certificate-border-clip-art-1500-1125-png-15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19"/>
            <a:ext cx="12192000" cy="686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691336" y="952883"/>
            <a:ext cx="6889104" cy="49480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Большую известность Борису Владимировичу </a:t>
            </a:r>
            <a:r>
              <a:rPr lang="ru-RU" alt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Заходеру</a:t>
            </a:r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принесли мастерски выполненные переводы известных зарубежных детских сказок: "Винни-Пух и все-все-все" "Мэри </a:t>
            </a:r>
            <a:r>
              <a:rPr lang="ru-RU" alt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Поппинс</a:t>
            </a:r>
            <a:r>
              <a:rPr lang="ru-RU" alt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", "Приключения Алисы в Стране Чудес"; сказок Карела Чапека, братьев Гримм "Бременские музыканты", и др. 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370" y="853397"/>
            <a:ext cx="1594746" cy="2296882"/>
          </a:xfrm>
          <a:prstGeom prst="rect">
            <a:avLst/>
          </a:prstGeom>
          <a:noFill/>
          <a:ln>
            <a:noFill/>
          </a:ln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69" y="3491288"/>
            <a:ext cx="1755445" cy="2282078"/>
          </a:xfrm>
          <a:prstGeom prst="rect">
            <a:avLst/>
          </a:prstGeom>
          <a:noFill/>
          <a:ln>
            <a:noFill/>
          </a:ln>
          <a:scene3d>
            <a:camera prst="perspectiveHeroicExtremeRigh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6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pluspng.com/img-png/borders-png-hd-certificate-border-png-hd-free-printable-blank-certificate-borders-clipart-library-certificate-border-clip-art-1500-1125-png-15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19"/>
            <a:ext cx="12192000" cy="686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s://i.mycdn.me/i?r=AzEPZsRbOZEKgBhR0XGMT1RkqajikCK2Pr9eWMbCusB-iqaKTM5SRkZCeTgDn6uOy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689" y="1331321"/>
            <a:ext cx="4191138" cy="419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75861" y="1813885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i="0" dirty="0" smtClean="0">
                <a:solidFill>
                  <a:srgbClr val="FF0000"/>
                </a:solidFill>
                <a:effectLst/>
                <a:latin typeface="YS Text"/>
              </a:rPr>
              <a:t>Липа</a:t>
            </a:r>
            <a:r>
              <a:rPr lang="ru-RU" sz="3200" b="0" i="0" dirty="0" smtClean="0">
                <a:solidFill>
                  <a:srgbClr val="333333"/>
                </a:solidFill>
                <a:effectLst/>
                <a:latin typeface="YS Text"/>
              </a:rPr>
              <a:t> – </a:t>
            </a:r>
            <a:r>
              <a:rPr lang="ru-RU" sz="3200" b="1" i="0" dirty="0" smtClean="0">
                <a:solidFill>
                  <a:srgbClr val="333333"/>
                </a:solidFill>
                <a:effectLst/>
                <a:latin typeface="YS Text"/>
              </a:rPr>
              <a:t>это</a:t>
            </a:r>
            <a:r>
              <a:rPr lang="ru-RU" sz="3200" b="0" i="0" dirty="0" smtClean="0">
                <a:solidFill>
                  <a:srgbClr val="333333"/>
                </a:solidFill>
                <a:effectLst/>
                <a:latin typeface="YS Text"/>
              </a:rPr>
              <a:t> лиственное дерево. Его можно встретить в скверах и парках. Крона у дерева пышная, ровно-растущая. </a:t>
            </a:r>
            <a:r>
              <a:rPr lang="ru-RU" sz="3200" i="0" dirty="0" smtClean="0">
                <a:solidFill>
                  <a:srgbClr val="333333"/>
                </a:solidFill>
                <a:effectLst/>
                <a:latin typeface="YS Text"/>
              </a:rPr>
              <a:t>Цвет листь</a:t>
            </a:r>
            <a:r>
              <a:rPr lang="ru-RU" sz="3200" b="0" i="0" dirty="0" smtClean="0">
                <a:solidFill>
                  <a:srgbClr val="333333"/>
                </a:solidFill>
                <a:effectLst/>
                <a:latin typeface="YS Text"/>
              </a:rPr>
              <a:t>ев ярко зелёный.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3511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pluspng.com/img-png/borders-png-hd-certificate-border-png-hd-free-printable-blank-certificate-borders-clipart-library-certificate-border-clip-art-1500-1125-png-15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s://sun9-66.userapi.com/impf/c846322/v846322479/cef7f/gK6nsEjbYVo.jpg?size=393x210&amp;quality=96&amp;sign=16c1d7b0f3b8972368dc596add8196e3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84" y="778691"/>
            <a:ext cx="3886338" cy="207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photocentra.ru/images/main45/455769_mai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509963"/>
            <a:ext cx="4419600" cy="293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066153" y="2362661"/>
            <a:ext cx="81253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0" dirty="0" smtClean="0">
                <a:solidFill>
                  <a:srgbClr val="FF0000"/>
                </a:solidFill>
                <a:effectLst/>
                <a:latin typeface="YS Text"/>
              </a:rPr>
              <a:t>Щебетать</a:t>
            </a:r>
            <a:r>
              <a:rPr lang="ru-RU" sz="3200" b="0" i="0" dirty="0" smtClean="0">
                <a:solidFill>
                  <a:srgbClr val="333333"/>
                </a:solidFill>
                <a:effectLst/>
                <a:latin typeface="YS Text"/>
              </a:rPr>
              <a:t> – говорить быстро, без умолку.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60163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pluspng.com/img-png/borders-png-hd-certificate-border-png-hd-free-printable-blank-certificate-borders-clipart-library-certificate-border-clip-art-1500-1125-png-15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19"/>
            <a:ext cx="12192000" cy="686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s://im0-tub-ru.yandex.net/i?id=b05d00dea2ac6b9c755319c72578dad9-l&amp;ref=rim&amp;n=13&amp;w=1080&amp;h=13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086" y="1404730"/>
            <a:ext cx="3504536" cy="438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234277" y="2149617"/>
            <a:ext cx="67380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0" dirty="0" smtClean="0">
                <a:solidFill>
                  <a:srgbClr val="FF0000"/>
                </a:solidFill>
                <a:effectLst/>
                <a:latin typeface="YS Text"/>
              </a:rPr>
              <a:t>Суматоха</a:t>
            </a:r>
            <a:r>
              <a:rPr lang="ru-RU" sz="4000" b="0" i="0" dirty="0" smtClean="0">
                <a:solidFill>
                  <a:srgbClr val="333333"/>
                </a:solidFill>
                <a:effectLst/>
                <a:latin typeface="YS Text"/>
              </a:rPr>
              <a:t> - беспорядочная, беспокойная беготня, торопливость в действиях.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465902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pluspng.com/img-png/borders-png-hd-certificate-border-png-hd-free-printable-blank-certificate-borders-clipart-library-certificate-border-clip-art-1500-1125-png-15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19"/>
            <a:ext cx="12192000" cy="686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40905" y="893279"/>
            <a:ext cx="750073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0" i="0" dirty="0" smtClean="0">
                <a:solidFill>
                  <a:srgbClr val="3C3C3C"/>
                </a:solidFill>
                <a:effectLst/>
                <a:latin typeface="Noto Serif"/>
              </a:rPr>
              <a:t>На старой липе во дворе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0" i="0" dirty="0" smtClean="0">
                <a:solidFill>
                  <a:srgbClr val="3C3C3C"/>
                </a:solidFill>
                <a:effectLst/>
                <a:latin typeface="Noto Serif"/>
              </a:rPr>
              <a:t>Большое оживление.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0" i="0" dirty="0" smtClean="0">
                <a:solidFill>
                  <a:srgbClr val="3C3C3C"/>
                </a:solidFill>
                <a:effectLst/>
                <a:latin typeface="Noto Serif"/>
              </a:rPr>
              <a:t>Повесил кто-то на заре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0" i="0" dirty="0" smtClean="0">
                <a:solidFill>
                  <a:srgbClr val="3C3C3C"/>
                </a:solidFill>
                <a:effectLst/>
                <a:latin typeface="Noto Serif"/>
              </a:rPr>
              <a:t>Такое объявление: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0" i="0" dirty="0" smtClean="0">
                <a:solidFill>
                  <a:srgbClr val="3C3C3C"/>
                </a:solidFill>
                <a:effectLst/>
                <a:latin typeface="Noto Serif"/>
              </a:rPr>
              <a:t>«Открыта школа для птенцов!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0" i="0" dirty="0" smtClean="0">
                <a:solidFill>
                  <a:srgbClr val="3C3C3C"/>
                </a:solidFill>
                <a:effectLst/>
                <a:latin typeface="Noto Serif"/>
              </a:rPr>
              <a:t>Занятия — с пяти часов.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0" i="0" dirty="0" smtClean="0">
                <a:solidFill>
                  <a:srgbClr val="3C3C3C"/>
                </a:solidFill>
                <a:effectLst/>
                <a:latin typeface="Noto Serif"/>
              </a:rPr>
              <a:t>Здесь можно даже летом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0" i="0" dirty="0" smtClean="0">
                <a:solidFill>
                  <a:srgbClr val="3C3C3C"/>
                </a:solidFill>
                <a:effectLst/>
                <a:latin typeface="Noto Serif"/>
              </a:rPr>
              <a:t>Учиться всем предметам!»</a:t>
            </a:r>
            <a:endParaRPr lang="ru-RU" sz="3600" dirty="0"/>
          </a:p>
        </p:txBody>
      </p:sp>
      <p:pic>
        <p:nvPicPr>
          <p:cNvPr id="8194" name="Picture 2" descr="https://pickimage.ru/wp-content/uploads/images/detskie/birdschool/ptichyashkola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535" y="893279"/>
            <a:ext cx="3228560" cy="477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87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pluspng.com/img-png/borders-png-hd-certificate-border-png-hd-free-printable-blank-certificate-borders-clipart-library-certificate-border-clip-art-1500-1125-png-15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590"/>
            <a:ext cx="12192000" cy="686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99930" y="1122363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0" i="0" dirty="0" smtClean="0">
                <a:solidFill>
                  <a:srgbClr val="3C3C3C"/>
                </a:solidFill>
                <a:effectLst/>
                <a:latin typeface="Noto Serif"/>
              </a:rPr>
              <a:t>И ровно в пять часов утра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0" i="0" dirty="0" smtClean="0">
                <a:solidFill>
                  <a:srgbClr val="3C3C3C"/>
                </a:solidFill>
                <a:effectLst/>
                <a:latin typeface="Noto Serif"/>
              </a:rPr>
              <a:t>Слетелась птичья детвора: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0" i="0" dirty="0" smtClean="0">
                <a:solidFill>
                  <a:srgbClr val="3C3C3C"/>
                </a:solidFill>
                <a:effectLst/>
                <a:latin typeface="Noto Serif"/>
              </a:rPr>
              <a:t>Воробушки, галчата,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0" i="0" dirty="0" smtClean="0">
                <a:solidFill>
                  <a:srgbClr val="3C3C3C"/>
                </a:solidFill>
                <a:effectLst/>
                <a:latin typeface="Noto Serif"/>
              </a:rPr>
              <a:t>Чижи,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0" i="0" dirty="0" smtClean="0">
                <a:solidFill>
                  <a:srgbClr val="3C3C3C"/>
                </a:solidFill>
                <a:effectLst/>
                <a:latin typeface="Noto Serif"/>
              </a:rPr>
              <a:t>Стрижи,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0" i="0" dirty="0" smtClean="0">
                <a:solidFill>
                  <a:srgbClr val="3C3C3C"/>
                </a:solidFill>
                <a:effectLst/>
                <a:latin typeface="Noto Serif"/>
              </a:rPr>
              <a:t>Щеглята,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0" i="0" dirty="0" smtClean="0">
                <a:solidFill>
                  <a:srgbClr val="3C3C3C"/>
                </a:solidFill>
                <a:effectLst/>
                <a:latin typeface="Noto Serif"/>
              </a:rPr>
              <a:t>Сороки, воронята,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0" i="0" dirty="0" smtClean="0">
                <a:solidFill>
                  <a:srgbClr val="3C3C3C"/>
                </a:solidFill>
                <a:effectLst/>
                <a:latin typeface="Noto Serif"/>
              </a:rPr>
              <a:t>Синицы и скворцы.</a:t>
            </a:r>
            <a:endParaRPr lang="ru-RU" sz="3600" dirty="0"/>
          </a:p>
        </p:txBody>
      </p:sp>
      <p:pic>
        <p:nvPicPr>
          <p:cNvPr id="6146" name="Picture 2" descr="https://ds05.infourok.ru/uploads/ex/0a0b/00059bd2-f7a62506/img1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59"/>
          <a:stretch/>
        </p:blipFill>
        <p:spPr bwMode="auto">
          <a:xfrm>
            <a:off x="5799481" y="2811512"/>
            <a:ext cx="4992758" cy="323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7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pluspng.com/img-png/borders-png-hd-certificate-border-png-hd-free-printable-blank-certificate-borders-clipart-library-certificate-border-clip-art-1500-1125-png-15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19"/>
            <a:ext cx="12192000" cy="686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14400" y="564568"/>
            <a:ext cx="655982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0" i="0" dirty="0" smtClean="0">
                <a:solidFill>
                  <a:srgbClr val="3C3C3C"/>
                </a:solidFill>
                <a:effectLst/>
                <a:latin typeface="Noto Serif"/>
              </a:rPr>
              <a:t>Щебечут и смеются,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0" i="0" dirty="0" smtClean="0">
                <a:solidFill>
                  <a:srgbClr val="3C3C3C"/>
                </a:solidFill>
                <a:effectLst/>
                <a:latin typeface="Noto Serif"/>
              </a:rPr>
              <a:t>Пищат, галдят, клюются,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0" i="0" dirty="0" smtClean="0">
                <a:solidFill>
                  <a:srgbClr val="3C3C3C"/>
                </a:solidFill>
                <a:effectLst/>
                <a:latin typeface="Noto Serif"/>
              </a:rPr>
              <a:t>Толкаются, дерутся…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0" i="0" dirty="0" smtClean="0">
                <a:solidFill>
                  <a:srgbClr val="3C3C3C"/>
                </a:solidFill>
                <a:effectLst/>
                <a:latin typeface="Noto Serif"/>
              </a:rPr>
              <a:t>Что сделаешь —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0" i="0" dirty="0" smtClean="0">
                <a:solidFill>
                  <a:srgbClr val="3C3C3C"/>
                </a:solidFill>
                <a:effectLst/>
                <a:latin typeface="Noto Serif"/>
              </a:rPr>
              <a:t>Птенцы!</a:t>
            </a:r>
            <a:endParaRPr lang="ru-RU" sz="3600" dirty="0"/>
          </a:p>
        </p:txBody>
      </p:sp>
      <p:pic>
        <p:nvPicPr>
          <p:cNvPr id="7170" name="Picture 2" descr="https://opiqkz.blob.core.windows.net/kitcontent/fd229c05-ebc0-4a24-a241-0785008aef2d/186f0085-4d71-4265-9657-897ab576ad61/d31b508a-e42a-4c8a-9a87-45b66771fac6_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726" y="1560572"/>
            <a:ext cx="5715000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44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pluspng.com/img-png/borders-png-hd-certificate-border-png-hd-free-printable-blank-certificate-borders-clipart-library-certificate-border-clip-art-1500-1125-png-15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19"/>
            <a:ext cx="12192000" cy="686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74644" y="733485"/>
            <a:ext cx="841513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0" i="0" dirty="0" smtClean="0">
                <a:solidFill>
                  <a:srgbClr val="3C3C3C"/>
                </a:solidFill>
                <a:effectLst/>
                <a:latin typeface="Noto Serif"/>
              </a:rPr>
              <a:t>Но вот влетел учитель в класс,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0" i="0" dirty="0" smtClean="0">
                <a:solidFill>
                  <a:srgbClr val="3C3C3C"/>
                </a:solidFill>
                <a:effectLst/>
                <a:latin typeface="Noto Serif"/>
              </a:rPr>
              <a:t>И суматоха улеглась.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0" i="0" dirty="0" smtClean="0">
                <a:solidFill>
                  <a:srgbClr val="3C3C3C"/>
                </a:solidFill>
                <a:effectLst/>
                <a:latin typeface="Noto Serif"/>
              </a:rPr>
              <a:t>Сидит смирнее голубей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0" i="0" dirty="0" smtClean="0">
                <a:solidFill>
                  <a:srgbClr val="3C3C3C"/>
                </a:solidFill>
                <a:effectLst/>
                <a:latin typeface="Noto Serif"/>
              </a:rPr>
              <a:t>На ветках молодежь.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0" i="0" dirty="0" smtClean="0">
                <a:solidFill>
                  <a:srgbClr val="3C3C3C"/>
                </a:solidFill>
                <a:effectLst/>
                <a:latin typeface="Noto Serif"/>
              </a:rPr>
              <a:t>Учитель — Старый Воробей,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0" i="0" dirty="0" smtClean="0">
                <a:solidFill>
                  <a:srgbClr val="3C3C3C"/>
                </a:solidFill>
                <a:effectLst/>
                <a:latin typeface="Noto Serif"/>
              </a:rPr>
              <a:t>Его не проведешь!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0" i="0" dirty="0" smtClean="0">
                <a:solidFill>
                  <a:srgbClr val="3C3C3C"/>
                </a:solidFill>
                <a:effectLst/>
                <a:latin typeface="Noto Serif"/>
              </a:rPr>
              <a:t>Он справедлив, но очень строг.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0" i="0" dirty="0" smtClean="0">
                <a:solidFill>
                  <a:srgbClr val="3C3C3C"/>
                </a:solidFill>
                <a:effectLst/>
                <a:latin typeface="Noto Serif"/>
              </a:rPr>
              <a:t>— Итак, друзья, начнем урок!</a:t>
            </a:r>
            <a:endParaRPr lang="ru-RU" sz="3600" dirty="0"/>
          </a:p>
        </p:txBody>
      </p:sp>
      <p:pic>
        <p:nvPicPr>
          <p:cNvPr id="10242" name="Picture 2" descr="https://zooclub.ru/attach/33000/337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518" y="1495810"/>
            <a:ext cx="4138130" cy="275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10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pluspng.com/img-png/borders-png-hd-certificate-border-png-hd-free-printable-blank-certificate-borders-clipart-library-certificate-border-clip-art-1500-1125-png-15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19"/>
            <a:ext cx="12192000" cy="686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48138" y="471246"/>
            <a:ext cx="858740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  <a:t>У нас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  <a:t>По расписанию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  <a:t>Сейчас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  <a:t>Чистописание. —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  <a:t>Воробушки и галочки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  <a:t>Сидят, выводят палочки…—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35825" y="3993699"/>
            <a:ext cx="829586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  <a:t>Второй урок — родной язык.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  <a:t>Запомним: пишется «</a:t>
            </a:r>
            <a:r>
              <a:rPr lang="ru-RU" sz="3200" b="0" i="0" dirty="0" err="1" smtClean="0">
                <a:solidFill>
                  <a:srgbClr val="3C3C3C"/>
                </a:solidFill>
                <a:effectLst/>
                <a:latin typeface="Noto Serif"/>
              </a:rPr>
              <a:t>чирик</a:t>
            </a:r>
            <a: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  <a:t>»,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  <a:t>А произносится «</a:t>
            </a:r>
            <a:r>
              <a:rPr lang="ru-RU" sz="3200" b="0" i="0" dirty="0" err="1" smtClean="0">
                <a:solidFill>
                  <a:srgbClr val="3C3C3C"/>
                </a:solidFill>
                <a:effectLst/>
                <a:latin typeface="Noto Serif"/>
              </a:rPr>
              <a:t>чивик</a:t>
            </a:r>
            <a: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  <a:t>»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  <a:t>Или «</a:t>
            </a:r>
            <a:r>
              <a:rPr lang="ru-RU" sz="3200" b="0" i="0" dirty="0" err="1" smtClean="0">
                <a:solidFill>
                  <a:srgbClr val="3C3C3C"/>
                </a:solidFill>
                <a:effectLst/>
                <a:latin typeface="Noto Serif"/>
              </a:rPr>
              <a:t>чилик</a:t>
            </a:r>
            <a: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  <a:t>», кто как привык!</a:t>
            </a:r>
            <a:endParaRPr lang="ru-RU" sz="3200" dirty="0"/>
          </a:p>
        </p:txBody>
      </p:sp>
      <p:pic>
        <p:nvPicPr>
          <p:cNvPr id="9218" name="Picture 2" descr="https://diafilmy.su/uploads/posts/2016-12/1483050256_2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39"/>
          <a:stretch/>
        </p:blipFill>
        <p:spPr bwMode="auto">
          <a:xfrm>
            <a:off x="6980446" y="705135"/>
            <a:ext cx="4363416" cy="2813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illustrators.ru/uploads/album_image/image/43387/6-%D0%9F%D1%82%D0%B8%D1%87%D1%8C%D1%8F_%D1%88%D0%BA%D0%BE%D0%BB%D0%B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14" y="3850257"/>
            <a:ext cx="3722360" cy="2205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68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900igr.net/up/datai/94335/0001-001-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8"/>
          <p:cNvSpPr txBox="1">
            <a:spLocks/>
          </p:cNvSpPr>
          <p:nvPr/>
        </p:nvSpPr>
        <p:spPr>
          <a:xfrm>
            <a:off x="3196342" y="2291161"/>
            <a:ext cx="8094593" cy="183742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7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sz="4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Б.Заходер</a:t>
            </a:r>
            <a:r>
              <a:rPr lang="ru-RU" sz="4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ru-RU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«Птичья школа».</a:t>
            </a:r>
          </a:p>
        </p:txBody>
      </p:sp>
    </p:spTree>
    <p:extLst>
      <p:ext uri="{BB962C8B-B14F-4D97-AF65-F5344CB8AC3E}">
        <p14:creationId xmlns:p14="http://schemas.microsoft.com/office/powerpoint/2010/main" val="146522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pluspng.com/img-png/borders-png-hd-certificate-border-png-hd-free-printable-blank-certificate-borders-clipart-library-certificate-border-clip-art-1500-1125-png-15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19"/>
            <a:ext cx="12192000" cy="686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68017" y="1029597"/>
            <a:ext cx="797780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  <a:t>Теперь займемся чтением</a:t>
            </a:r>
            <a:b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</a:br>
            <a: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  <a:t>Любимых детских книжек.</a:t>
            </a:r>
            <a:b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</a:br>
            <a: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  <a:t>Читаем с выражением</a:t>
            </a:r>
            <a:b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</a:br>
            <a: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  <a:t>Поэму «Чижик-Пыжик».</a:t>
            </a:r>
          </a:p>
          <a:p>
            <a:endParaRPr lang="ru-RU" sz="3200" b="0" i="0" dirty="0" smtClean="0">
              <a:solidFill>
                <a:srgbClr val="3C3C3C"/>
              </a:solidFill>
              <a:effectLst/>
              <a:latin typeface="Noto Serif"/>
            </a:endParaRPr>
          </a:p>
          <a:p>
            <a: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  <a:t>К доске пойдет, допустим, Чиж…</a:t>
            </a:r>
            <a:b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</a:br>
            <a: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  <a:t>Ну, что же ты, дружок, молчишь?</a:t>
            </a:r>
            <a:b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</a:br>
            <a: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  <a:t>— «Чижик-Пыжик! Где ты был?»</a:t>
            </a:r>
            <a:b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</a:br>
            <a: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  <a:t>А как дальше, я забыл…</a:t>
            </a:r>
            <a:endParaRPr lang="ru-RU" sz="3200" b="0" i="0" dirty="0">
              <a:solidFill>
                <a:srgbClr val="3C3C3C"/>
              </a:solidFill>
              <a:effectLst/>
              <a:latin typeface="Noto Serif"/>
            </a:endParaRPr>
          </a:p>
        </p:txBody>
      </p:sp>
      <p:pic>
        <p:nvPicPr>
          <p:cNvPr id="11266" name="Picture 2" descr="https://img2.labirint.ru/rcimg/485b5a72348715b281145af15319e815/1920x1080/books56/559786/ph_02.jpg?157546269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97"/>
          <a:stretch/>
        </p:blipFill>
        <p:spPr bwMode="auto">
          <a:xfrm>
            <a:off x="7577231" y="938213"/>
            <a:ext cx="389459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250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pluspng.com/img-png/borders-png-hd-certificate-border-png-hd-free-printable-blank-certificate-borders-clipart-library-certificate-border-clip-art-1500-1125-png-15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19"/>
            <a:ext cx="12192000" cy="686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52939" y="777342"/>
            <a:ext cx="6096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  <a:t>Но тут звонок раздался.</a:t>
            </a:r>
            <a:b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</a:br>
            <a: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  <a:t>— Попрыгайте пока.</a:t>
            </a:r>
            <a:b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</a:br>
            <a: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  <a:t>А кто проголодался,</a:t>
            </a:r>
            <a:b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</a:br>
            <a: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  <a:t>Заморит червячка! —</a:t>
            </a:r>
          </a:p>
          <a:p>
            <a: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  <a:t>Теперь естествознание.</a:t>
            </a:r>
            <a:b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</a:br>
            <a: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  <a:t>Запишем два задания:</a:t>
            </a:r>
            <a:b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</a:br>
            <a: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  <a:t>«Где собирают крошки»</a:t>
            </a:r>
            <a:b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</a:br>
            <a:r>
              <a:rPr lang="ru-RU" sz="3200" b="0" i="0" dirty="0" smtClean="0">
                <a:solidFill>
                  <a:srgbClr val="3C3C3C"/>
                </a:solidFill>
                <a:effectLst/>
                <a:latin typeface="Noto Serif"/>
              </a:rPr>
              <a:t>И «Как спастись от кошки».</a:t>
            </a:r>
            <a:endParaRPr lang="ru-RU" sz="3200" b="0" i="0" dirty="0">
              <a:solidFill>
                <a:srgbClr val="3C3C3C"/>
              </a:solidFill>
              <a:effectLst/>
              <a:latin typeface="Noto Serif"/>
            </a:endParaRPr>
          </a:p>
        </p:txBody>
      </p:sp>
      <p:pic>
        <p:nvPicPr>
          <p:cNvPr id="12290" name="Picture 2" descr="https://ds05.infourok.ru/uploads/ex/0a0b/00059bd2-f7a62506/img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25"/>
          <a:stretch/>
        </p:blipFill>
        <p:spPr bwMode="auto">
          <a:xfrm>
            <a:off x="6301408" y="1325738"/>
            <a:ext cx="4943061" cy="306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63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pluspng.com/img-png/borders-png-hd-certificate-border-png-hd-free-printable-blank-certificate-borders-clipart-library-certificate-border-clip-art-1500-1125-png-15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19"/>
            <a:ext cx="12192000" cy="686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4522" y="564568"/>
            <a:ext cx="70236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0" i="0" dirty="0" smtClean="0">
                <a:solidFill>
                  <a:srgbClr val="3C3C3C"/>
                </a:solidFill>
                <a:effectLst/>
                <a:latin typeface="Noto Serif"/>
              </a:rPr>
              <a:t>А вот на этой ветке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0" i="0" dirty="0" smtClean="0">
                <a:solidFill>
                  <a:srgbClr val="3C3C3C"/>
                </a:solidFill>
                <a:effectLst/>
                <a:latin typeface="Noto Serif"/>
              </a:rPr>
              <a:t>Проставлены отметки.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0" i="0" dirty="0" smtClean="0">
                <a:solidFill>
                  <a:srgbClr val="3C3C3C"/>
                </a:solidFill>
                <a:effectLst/>
                <a:latin typeface="Noto Serif"/>
              </a:rPr>
              <a:t>У всех пятерки.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0" i="0" dirty="0" smtClean="0">
                <a:solidFill>
                  <a:srgbClr val="3C3C3C"/>
                </a:solidFill>
                <a:effectLst/>
                <a:latin typeface="Noto Serif"/>
              </a:rPr>
              <a:t>Молодцы!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b="0" i="0" dirty="0" smtClean="0">
                <a:solidFill>
                  <a:srgbClr val="3C3C3C"/>
                </a:solidFill>
                <a:effectLst/>
                <a:latin typeface="Noto Serif"/>
              </a:rPr>
              <a:t>Летите по домам, птенцы!</a:t>
            </a:r>
            <a:endParaRPr lang="ru-RU" sz="3600" dirty="0"/>
          </a:p>
        </p:txBody>
      </p:sp>
      <p:pic>
        <p:nvPicPr>
          <p:cNvPr id="13314" name="Picture 2" descr="https://illustrators.ru/uploads/illustration/image/1061502/main_18-19_-_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158" y="2998436"/>
            <a:ext cx="4774233" cy="311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96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pluspng.com/img-png/borders-png-hd-certificate-border-png-hd-free-printable-blank-certificate-borders-clipart-library-certificate-border-clip-art-1500-1125-png-15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19"/>
            <a:ext cx="12192000" cy="686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85192" y="705873"/>
            <a:ext cx="1114507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Во сколько начинаются занятия в школе?</a:t>
            </a:r>
          </a:p>
          <a:p>
            <a:endParaRPr lang="ru-RU" sz="3600" dirty="0">
              <a:solidFill>
                <a:srgbClr val="FF0000"/>
              </a:solidFill>
            </a:endParaRPr>
          </a:p>
          <a:p>
            <a:endParaRPr lang="ru-RU" sz="3600" dirty="0" smtClean="0">
              <a:solidFill>
                <a:srgbClr val="FF0000"/>
              </a:solidFill>
            </a:endParaRPr>
          </a:p>
          <a:p>
            <a:r>
              <a:rPr lang="ru-RU" sz="3600" dirty="0" smtClean="0">
                <a:solidFill>
                  <a:srgbClr val="FF0000"/>
                </a:solidFill>
              </a:rPr>
              <a:t>Какие птицы пришли учиться в школе?</a:t>
            </a:r>
          </a:p>
          <a:p>
            <a:endParaRPr lang="ru-RU" sz="3600" dirty="0">
              <a:solidFill>
                <a:srgbClr val="FF0000"/>
              </a:solidFill>
            </a:endParaRPr>
          </a:p>
          <a:p>
            <a:endParaRPr lang="ru-RU" sz="3600" dirty="0" smtClean="0">
              <a:solidFill>
                <a:srgbClr val="FF0000"/>
              </a:solidFill>
            </a:endParaRPr>
          </a:p>
          <a:p>
            <a:endParaRPr lang="ru-RU" sz="3600" dirty="0" smtClean="0">
              <a:solidFill>
                <a:srgbClr val="FF0000"/>
              </a:solidFill>
            </a:endParaRPr>
          </a:p>
          <a:p>
            <a:r>
              <a:rPr lang="ru-RU" sz="3600" dirty="0" smtClean="0">
                <a:solidFill>
                  <a:srgbClr val="FF0000"/>
                </a:solidFill>
              </a:rPr>
              <a:t>Какие оценки получили птицы?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02768" y="1471682"/>
            <a:ext cx="10510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00B0F0"/>
                </a:solidFill>
              </a:rPr>
              <a:t>Занятия -  с пяти часов.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34170" y="2972717"/>
            <a:ext cx="1051083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B0F0"/>
                </a:solidFill>
                <a:latin typeface="Noto Serif"/>
              </a:rPr>
              <a:t>Воробушки, </a:t>
            </a:r>
            <a:r>
              <a:rPr lang="ru-RU" sz="3200" b="1" i="1" dirty="0" smtClean="0">
                <a:solidFill>
                  <a:srgbClr val="00B0F0"/>
                </a:solidFill>
                <a:latin typeface="Noto Serif"/>
              </a:rPr>
              <a:t>галчата, чижи</a:t>
            </a:r>
            <a:r>
              <a:rPr lang="ru-RU" sz="3200" b="1" i="1" dirty="0" smtClean="0">
                <a:solidFill>
                  <a:srgbClr val="00B0F0"/>
                </a:solidFill>
                <a:latin typeface="Noto Serif"/>
              </a:rPr>
              <a:t>, </a:t>
            </a:r>
            <a:r>
              <a:rPr lang="ru-RU" sz="3200" b="1" i="1" dirty="0" err="1" smtClean="0">
                <a:solidFill>
                  <a:srgbClr val="00B0F0"/>
                </a:solidFill>
                <a:latin typeface="Noto Serif"/>
              </a:rPr>
              <a:t>стрижи,щеглята</a:t>
            </a:r>
            <a:r>
              <a:rPr lang="ru-RU" sz="3200" b="1" i="1" dirty="0">
                <a:solidFill>
                  <a:srgbClr val="00B0F0"/>
                </a:solidFill>
                <a:latin typeface="Noto Serif"/>
              </a:rPr>
              <a:t>,</a:t>
            </a:r>
            <a:r>
              <a:rPr lang="ru-RU" sz="3200" b="1" i="1" dirty="0">
                <a:solidFill>
                  <a:srgbClr val="00B0F0"/>
                </a:solidFill>
              </a:rPr>
              <a:t/>
            </a:r>
            <a:br>
              <a:rPr lang="ru-RU" sz="3200" b="1" i="1" dirty="0">
                <a:solidFill>
                  <a:srgbClr val="00B0F0"/>
                </a:solidFill>
              </a:rPr>
            </a:br>
            <a:r>
              <a:rPr lang="ru-RU" sz="3200" b="1" i="1" dirty="0" smtClean="0">
                <a:solidFill>
                  <a:srgbClr val="00B0F0"/>
                </a:solidFill>
                <a:latin typeface="Noto Serif"/>
              </a:rPr>
              <a:t>сороки</a:t>
            </a:r>
            <a:r>
              <a:rPr lang="ru-RU" sz="3200" b="1" i="1" dirty="0">
                <a:solidFill>
                  <a:srgbClr val="00B0F0"/>
                </a:solidFill>
                <a:latin typeface="Noto Serif"/>
              </a:rPr>
              <a:t>, </a:t>
            </a:r>
            <a:r>
              <a:rPr lang="ru-RU" sz="3200" b="1" i="1" dirty="0" smtClean="0">
                <a:solidFill>
                  <a:srgbClr val="00B0F0"/>
                </a:solidFill>
                <a:latin typeface="Noto Serif"/>
              </a:rPr>
              <a:t>воронята, синицы </a:t>
            </a:r>
            <a:r>
              <a:rPr lang="ru-RU" sz="3200" b="1" i="1" dirty="0">
                <a:solidFill>
                  <a:srgbClr val="00B0F0"/>
                </a:solidFill>
                <a:latin typeface="Noto Serif"/>
              </a:rPr>
              <a:t>и скворцы.</a:t>
            </a:r>
            <a:endParaRPr lang="ru-RU" sz="3200" b="1" i="1" dirty="0">
              <a:solidFill>
                <a:srgbClr val="00B0F0"/>
              </a:solidFill>
            </a:endParaRPr>
          </a:p>
          <a:p>
            <a:endParaRPr lang="ru-RU" sz="4000" b="1" i="1" dirty="0" smtClean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44616" y="536692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i="1" dirty="0">
                <a:solidFill>
                  <a:srgbClr val="00B0F0"/>
                </a:solidFill>
                <a:latin typeface="Noto Serif"/>
              </a:rPr>
              <a:t>У всех пятерки.</a:t>
            </a:r>
            <a:r>
              <a:rPr lang="ru-RU" sz="3600" b="1" i="1" dirty="0">
                <a:solidFill>
                  <a:srgbClr val="00B0F0"/>
                </a:solidFill>
              </a:rPr>
              <a:t/>
            </a:r>
            <a:br>
              <a:rPr lang="ru-RU" sz="3600" b="1" i="1" dirty="0">
                <a:solidFill>
                  <a:srgbClr val="00B0F0"/>
                </a:solidFill>
              </a:rPr>
            </a:br>
            <a:endParaRPr lang="ru-RU" sz="3600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00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pluspng.com/img-png/borders-png-hd-certificate-border-png-hd-free-printable-blank-certificate-borders-clipart-library-certificate-border-clip-art-1500-1125-png-15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19"/>
            <a:ext cx="12192000" cy="686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3461" y="788002"/>
            <a:ext cx="1114507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Какой был учитель?</a:t>
            </a:r>
          </a:p>
          <a:p>
            <a:endParaRPr lang="ru-RU" sz="3600" dirty="0">
              <a:solidFill>
                <a:srgbClr val="FF0000"/>
              </a:solidFill>
            </a:endParaRPr>
          </a:p>
          <a:p>
            <a:r>
              <a:rPr lang="ru-RU" sz="3600" dirty="0" smtClean="0">
                <a:solidFill>
                  <a:srgbClr val="FF0000"/>
                </a:solidFill>
              </a:rPr>
              <a:t>Какой 1 урок по расписанию?</a:t>
            </a:r>
          </a:p>
          <a:p>
            <a:endParaRPr lang="ru-RU" sz="3600" dirty="0">
              <a:solidFill>
                <a:srgbClr val="FF0000"/>
              </a:solidFill>
            </a:endParaRPr>
          </a:p>
          <a:p>
            <a:r>
              <a:rPr lang="ru-RU" sz="3600" dirty="0" smtClean="0">
                <a:solidFill>
                  <a:srgbClr val="FF0000"/>
                </a:solidFill>
              </a:rPr>
              <a:t>Какой 2 урок?</a:t>
            </a:r>
          </a:p>
          <a:p>
            <a:endParaRPr lang="ru-RU" sz="3600" dirty="0">
              <a:solidFill>
                <a:srgbClr val="FF0000"/>
              </a:solidFill>
            </a:endParaRPr>
          </a:p>
          <a:p>
            <a:r>
              <a:rPr lang="ru-RU" sz="3600" dirty="0" smtClean="0">
                <a:solidFill>
                  <a:srgbClr val="FF0000"/>
                </a:solidFill>
              </a:rPr>
              <a:t>А после родного языка какой урок?</a:t>
            </a:r>
          </a:p>
          <a:p>
            <a:endParaRPr lang="ru-RU" sz="3600" dirty="0">
              <a:solidFill>
                <a:srgbClr val="FF0000"/>
              </a:solidFill>
            </a:endParaRPr>
          </a:p>
          <a:p>
            <a:r>
              <a:rPr lang="ru-RU" sz="3600" dirty="0" smtClean="0">
                <a:solidFill>
                  <a:srgbClr val="FF0000"/>
                </a:solidFill>
              </a:rPr>
              <a:t>А последний урок был какой?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71763" y="1144588"/>
            <a:ext cx="107846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00B0F0"/>
                </a:solidFill>
              </a:rPr>
              <a:t>Справедливый, строгий.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448050" y="2293395"/>
            <a:ext cx="10510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00B0F0"/>
                </a:solidFill>
              </a:rPr>
              <a:t>Чистописание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45605" y="3385334"/>
            <a:ext cx="10510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00B0F0"/>
                </a:solidFill>
              </a:rPr>
              <a:t>Родной язык.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631406" y="4516097"/>
            <a:ext cx="10510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00B0F0"/>
                </a:solidFill>
              </a:rPr>
              <a:t>Чтение.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631406" y="5630279"/>
            <a:ext cx="10510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00B0F0"/>
                </a:solidFill>
              </a:rPr>
              <a:t>Естествознание</a:t>
            </a:r>
            <a:r>
              <a:rPr lang="ru-RU" sz="4000" b="1" i="1" dirty="0">
                <a:solidFill>
                  <a:srgbClr val="00B0F0"/>
                </a:solidFill>
              </a:rPr>
              <a:t>.</a:t>
            </a:r>
            <a:endParaRPr lang="ru-RU" sz="4000" b="1" i="1" dirty="0" smtClean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77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pluspng.com/img-png/borders-png-hd-certificate-border-png-hd-free-printable-blank-certificate-borders-clipart-library-certificate-border-clip-art-1500-1125-png-15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19"/>
            <a:ext cx="12192000" cy="686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29213" y="603995"/>
            <a:ext cx="10733573" cy="55092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 </a:t>
            </a:r>
            <a:r>
              <a:rPr lang="ru-RU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Подберите рифму к следующим словам.</a:t>
            </a:r>
          </a:p>
          <a:p>
            <a:endParaRPr lang="ru-RU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птенец </a:t>
            </a:r>
          </a:p>
          <a:p>
            <a:endParaRPr lang="ru-RU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</a:t>
            </a:r>
          </a:p>
          <a:p>
            <a:endParaRPr lang="ru-RU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доска</a:t>
            </a:r>
          </a:p>
          <a:p>
            <a:endParaRPr lang="ru-RU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45631" y="1971035"/>
            <a:ext cx="10510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00B0F0"/>
                </a:solidFill>
              </a:rPr>
              <a:t>боец, лжец, чтец, образец, кузнец.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26531" y="3380464"/>
            <a:ext cx="10510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00B0F0"/>
                </a:solidFill>
              </a:rPr>
              <a:t>спас, каркас, </a:t>
            </a:r>
            <a:r>
              <a:rPr lang="ru-RU" sz="4000" b="1" i="1" dirty="0" smtClean="0">
                <a:solidFill>
                  <a:srgbClr val="00B0F0"/>
                </a:solidFill>
              </a:rPr>
              <a:t>таз</a:t>
            </a:r>
            <a:r>
              <a:rPr lang="ru-RU" sz="4000" b="1" i="1" dirty="0" smtClean="0">
                <a:solidFill>
                  <a:srgbClr val="00B0F0"/>
                </a:solidFill>
              </a:rPr>
              <a:t>, алмаз.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726531" y="4654175"/>
            <a:ext cx="10510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>
                <a:solidFill>
                  <a:srgbClr val="00B0F0"/>
                </a:solidFill>
              </a:rPr>
              <a:t> </a:t>
            </a:r>
            <a:r>
              <a:rPr lang="ru-RU" sz="4000" b="1" i="1" dirty="0" smtClean="0">
                <a:solidFill>
                  <a:srgbClr val="00B0F0"/>
                </a:solidFill>
              </a:rPr>
              <a:t>войска, </a:t>
            </a:r>
            <a:r>
              <a:rPr lang="ru-RU" sz="4000" b="1" i="1" dirty="0" smtClean="0">
                <a:solidFill>
                  <a:srgbClr val="00B0F0"/>
                </a:solidFill>
              </a:rPr>
              <a:t>тоска, </a:t>
            </a:r>
            <a:r>
              <a:rPr lang="ru-RU" sz="4000" b="1" i="1" dirty="0" smtClean="0">
                <a:solidFill>
                  <a:srgbClr val="00B0F0"/>
                </a:solidFill>
              </a:rPr>
              <a:t>невысока.</a:t>
            </a:r>
          </a:p>
        </p:txBody>
      </p:sp>
    </p:spTree>
    <p:extLst>
      <p:ext uri="{BB962C8B-B14F-4D97-AF65-F5344CB8AC3E}">
        <p14:creationId xmlns:p14="http://schemas.microsoft.com/office/powerpoint/2010/main" val="47837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pluspng.com/img-png/borders-png-hd-certificate-border-png-hd-free-printable-blank-certificate-borders-clipart-library-certificate-border-clip-art-1500-1125-png-15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19"/>
            <a:ext cx="12192000" cy="686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29213" y="555338"/>
            <a:ext cx="10733573" cy="34778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4400" dirty="0" smtClean="0"/>
              <a:t>                  </a:t>
            </a:r>
            <a:r>
              <a:rPr lang="ru-RU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ДОМАШНЯЯ РАБОТА.</a:t>
            </a:r>
          </a:p>
          <a:p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 пересказ произведения «Птичья школа» </a:t>
            </a:r>
            <a:r>
              <a:rPr lang="ru-RU" sz="4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Б.Заходера</a:t>
            </a:r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Ответить на вопросы по учебнику.</a:t>
            </a:r>
          </a:p>
          <a:p>
            <a:r>
              <a:rPr lang="ru-RU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endParaRPr lang="ru-RU" sz="4400" b="1" i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дом вектор PNG образ | Векторы и PSD-файлы | Бесплатная загрузка на Pngtre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99" t="15218" r="16307" b="20443"/>
          <a:stretch/>
        </p:blipFill>
        <p:spPr bwMode="auto">
          <a:xfrm>
            <a:off x="4511566" y="3509963"/>
            <a:ext cx="3803759" cy="272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7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pluspng.com/img-png/borders-png-hd-certificate-border-png-hd-free-printable-blank-certificate-borders-clipart-library-certificate-border-clip-art-1500-1125-png-15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19"/>
            <a:ext cx="12192000" cy="686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3461" y="788002"/>
            <a:ext cx="1114507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- Кто учит жизни птенцов?</a:t>
            </a:r>
          </a:p>
          <a:p>
            <a:endParaRPr lang="ru-RU" sz="4000" b="1" dirty="0" smtClean="0">
              <a:solidFill>
                <a:srgbClr val="FF0000"/>
              </a:solidFill>
            </a:endParaRPr>
          </a:p>
          <a:p>
            <a:r>
              <a:rPr lang="ru-RU" sz="4000" b="1" dirty="0" smtClean="0">
                <a:solidFill>
                  <a:srgbClr val="FF0000"/>
                </a:solidFill>
              </a:rPr>
              <a:t>- Какие уроки вы бы ещё порекомендовали для птичьей школы и почему?</a:t>
            </a:r>
          </a:p>
          <a:p>
            <a:endParaRPr lang="ru-RU" sz="4000" b="1" dirty="0" smtClean="0">
              <a:solidFill>
                <a:srgbClr val="FF0000"/>
              </a:solidFill>
            </a:endParaRPr>
          </a:p>
          <a:p>
            <a:r>
              <a:rPr lang="ru-RU" sz="4000" b="1" dirty="0" smtClean="0">
                <a:solidFill>
                  <a:srgbClr val="FF0000"/>
                </a:solidFill>
              </a:rPr>
              <a:t>- Представьте, что вы стали учеником птичьей школы. Какую птицу для подражания вы для себя выбрали?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24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pluspng.com/img-png/borders-png-hd-certificate-border-png-hd-free-printable-blank-certificate-borders-clipart-library-certificate-border-clip-art-1500-1125-png-15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19"/>
            <a:ext cx="12192000" cy="686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764787" y="1030288"/>
            <a:ext cx="6792809" cy="108654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/>
            <a:r>
              <a:rPr lang="ru-RU" sz="4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УРОК!</a:t>
            </a:r>
            <a:endParaRPr lang="ru-RU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Дети - мультяшные на прозрачном фоне в PNG | Школьные фрески, Библейские  поделки, Школьные тем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103" y="2009543"/>
            <a:ext cx="4793797" cy="389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75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t.depositphotos.com/1281594/5106/v/950/depositphotos_51062809-stock-illustration-school-childrens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74857" y="1991737"/>
            <a:ext cx="908270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ru-RU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домашнего задания </a:t>
            </a:r>
            <a:endParaRPr lang="ru-RU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93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pluspng.com/img-png/borders-png-hd-certificate-border-png-hd-free-printable-blank-certificate-borders-clipart-library-certificate-border-clip-art-1500-1125-png-15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19"/>
            <a:ext cx="12192000" cy="686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19603" y="1555324"/>
            <a:ext cx="104648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                                                  </a:t>
            </a:r>
            <a:r>
              <a:rPr lang="ru-RU" sz="3600" b="1" dirty="0" smtClean="0"/>
              <a:t>Упражнение 78. </a:t>
            </a:r>
          </a:p>
          <a:p>
            <a:endParaRPr lang="ru-RU" sz="3200" dirty="0" smtClean="0"/>
          </a:p>
          <a:p>
            <a:r>
              <a:rPr lang="ru-RU" sz="3200" dirty="0" smtClean="0">
                <a:solidFill>
                  <a:srgbClr val="FF0000"/>
                </a:solidFill>
              </a:rPr>
              <a:t>Спишите, раскрывая скобки. Выделите приставки и подчеркните предлоги.  </a:t>
            </a:r>
          </a:p>
          <a:p>
            <a:r>
              <a:rPr lang="ru-RU" sz="3200" dirty="0"/>
              <a:t> </a:t>
            </a:r>
          </a:p>
          <a:p>
            <a:r>
              <a:rPr lang="ru-RU" sz="3200" dirty="0" smtClean="0"/>
              <a:t>(У)пал (в)воду, (у)</a:t>
            </a:r>
            <a:r>
              <a:rPr lang="ru-RU" sz="3200" dirty="0" err="1" smtClean="0"/>
              <a:t>кусила</a:t>
            </a:r>
            <a:r>
              <a:rPr lang="ru-RU" sz="3200" dirty="0" smtClean="0"/>
              <a:t> собака, (в)бежал (в)класс, (вы)шел (на)прогулку, (с)пустился (к)реке, (об)жарил (на)сковороде, (по)ставил (в)гараж, (вы)тащил (из)воды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19603" y="572126"/>
            <a:ext cx="10757807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4400" dirty="0"/>
              <a:t>                </a:t>
            </a:r>
            <a:r>
              <a:rPr lang="ru-RU" sz="4400" dirty="0" smtClean="0"/>
              <a:t> </a:t>
            </a:r>
            <a:r>
              <a:rPr lang="ru-RU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ДОМАШНЯЯ </a:t>
            </a:r>
            <a:r>
              <a:rPr lang="ru-RU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19603" y="3782125"/>
            <a:ext cx="10464800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smtClean="0"/>
              <a:t>                                                                 </a:t>
            </a:r>
            <a:r>
              <a:rPr lang="ru-RU" sz="3200" dirty="0" smtClean="0"/>
              <a:t> </a:t>
            </a:r>
            <a:endParaRPr lang="ru-RU" sz="3200" dirty="0"/>
          </a:p>
          <a:p>
            <a:r>
              <a:rPr lang="ru-RU" sz="3200" dirty="0" smtClean="0"/>
              <a:t>Упал в воду, </a:t>
            </a:r>
            <a:r>
              <a:rPr lang="ru-RU" sz="3200" dirty="0"/>
              <a:t>у</a:t>
            </a:r>
            <a:r>
              <a:rPr lang="ru-RU" sz="3200" dirty="0" smtClean="0"/>
              <a:t>кусила собака, вбежал в класс, вышел на прогулку, спустился к реке, обжарил на сковороде, поставил в гараж, вытащил из воды.</a:t>
            </a:r>
            <a:endParaRPr lang="ru-RU" sz="32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864095" y="4351395"/>
            <a:ext cx="264318" cy="1226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128413" y="4337108"/>
            <a:ext cx="0" cy="2000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026030" y="4403702"/>
            <a:ext cx="246835" cy="62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272865" y="4395669"/>
            <a:ext cx="0" cy="2000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5831564" y="4417989"/>
            <a:ext cx="264318" cy="1226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6095882" y="4403702"/>
            <a:ext cx="0" cy="2000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8654580" y="4430250"/>
            <a:ext cx="511155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9165735" y="4415963"/>
            <a:ext cx="0" cy="2000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2538247" y="4920483"/>
            <a:ext cx="264318" cy="1226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2802565" y="4906196"/>
            <a:ext cx="0" cy="2000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5694744" y="4906196"/>
            <a:ext cx="401138" cy="42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6095882" y="4896183"/>
            <a:ext cx="0" cy="2000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V="1">
            <a:off x="898820" y="5371897"/>
            <a:ext cx="396477" cy="103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1295297" y="5357609"/>
            <a:ext cx="0" cy="2000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4074289" y="5382228"/>
            <a:ext cx="435861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4510150" y="5367941"/>
            <a:ext cx="0" cy="2000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1834846" y="4724859"/>
            <a:ext cx="264318" cy="1226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V="1">
            <a:off x="7343018" y="4739720"/>
            <a:ext cx="264318" cy="1226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10056073" y="4748486"/>
            <a:ext cx="264318" cy="1226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V="1">
            <a:off x="4402522" y="5209175"/>
            <a:ext cx="264318" cy="1226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V="1">
            <a:off x="7439656" y="5253159"/>
            <a:ext cx="264318" cy="1226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V="1">
            <a:off x="2562778" y="5758555"/>
            <a:ext cx="264318" cy="1226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V="1">
            <a:off x="5787685" y="5717099"/>
            <a:ext cx="264318" cy="1226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78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pluspng.com/img-png/borders-png-hd-certificate-border-png-hd-free-printable-blank-certificate-borders-clipart-library-certificate-border-clip-art-1500-1125-png-15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19"/>
            <a:ext cx="12192000" cy="686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8"/>
          <p:cNvSpPr txBox="1">
            <a:spLocks/>
          </p:cNvSpPr>
          <p:nvPr/>
        </p:nvSpPr>
        <p:spPr>
          <a:xfrm>
            <a:off x="3183089" y="478737"/>
            <a:ext cx="8094593" cy="183742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7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sz="4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Б.Заходер</a:t>
            </a:r>
            <a:r>
              <a:rPr lang="ru-RU" sz="4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l"/>
            <a:r>
              <a:rPr lang="ru-RU" sz="5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«Птичья школа».</a:t>
            </a:r>
          </a:p>
        </p:txBody>
      </p:sp>
      <p:pic>
        <p:nvPicPr>
          <p:cNvPr id="1026" name="Picture 2" descr="https://illustrators.ru/uploads/album_image/image/43387/6-%D0%9F%D1%82%D0%B8%D1%87%D1%8C%D1%8F_%D1%88%D0%BA%D0%BE%D0%BB%D0%B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729" y="2316163"/>
            <a:ext cx="6433483" cy="381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40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pluspng.com/img-png/borders-png-hd-certificate-border-png-hd-free-printable-blank-certificate-borders-clipart-library-certificate-border-clip-art-1500-1125-png-15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19"/>
            <a:ext cx="12192000" cy="686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340" y="237534"/>
            <a:ext cx="10972800" cy="792088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4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Отгадайте </a:t>
            </a:r>
            <a:r>
              <a:rPr lang="en-US" sz="4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Загадку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67541" y="1508787"/>
            <a:ext cx="11548864" cy="545891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sz="7866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Снится ночью пауку</a:t>
            </a:r>
          </a:p>
          <a:p>
            <a:pPr marL="0" indent="0">
              <a:buNone/>
            </a:pPr>
            <a:r>
              <a:rPr lang="ru-RU" sz="7866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Чудо—</a:t>
            </a:r>
            <a:r>
              <a:rPr lang="ru-RU" sz="7866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юдо</a:t>
            </a:r>
            <a:r>
              <a:rPr lang="ru-RU" sz="7866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 на суку:</a:t>
            </a:r>
          </a:p>
          <a:p>
            <a:pPr marL="0" indent="0">
              <a:buNone/>
            </a:pPr>
            <a:r>
              <a:rPr lang="ru-RU" sz="7866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Длинный клюв</a:t>
            </a:r>
          </a:p>
          <a:p>
            <a:pPr marL="0" indent="0">
              <a:buNone/>
            </a:pPr>
            <a:r>
              <a:rPr lang="ru-RU" sz="7866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И два крыла...</a:t>
            </a:r>
          </a:p>
          <a:p>
            <a:pPr marL="0" indent="0">
              <a:buNone/>
            </a:pPr>
            <a:r>
              <a:rPr lang="ru-RU" sz="7866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Прилетит — плохи дела!</a:t>
            </a:r>
          </a:p>
          <a:p>
            <a:pPr marL="0" indent="0">
              <a:buNone/>
            </a:pPr>
            <a:r>
              <a:rPr lang="ru-RU" sz="7866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А кого паук боится?</a:t>
            </a:r>
          </a:p>
          <a:p>
            <a:pPr marL="0" indent="0">
              <a:buNone/>
            </a:pPr>
            <a:r>
              <a:rPr lang="ru-RU" sz="7866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</a:rPr>
              <a:t>Угадали? Это...</a:t>
            </a:r>
          </a:p>
          <a:p>
            <a:pPr marL="0" indent="0">
              <a:buNone/>
            </a:pPr>
            <a:endParaRPr lang="ru-RU" sz="4667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/>
            </a:endParaRP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9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36740" y="4581128"/>
            <a:ext cx="2784309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867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птица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4"/>
          <a:stretch/>
        </p:blipFill>
        <p:spPr bwMode="auto">
          <a:xfrm>
            <a:off x="1603366" y="1029622"/>
            <a:ext cx="9066748" cy="565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13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pluspng.com/img-png/borders-png-hd-certificate-border-png-hd-free-printable-blank-certificate-borders-clipart-library-certificate-border-clip-art-1500-1125-png-15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19"/>
            <a:ext cx="12192000" cy="686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839144" y="1122363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Борис Владимирович </a:t>
            </a:r>
            <a:r>
              <a:rPr lang="ru-RU" sz="32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Заходер</a:t>
            </a:r>
            <a:r>
              <a:rPr lang="ru-RU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(1918-2000)</a:t>
            </a:r>
            <a:endParaRPr lang="ru-RU" sz="4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7374" r="6779" b="7155"/>
          <a:stretch/>
        </p:blipFill>
        <p:spPr bwMode="auto">
          <a:xfrm>
            <a:off x="1173766" y="2040560"/>
            <a:ext cx="2739252" cy="358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47476" y="2299206"/>
            <a:ext cx="66825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0" i="0" dirty="0" smtClean="0">
                <a:solidFill>
                  <a:srgbClr val="FF0000"/>
                </a:solidFill>
                <a:effectLst/>
                <a:latin typeface="YS Text"/>
              </a:rPr>
              <a:t>Русский  писатель, переводчик.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https://sun9-12.userapi.com/impg/wdQr-ZmvyfVkEqIR4kmoaMuPqGa350_Ekto6NA/FK-LDJP0Fu4.jpg?size=422x600&amp;quality=96&amp;sign=a191eebfa9cc67bc013afadf7d6e4570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409" y="3059466"/>
            <a:ext cx="2218423" cy="3154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08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pluspng.com/img-png/borders-png-hd-certificate-border-png-hd-free-printable-blank-certificate-borders-clipart-library-certificate-border-clip-art-1500-1125-png-15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19"/>
            <a:ext cx="12192000" cy="686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953142" y="595755"/>
            <a:ext cx="10285716" cy="230832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Заходер</a:t>
            </a:r>
            <a:r>
              <a:rPr lang="ru-RU" alt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Борис Владимирович родился 9 сентября 1918 года в </a:t>
            </a:r>
            <a:r>
              <a:rPr lang="ru-RU" alt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Молдавии. Однако </a:t>
            </a:r>
            <a:r>
              <a:rPr lang="ru-RU" alt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семья </a:t>
            </a:r>
            <a:r>
              <a:rPr lang="ru-RU" alt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Заходера</a:t>
            </a:r>
            <a:r>
              <a:rPr lang="ru-RU" alt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Молдавии прожила недолго: сначала перебралась в Одессу, а затем переехала в Москву</a:t>
            </a:r>
            <a:r>
              <a:rPr lang="ru-RU" alt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3200" dirty="0"/>
          </a:p>
        </p:txBody>
      </p:sp>
      <p:pic>
        <p:nvPicPr>
          <p:cNvPr id="4098" name="Picture 2" descr="https://fs.znanio.ru/d5af0e/89/66/648babf558ede49567513ec9451f2c0b3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66"/>
          <a:stretch/>
        </p:blipFill>
        <p:spPr bwMode="auto">
          <a:xfrm>
            <a:off x="3472070" y="2904079"/>
            <a:ext cx="5883965" cy="349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12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pluspng.com/img-png/borders-png-hd-certificate-border-png-hd-free-printable-blank-certificate-borders-clipart-library-certificate-border-clip-art-1500-1125-png-15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19"/>
            <a:ext cx="12192000" cy="686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648342" y="561836"/>
            <a:ext cx="10895316" cy="350865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1935 году Борис </a:t>
            </a:r>
            <a:r>
              <a:rPr lang="ru-RU" alt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Заходер</a:t>
            </a:r>
            <a:r>
              <a:rPr lang="ru-RU" alt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закончил школу, пошел работать на завод учеником токаря, позже поступил учиться в Московский авиационный институт, затем продолжал обучение на биологических факультетах в Московском и Казанском университетах, а в 1938–1947 гг. – в Литературном институте им. А.М</a:t>
            </a:r>
            <a:r>
              <a:rPr lang="ru-RU" alt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Горького</a:t>
            </a:r>
            <a:r>
              <a:rPr lang="ru-RU" alt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spcBef>
                <a:spcPct val="50000"/>
              </a:spcBef>
            </a:pPr>
            <a:endParaRPr lang="ru-RU" altLang="ru-RU" sz="2000" dirty="0"/>
          </a:p>
        </p:txBody>
      </p:sp>
      <p:pic>
        <p:nvPicPr>
          <p:cNvPr id="5122" name="Picture 2" descr="https://mirkid.ru/wp-content/uploads/2019/09/B.Zahod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93" y="3602038"/>
            <a:ext cx="3066129" cy="285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35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480</Words>
  <Application>Microsoft Office PowerPoint</Application>
  <PresentationFormat>Широкоэкранный</PresentationFormat>
  <Paragraphs>90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Comic Sans MS</vt:lpstr>
      <vt:lpstr>Georgia</vt:lpstr>
      <vt:lpstr>Noto Serif</vt:lpstr>
      <vt:lpstr>Times New Roman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Отгадайте  Загадку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19</cp:revision>
  <dcterms:created xsi:type="dcterms:W3CDTF">2021-10-11T20:16:24Z</dcterms:created>
  <dcterms:modified xsi:type="dcterms:W3CDTF">2021-10-12T11:37:19Z</dcterms:modified>
</cp:coreProperties>
</file>