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82" r:id="rId6"/>
    <p:sldId id="263" r:id="rId7"/>
    <p:sldId id="261" r:id="rId8"/>
    <p:sldId id="260" r:id="rId9"/>
    <p:sldId id="266" r:id="rId10"/>
    <p:sldId id="269" r:id="rId11"/>
    <p:sldId id="271" r:id="rId12"/>
    <p:sldId id="273" r:id="rId13"/>
    <p:sldId id="272" r:id="rId14"/>
    <p:sldId id="274" r:id="rId15"/>
    <p:sldId id="281" r:id="rId16"/>
    <p:sldId id="275" r:id="rId17"/>
    <p:sldId id="276" r:id="rId18"/>
    <p:sldId id="277" r:id="rId19"/>
    <p:sldId id="279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C7"/>
    <a:srgbClr val="FFC9C8"/>
    <a:srgbClr val="E8E8E8"/>
    <a:srgbClr val="E6E5E3"/>
    <a:srgbClr val="8FF561"/>
    <a:srgbClr val="EEECED"/>
    <a:srgbClr val="F0E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2EE8-C81B-4A80-BB82-A1451EF4D35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76D9-4E0E-426A-982B-452177BEA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8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2EE8-C81B-4A80-BB82-A1451EF4D35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76D9-4E0E-426A-982B-452177BEA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6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2EE8-C81B-4A80-BB82-A1451EF4D35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76D9-4E0E-426A-982B-452177BEA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4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2EE8-C81B-4A80-BB82-A1451EF4D35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76D9-4E0E-426A-982B-452177BEA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2EE8-C81B-4A80-BB82-A1451EF4D35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76D9-4E0E-426A-982B-452177BEA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7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2EE8-C81B-4A80-BB82-A1451EF4D35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76D9-4E0E-426A-982B-452177BEA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3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2EE8-C81B-4A80-BB82-A1451EF4D35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76D9-4E0E-426A-982B-452177BEA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1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2EE8-C81B-4A80-BB82-A1451EF4D35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76D9-4E0E-426A-982B-452177BEA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3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2EE8-C81B-4A80-BB82-A1451EF4D35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76D9-4E0E-426A-982B-452177BEA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2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2EE8-C81B-4A80-BB82-A1451EF4D35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76D9-4E0E-426A-982B-452177BEA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3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2EE8-C81B-4A80-BB82-A1451EF4D35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76D9-4E0E-426A-982B-452177BEA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5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22EE8-C81B-4A80-BB82-A1451EF4D35B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776D9-4E0E-426A-982B-452177BEA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2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https://img2.freepng.ru/20180313/hye/kisspng-book-child-reading-drawing-illustration-cartoon-books-5aa8962dedefa9.87662163152099793397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98"/>
          <a:stretch/>
        </p:blipFill>
        <p:spPr bwMode="auto">
          <a:xfrm>
            <a:off x="4041582" y="3254162"/>
            <a:ext cx="4047341" cy="293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5693" y="447468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0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40418" y="1814118"/>
            <a:ext cx="745845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383838"/>
                </a:solidFill>
                <a:latin typeface="Open Sans"/>
              </a:rPr>
              <a:t>Гриб – </a:t>
            </a:r>
            <a:r>
              <a:rPr lang="ru-RU" sz="4400" b="1" dirty="0" smtClean="0">
                <a:solidFill>
                  <a:srgbClr val="383838"/>
                </a:solidFill>
                <a:latin typeface="Open Sans"/>
              </a:rPr>
              <a:t>грибы</a:t>
            </a:r>
          </a:p>
          <a:p>
            <a:endParaRPr lang="ru-RU" sz="4400" b="1" dirty="0">
              <a:solidFill>
                <a:srgbClr val="383838"/>
              </a:solidFill>
              <a:latin typeface="Open Sans"/>
            </a:endParaRPr>
          </a:p>
          <a:p>
            <a:r>
              <a:rPr lang="ru-RU" sz="4400" b="1" dirty="0" smtClean="0">
                <a:solidFill>
                  <a:srgbClr val="383838"/>
                </a:solidFill>
                <a:latin typeface="Open Sans"/>
              </a:rPr>
              <a:t>Грибки </a:t>
            </a:r>
            <a:r>
              <a:rPr lang="ru-RU" sz="4400" b="1" dirty="0">
                <a:solidFill>
                  <a:srgbClr val="383838"/>
                </a:solidFill>
                <a:latin typeface="Open Sans"/>
              </a:rPr>
              <a:t>– грибок, грибной.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17445" y="668540"/>
            <a:ext cx="2557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Open Sans"/>
              </a:rPr>
              <a:t>Пример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deita.ru/images/articles/2019-07-04_19-50-23_456125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155" y="906291"/>
            <a:ext cx="3186732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.pixabay.com/photo/2020/11/09/16/39/mushrooms-5727169_960_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44" y="4120332"/>
            <a:ext cx="34861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00" y="2030070"/>
            <a:ext cx="10112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383838"/>
                </a:solidFill>
                <a:latin typeface="Open Sans"/>
              </a:rPr>
              <a:t>любит</a:t>
            </a:r>
            <a:r>
              <a:rPr lang="ru-RU" sz="4800" dirty="0">
                <a:solidFill>
                  <a:srgbClr val="383838"/>
                </a:solidFill>
                <a:latin typeface="Open Sans"/>
              </a:rPr>
              <a:t>, мёд, Медведь, </a:t>
            </a:r>
            <a:r>
              <a:rPr lang="ru-RU" sz="4800" dirty="0" smtClean="0">
                <a:solidFill>
                  <a:srgbClr val="383838"/>
                </a:solidFill>
                <a:latin typeface="Open Sans"/>
              </a:rPr>
              <a:t>сладкий.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9845" y="599537"/>
            <a:ext cx="9992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Open Sans"/>
              </a:rPr>
              <a:t>Составьте предложение из данных слов.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0662" y="2861067"/>
            <a:ext cx="97306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Open Sans"/>
              </a:rPr>
              <a:t>Медведь любит сладкий мёд</a:t>
            </a:r>
            <a:r>
              <a:rPr lang="ru-RU" sz="6000" dirty="0">
                <a:solidFill>
                  <a:srgbClr val="FF0000"/>
                </a:solidFill>
                <a:latin typeface="Open Sans"/>
              </a:rPr>
              <a:t>.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thumbs.dreamstime.com/b/%D1%81%D0%BC%D0%B5%D1%88%D0%BD%D0%BE%D0%B9-%D0%BC%D0%B5%D0%B4%D0%B2%D0%B5%D0%B4%D1%8C-%D1%81-%D0%B1%D0%B0%D0%BA%D0%BE%D0%BC-%D0%BC%D0%B5%D0%B4%D0%B0-104022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94" y="3944225"/>
            <a:ext cx="2261211" cy="284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383"/>
            <a:ext cx="12192000" cy="6858000"/>
          </a:xfrm>
          <a:prstGeom prst="rect">
            <a:avLst/>
          </a:prstGeom>
        </p:spPr>
      </p:pic>
      <p:pic>
        <p:nvPicPr>
          <p:cNvPr id="5122" name="Picture 2" descr="https://ds05.infourok.ru/uploads/ex/1085/00042f34-eb157a62/2/img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19" y="775319"/>
            <a:ext cx="8701962" cy="530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3680" y="2442754"/>
            <a:ext cx="3278777" cy="2939143"/>
          </a:xfrm>
          <a:prstGeom prst="rect">
            <a:avLst/>
          </a:prstGeom>
          <a:solidFill>
            <a:srgbClr val="F0EFED"/>
          </a:solidFill>
          <a:ln>
            <a:solidFill>
              <a:srgbClr val="EEE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ds05.infourok.ru/uploads/ex/1085/00042f34-eb157a62/2/img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3" t="31991" r="5617" b="10414"/>
          <a:stretch/>
        </p:blipFill>
        <p:spPr bwMode="auto">
          <a:xfrm>
            <a:off x="6296297" y="2442754"/>
            <a:ext cx="3566160" cy="30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2343150" y="2384487"/>
            <a:ext cx="657957" cy="757130"/>
          </a:xfrm>
          <a:prstGeom prst="rect">
            <a:avLst/>
          </a:prstGeom>
          <a:solidFill>
            <a:srgbClr val="E5E5E3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</a:t>
            </a:r>
            <a:endParaRPr kumimoji="0" lang="ru-RU" sz="36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58325" y="2763052"/>
            <a:ext cx="261257" cy="342900"/>
          </a:xfrm>
          <a:prstGeom prst="rect">
            <a:avLst/>
          </a:prstGeom>
          <a:solidFill>
            <a:srgbClr val="E6E5E3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82038" y="3799658"/>
            <a:ext cx="261257" cy="342900"/>
          </a:xfrm>
          <a:prstGeom prst="rect">
            <a:avLst/>
          </a:prstGeom>
          <a:solidFill>
            <a:srgbClr val="E6E5E3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431791" y="4917607"/>
            <a:ext cx="261257" cy="342900"/>
          </a:xfrm>
          <a:prstGeom prst="rect">
            <a:avLst/>
          </a:prstGeom>
          <a:solidFill>
            <a:srgbClr val="E6E5E3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4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70" name="Picture 2" descr="https://fsd.kopilkaurokov.ru/uploads/user_file_5827110e51cfc/358108_1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4"/>
          <a:stretch/>
        </p:blipFill>
        <p:spPr bwMode="auto">
          <a:xfrm>
            <a:off x="1288280" y="432233"/>
            <a:ext cx="9615440" cy="565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9400356" y="2952206"/>
            <a:ext cx="326571" cy="6139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808573" y="3566160"/>
            <a:ext cx="326571" cy="6139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775916" y="4180114"/>
            <a:ext cx="326571" cy="6139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104811" y="4728753"/>
            <a:ext cx="483326" cy="6139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661615" y="5226301"/>
            <a:ext cx="457200" cy="6139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826933" y="3273778"/>
            <a:ext cx="4526845" cy="6321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28548" y="3854913"/>
            <a:ext cx="4695779" cy="6321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255070" y="3322708"/>
            <a:ext cx="5048508" cy="10808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043363" y="5035730"/>
            <a:ext cx="3773168" cy="63728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721000" y="5035730"/>
            <a:ext cx="4169009" cy="62478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8"/>
          <p:cNvSpPr txBox="1">
            <a:spLocks/>
          </p:cNvSpPr>
          <p:nvPr/>
        </p:nvSpPr>
        <p:spPr>
          <a:xfrm>
            <a:off x="3183155" y="4709159"/>
            <a:ext cx="1031660" cy="646331"/>
          </a:xfrm>
          <a:prstGeom prst="rect">
            <a:avLst/>
          </a:prstGeom>
          <a:solidFill>
            <a:srgbClr val="FFC9C8"/>
          </a:solidFill>
          <a:ln>
            <a:solidFill>
              <a:srgbClr val="FFC8C7"/>
            </a:solidFill>
          </a:ln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ник</a:t>
            </a:r>
            <a:endParaRPr kumimoji="0" lang="ru-RU" sz="28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0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95" t="32451" r="7214" b="61503"/>
          <a:stretch/>
        </p:blipFill>
        <p:spPr>
          <a:xfrm>
            <a:off x="1214282" y="1662545"/>
            <a:ext cx="9758517" cy="1434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5374" t="48892" r="8537" b="39949"/>
          <a:stretch/>
        </p:blipFill>
        <p:spPr>
          <a:xfrm>
            <a:off x="1679126" y="3097161"/>
            <a:ext cx="8828828" cy="28021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636" y="703900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 smtClean="0"/>
              <a:t>   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183.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2655" y="1662545"/>
            <a:ext cx="678872" cy="33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807" t="62829" r="7201" b="28948"/>
          <a:stretch/>
        </p:blipFill>
        <p:spPr>
          <a:xfrm>
            <a:off x="1123949" y="736600"/>
            <a:ext cx="9944101" cy="2158022"/>
          </a:xfrm>
          <a:prstGeom prst="rect">
            <a:avLst/>
          </a:prstGeom>
        </p:spPr>
      </p:pic>
      <p:pic>
        <p:nvPicPr>
          <p:cNvPr id="5" name="Picture 2" descr="Мультяшные дети снова в школу | Бесплатно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42" y="2894622"/>
            <a:ext cx="5412658" cy="344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7269" t="70469" r="4562" b="20448"/>
          <a:stretch/>
        </p:blipFill>
        <p:spPr>
          <a:xfrm>
            <a:off x="918743" y="1634720"/>
            <a:ext cx="10071100" cy="2628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636" y="703900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 smtClean="0"/>
              <a:t>   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184.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4055" y="1884189"/>
            <a:ext cx="678872" cy="33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250" t="74201" r="50964" b="20448"/>
          <a:stretch/>
        </p:blipFill>
        <p:spPr>
          <a:xfrm>
            <a:off x="1705236" y="334761"/>
            <a:ext cx="2311401" cy="2451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9147" t="74032" r="38956" b="20448"/>
          <a:stretch/>
        </p:blipFill>
        <p:spPr>
          <a:xfrm>
            <a:off x="7802034" y="277594"/>
            <a:ext cx="2133600" cy="25082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05236" y="2464127"/>
            <a:ext cx="2384163" cy="37240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3200" b="1" i="1" dirty="0" smtClean="0"/>
              <a:t>ложка</a:t>
            </a:r>
          </a:p>
          <a:p>
            <a:r>
              <a:rPr lang="ru-RU" sz="3200" b="1" i="1" dirty="0"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cs typeface="Times New Roman" panose="02020603050405020304" pitchFamily="18" charset="0"/>
              </a:rPr>
              <a:t>книжка</a:t>
            </a:r>
          </a:p>
          <a:p>
            <a:r>
              <a:rPr lang="ru-RU" sz="3200" b="1" i="1" dirty="0"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cs typeface="Times New Roman" panose="02020603050405020304" pitchFamily="18" charset="0"/>
              </a:rPr>
              <a:t>бумажка</a:t>
            </a:r>
          </a:p>
          <a:p>
            <a:r>
              <a:rPr lang="ru-RU" sz="3200" b="1" i="1" dirty="0"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cs typeface="Times New Roman" panose="02020603050405020304" pitchFamily="18" charset="0"/>
              </a:rPr>
              <a:t>сыроежка</a:t>
            </a:r>
          </a:p>
          <a:p>
            <a:r>
              <a:rPr lang="ru-RU" sz="3200" b="1" i="1" dirty="0"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cs typeface="Times New Roman" panose="02020603050405020304" pitchFamily="18" charset="0"/>
              </a:rPr>
              <a:t>пряжка</a:t>
            </a:r>
          </a:p>
          <a:p>
            <a:r>
              <a:rPr lang="ru-RU" sz="3200" b="1" i="1" dirty="0"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cs typeface="Times New Roman" panose="02020603050405020304" pitchFamily="18" charset="0"/>
              </a:rPr>
              <a:t>тележка</a:t>
            </a:r>
          </a:p>
          <a:p>
            <a:r>
              <a:rPr lang="ru-RU" sz="3200" b="1" i="1" dirty="0" smtClean="0">
                <a:cs typeface="Times New Roman" panose="02020603050405020304" pitchFamily="18" charset="0"/>
              </a:rPr>
              <a:t> обложка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02034" y="2371321"/>
            <a:ext cx="2384163" cy="32316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3200" b="1" i="1" dirty="0" smtClean="0"/>
              <a:t> чашка</a:t>
            </a:r>
          </a:p>
          <a:p>
            <a:r>
              <a:rPr lang="ru-RU" sz="3200" b="1" i="1" dirty="0" smtClean="0">
                <a:cs typeface="Times New Roman" panose="02020603050405020304" pitchFamily="18" charset="0"/>
              </a:rPr>
              <a:t>  пушка</a:t>
            </a:r>
          </a:p>
          <a:p>
            <a:r>
              <a:rPr lang="ru-RU" sz="3200" b="1" i="1" dirty="0" smtClean="0">
                <a:cs typeface="Times New Roman" panose="02020603050405020304" pitchFamily="18" charset="0"/>
              </a:rPr>
              <a:t>  клюшка</a:t>
            </a:r>
          </a:p>
          <a:p>
            <a:r>
              <a:rPr lang="ru-RU" sz="3200" b="1" i="1" dirty="0"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cs typeface="Times New Roman" panose="02020603050405020304" pitchFamily="18" charset="0"/>
              </a:rPr>
              <a:t>катушка</a:t>
            </a:r>
          </a:p>
          <a:p>
            <a:r>
              <a:rPr lang="ru-RU" sz="3200" b="1" i="1" dirty="0"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cs typeface="Times New Roman" panose="02020603050405020304" pitchFamily="18" charset="0"/>
              </a:rPr>
              <a:t>крышка</a:t>
            </a:r>
          </a:p>
          <a:p>
            <a:r>
              <a:rPr lang="ru-RU" sz="3200" b="1" i="1" dirty="0"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cs typeface="Times New Roman" panose="02020603050405020304" pitchFamily="18" charset="0"/>
              </a:rPr>
              <a:t>покрышка</a:t>
            </a:r>
          </a:p>
        </p:txBody>
      </p:sp>
    </p:spTree>
    <p:extLst>
      <p:ext uri="{BB962C8B-B14F-4D97-AF65-F5344CB8AC3E}">
        <p14:creationId xmlns:p14="http://schemas.microsoft.com/office/powerpoint/2010/main" val="319323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559" t="19928" r="7838" b="69366"/>
          <a:stretch/>
        </p:blipFill>
        <p:spPr>
          <a:xfrm>
            <a:off x="889726" y="1502229"/>
            <a:ext cx="9886174" cy="26449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9726" y="652842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 smtClean="0"/>
              <a:t>   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185.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145" y="1523823"/>
            <a:ext cx="678872" cy="551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3904193" y="2289191"/>
            <a:ext cx="59190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3273102" y="2666245"/>
            <a:ext cx="59190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3312291" y="3029676"/>
            <a:ext cx="59190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3555990" y="3362971"/>
            <a:ext cx="59190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10479949" y="1957951"/>
            <a:ext cx="59190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8"/>
          <p:cNvSpPr txBox="1">
            <a:spLocks/>
          </p:cNvSpPr>
          <p:nvPr/>
        </p:nvSpPr>
        <p:spPr>
          <a:xfrm>
            <a:off x="9888047" y="2289190"/>
            <a:ext cx="59190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8"/>
          <p:cNvSpPr txBox="1">
            <a:spLocks/>
          </p:cNvSpPr>
          <p:nvPr/>
        </p:nvSpPr>
        <p:spPr>
          <a:xfrm>
            <a:off x="9387435" y="2662880"/>
            <a:ext cx="59190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9829994" y="3039714"/>
            <a:ext cx="59190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8"/>
          <p:cNvSpPr txBox="1">
            <a:spLocks/>
          </p:cNvSpPr>
          <p:nvPr/>
        </p:nvSpPr>
        <p:spPr>
          <a:xfrm>
            <a:off x="10331974" y="3359606"/>
            <a:ext cx="59190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catherineasquithgallery.com/uploads/posts/2021-02/1614531339_118-p-smailik-na-belom-fone-1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1" t="10838" r="1111" b="6224"/>
          <a:stretch/>
        </p:blipFill>
        <p:spPr bwMode="auto">
          <a:xfrm>
            <a:off x="4853212" y="4471866"/>
            <a:ext cx="2485575" cy="206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0703" y="652924"/>
            <a:ext cx="1023059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Упражнение  186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691" t="30953" r="5559" b="54648"/>
          <a:stretch/>
        </p:blipFill>
        <p:spPr>
          <a:xfrm>
            <a:off x="980703" y="2384612"/>
            <a:ext cx="9471217" cy="33254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9145" y="2108961"/>
            <a:ext cx="678872" cy="551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st.depositphotos.com/1281594/5106/v/950/depositphotos_51062809-stock-illustration-school-children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8"/>
          <p:cNvSpPr txBox="1">
            <a:spLocks/>
          </p:cNvSpPr>
          <p:nvPr/>
        </p:nvSpPr>
        <p:spPr>
          <a:xfrm>
            <a:off x="2676863" y="1259285"/>
            <a:ext cx="8094593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Тема: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b="1" i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Звонкие и глухие согласные в корне слова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281539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94089" y="742258"/>
            <a:ext cx="6792809" cy="10865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mg2.freepng.ru/20180523/xza/kisspng-school-uniform-clothing-clip-art-school-uniform-clipart-5b051794832710.556065231527060372537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11" y="1825625"/>
            <a:ext cx="857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ученики и классная доска, настольный школьный рисунок, школьники, ребенок,  школьные принадлежности, малыш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" y="379559"/>
            <a:ext cx="10574215" cy="60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20257" y="2511290"/>
            <a:ext cx="6487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2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2029" y="1784195"/>
            <a:ext cx="814039" cy="426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44825" y="550720"/>
            <a:ext cx="1023059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1219" y="1363855"/>
            <a:ext cx="10757807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1 часть произведения В. Осеевой «Волшебное слово», составить план 1 части рассказа. 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33763"/>
          <a:stretch/>
        </p:blipFill>
        <p:spPr>
          <a:xfrm>
            <a:off x="4829908" y="3429000"/>
            <a:ext cx="6448598" cy="28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4825" y="550720"/>
            <a:ext cx="10230593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                                 </a:t>
            </a:r>
            <a:r>
              <a:rPr lang="ru-RU" sz="5400" b="1" dirty="0" smtClean="0">
                <a:solidFill>
                  <a:srgbClr val="00B050"/>
                </a:solidFill>
              </a:rPr>
              <a:t>ПЛАН</a:t>
            </a:r>
          </a:p>
          <a:p>
            <a:pPr marL="914400" indent="-914400">
              <a:buAutoNum type="arabicPeriod"/>
            </a:pP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Сердитый Павлик.</a:t>
            </a:r>
          </a:p>
          <a:p>
            <a:pPr marL="914400" indent="-914400">
              <a:buAutoNum type="arabicPeriod"/>
            </a:pP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дедушки.</a:t>
            </a:r>
          </a:p>
          <a:p>
            <a:pPr marL="914400" indent="-914400">
              <a:buAutoNum type="arabicPeriod"/>
            </a:pP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Долгий разговор.</a:t>
            </a:r>
          </a:p>
          <a:p>
            <a:pPr marL="914400" indent="-914400">
              <a:buAutoNum type="arabicPeriod"/>
            </a:pP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старичка.</a:t>
            </a:r>
          </a:p>
          <a:p>
            <a:pPr marL="914400" indent="-914400">
              <a:buAutoNum type="arabicPeriod"/>
            </a:pP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Весёлый мальчишка.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t2.depositphotos.com/1001633/10175/v/950/depositphotos_101752812-stock-illustration-owl-with-books-and-gradu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475" y="1500552"/>
            <a:ext cx="2282867" cy="328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40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88830" y="1033028"/>
            <a:ext cx="71276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383838"/>
                </a:solidFill>
                <a:latin typeface="Open Sans"/>
              </a:rPr>
              <a:t>Если парный звук – </a:t>
            </a:r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согласный</a:t>
            </a: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Вызвал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у тебя сомнение, </a:t>
            </a:r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Позови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на помощь гласный, </a:t>
            </a:r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И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без промедления!</a:t>
            </a:r>
            <a:endParaRPr lang="ru-RU" sz="3600" dirty="0"/>
          </a:p>
        </p:txBody>
      </p:sp>
      <p:pic>
        <p:nvPicPr>
          <p:cNvPr id="5" name="Picture 2" descr="Мультяшная сова, держащая книгу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01" y="3068826"/>
            <a:ext cx="3624430" cy="30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14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2950" y="630088"/>
            <a:ext cx="94798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Open Sans"/>
              </a:rPr>
              <a:t>            </a:t>
            </a:r>
            <a:r>
              <a:rPr lang="ru-RU" sz="4800" b="1" dirty="0" smtClean="0">
                <a:solidFill>
                  <a:srgbClr val="FF0000"/>
                </a:solidFill>
                <a:latin typeface="Open Sans"/>
              </a:rPr>
              <a:t>Парные согласные</a:t>
            </a:r>
            <a:br>
              <a:rPr lang="ru-RU" sz="4800" b="1" dirty="0" smtClean="0">
                <a:solidFill>
                  <a:srgbClr val="FF0000"/>
                </a:solidFill>
                <a:latin typeface="Open Sans"/>
              </a:rPr>
            </a:br>
            <a:endParaRPr lang="ru-RU" sz="4800" b="1" dirty="0" smtClean="0">
              <a:solidFill>
                <a:srgbClr val="FF0000"/>
              </a:solidFill>
              <a:latin typeface="Open Sans"/>
            </a:endParaRPr>
          </a:p>
          <a:p>
            <a:r>
              <a:rPr lang="ru-RU" sz="4000" dirty="0" smtClean="0">
                <a:solidFill>
                  <a:srgbClr val="383838"/>
                </a:solidFill>
                <a:latin typeface="Open Sans"/>
              </a:rPr>
              <a:t>Б </a:t>
            </a:r>
            <a:r>
              <a:rPr lang="ru-RU" sz="4000" dirty="0">
                <a:solidFill>
                  <a:srgbClr val="383838"/>
                </a:solidFill>
                <a:latin typeface="Open Sans"/>
              </a:rPr>
              <a:t>– П </a:t>
            </a:r>
            <a:endParaRPr lang="ru-RU" sz="40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4000" dirty="0" smtClean="0">
                <a:solidFill>
                  <a:srgbClr val="383838"/>
                </a:solidFill>
                <a:latin typeface="Open Sans"/>
              </a:rPr>
              <a:t>Д </a:t>
            </a:r>
            <a:r>
              <a:rPr lang="ru-RU" sz="4000" dirty="0">
                <a:solidFill>
                  <a:srgbClr val="383838"/>
                </a:solidFill>
                <a:latin typeface="Open Sans"/>
              </a:rPr>
              <a:t>– Т </a:t>
            </a:r>
            <a:endParaRPr lang="ru-RU" sz="40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4000" dirty="0" smtClean="0">
                <a:solidFill>
                  <a:srgbClr val="383838"/>
                </a:solidFill>
                <a:latin typeface="Open Sans"/>
              </a:rPr>
              <a:t>З </a:t>
            </a:r>
            <a:r>
              <a:rPr lang="ru-RU" sz="4000" dirty="0">
                <a:solidFill>
                  <a:srgbClr val="383838"/>
                </a:solidFill>
                <a:latin typeface="Open Sans"/>
              </a:rPr>
              <a:t>– С </a:t>
            </a:r>
            <a:endParaRPr lang="ru-RU" sz="40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4000" dirty="0" smtClean="0">
                <a:solidFill>
                  <a:srgbClr val="383838"/>
                </a:solidFill>
                <a:latin typeface="Open Sans"/>
              </a:rPr>
              <a:t>В </a:t>
            </a:r>
            <a:r>
              <a:rPr lang="ru-RU" sz="4000" dirty="0">
                <a:solidFill>
                  <a:srgbClr val="383838"/>
                </a:solidFill>
                <a:latin typeface="Open Sans"/>
              </a:rPr>
              <a:t>– Ф </a:t>
            </a:r>
            <a:endParaRPr lang="ru-RU" sz="40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4000" dirty="0" smtClean="0">
                <a:solidFill>
                  <a:srgbClr val="383838"/>
                </a:solidFill>
                <a:latin typeface="Open Sans"/>
              </a:rPr>
              <a:t>Ж </a:t>
            </a:r>
            <a:r>
              <a:rPr lang="ru-RU" sz="4000" dirty="0">
                <a:solidFill>
                  <a:srgbClr val="383838"/>
                </a:solidFill>
                <a:latin typeface="Open Sans"/>
              </a:rPr>
              <a:t>– Ш </a:t>
            </a:r>
            <a:endParaRPr lang="ru-RU" sz="40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4000" dirty="0" smtClean="0">
                <a:solidFill>
                  <a:srgbClr val="383838"/>
                </a:solidFill>
                <a:latin typeface="Open Sans"/>
              </a:rPr>
              <a:t>Г – К</a:t>
            </a:r>
            <a:endParaRPr lang="ru-RU" sz="4000" dirty="0"/>
          </a:p>
        </p:txBody>
      </p:sp>
      <p:pic>
        <p:nvPicPr>
          <p:cNvPr id="5" name="Picture 2" descr="https://img2.freepng.ru/20180523/xza/kisspng-school-uniform-clothing-clip-art-school-uniform-clipart-5b051794832710.556065231527060372537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64" y="2410348"/>
            <a:ext cx="5700634" cy="253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9107" y="797494"/>
            <a:ext cx="93800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Open Sans"/>
              </a:rPr>
              <a:t>Непарные звонкие </a:t>
            </a:r>
            <a:r>
              <a:rPr lang="ru-RU" sz="4800" b="1" dirty="0" smtClean="0">
                <a:solidFill>
                  <a:srgbClr val="FF0000"/>
                </a:solidFill>
                <a:latin typeface="Open Sans"/>
              </a:rPr>
              <a:t>согласные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5815" y="1735340"/>
            <a:ext cx="30844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383838"/>
                </a:solidFill>
                <a:latin typeface="Open Sans"/>
              </a:rPr>
              <a:t>Л </a:t>
            </a:r>
            <a:r>
              <a:rPr lang="ru-RU" sz="4800" dirty="0">
                <a:solidFill>
                  <a:srgbClr val="383838"/>
                </a:solidFill>
                <a:latin typeface="Open Sans"/>
              </a:rPr>
              <a:t>М Н Р Й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449" y="3286924"/>
            <a:ext cx="748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Open Sans"/>
              </a:rPr>
              <a:t>Непарные глухие </a:t>
            </a:r>
            <a:r>
              <a:rPr lang="ru-RU" sz="4000" b="1" dirty="0" smtClean="0">
                <a:solidFill>
                  <a:srgbClr val="FF0000"/>
                </a:solidFill>
                <a:latin typeface="Open Sans"/>
              </a:rPr>
              <a:t>согласные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3046" y="4349605"/>
            <a:ext cx="2539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383838"/>
                </a:solidFill>
                <a:latin typeface="Open Sans"/>
              </a:rPr>
              <a:t>Ч Ш Ц Х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645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https://ds05.infourok.ru/uploads/ex/1085/00042f34-eb157a62/2/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10" y="665009"/>
            <a:ext cx="9335844" cy="55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190</Words>
  <Application>Microsoft Office PowerPoint</Application>
  <PresentationFormat>Широкоэкранный</PresentationFormat>
  <Paragraphs>66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20</cp:revision>
  <dcterms:created xsi:type="dcterms:W3CDTF">2021-11-09T21:37:54Z</dcterms:created>
  <dcterms:modified xsi:type="dcterms:W3CDTF">2021-11-13T08:17:26Z</dcterms:modified>
</cp:coreProperties>
</file>