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94" r:id="rId6"/>
    <p:sldId id="295" r:id="rId7"/>
    <p:sldId id="296" r:id="rId8"/>
    <p:sldId id="263" r:id="rId9"/>
    <p:sldId id="260" r:id="rId10"/>
    <p:sldId id="259" r:id="rId11"/>
    <p:sldId id="281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3" r:id="rId21"/>
    <p:sldId id="266" r:id="rId22"/>
    <p:sldId id="267" r:id="rId23"/>
    <p:sldId id="268" r:id="rId24"/>
    <p:sldId id="297" r:id="rId25"/>
    <p:sldId id="269" r:id="rId26"/>
    <p:sldId id="270" r:id="rId27"/>
    <p:sldId id="271" r:id="rId28"/>
    <p:sldId id="272" r:id="rId29"/>
    <p:sldId id="273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E81D-234E-4CD4-A9AE-2E410D314C20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82917-019A-46BA-924D-FB3CF25B8D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5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0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9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1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4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5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E41F-150F-4043-82CC-6C5F2BA1904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FB8B-085E-46DC-BCBF-F28057C6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мультфильм дети, веселый, дети, мультяшный клипарт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3" y="692943"/>
            <a:ext cx="10620376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43149" y="3459768"/>
            <a:ext cx="804386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4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8870" y="780989"/>
            <a:ext cx="103877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Именно приставки придают особую выразительность глаголам. Указывают на степень интенсивности действия, на разнообразные оттенки его проявления, придают порой словам разговорную окраску.</a:t>
            </a:r>
            <a:endParaRPr lang="ru-RU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Счастливые милые дети мальчик и девочка вместе читать книгу | Премиум 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79" y="3757612"/>
            <a:ext cx="4333260" cy="27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6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9" y="10729"/>
            <a:ext cx="6593031" cy="6465407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7212124" y="3681029"/>
            <a:ext cx="1980220" cy="5419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500156" y="3645025"/>
            <a:ext cx="1450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выход</a:t>
            </a:r>
          </a:p>
        </p:txBody>
      </p:sp>
      <p:sp>
        <p:nvSpPr>
          <p:cNvPr id="27" name="Дуга 26"/>
          <p:cNvSpPr/>
          <p:nvPr/>
        </p:nvSpPr>
        <p:spPr>
          <a:xfrm>
            <a:off x="8112224" y="3733903"/>
            <a:ext cx="756084" cy="402837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31904" y="5225735"/>
            <a:ext cx="1980220" cy="5419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663953" y="5189731"/>
            <a:ext cx="1035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-ход</a:t>
            </a:r>
          </a:p>
        </p:txBody>
      </p:sp>
      <p:sp>
        <p:nvSpPr>
          <p:cNvPr id="28" name="Дуга 27"/>
          <p:cNvSpPr/>
          <p:nvPr/>
        </p:nvSpPr>
        <p:spPr>
          <a:xfrm>
            <a:off x="5813399" y="5295298"/>
            <a:ext cx="829798" cy="402837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85982" y="3681029"/>
            <a:ext cx="1980220" cy="5419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323692" y="3645025"/>
            <a:ext cx="185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переход</a:t>
            </a:r>
          </a:p>
        </p:txBody>
      </p:sp>
      <p:sp>
        <p:nvSpPr>
          <p:cNvPr id="31" name="Дуга 30"/>
          <p:cNvSpPr/>
          <p:nvPr/>
        </p:nvSpPr>
        <p:spPr>
          <a:xfrm>
            <a:off x="4331804" y="3746244"/>
            <a:ext cx="756084" cy="402837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24048" y="1825512"/>
            <a:ext cx="1980220" cy="5419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183159" y="1773328"/>
            <a:ext cx="164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приход</a:t>
            </a:r>
          </a:p>
        </p:txBody>
      </p:sp>
      <p:sp>
        <p:nvSpPr>
          <p:cNvPr id="34" name="Дуга 33"/>
          <p:cNvSpPr/>
          <p:nvPr/>
        </p:nvSpPr>
        <p:spPr>
          <a:xfrm>
            <a:off x="4007768" y="1878386"/>
            <a:ext cx="756084" cy="402837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37005" y="1808821"/>
            <a:ext cx="1980220" cy="5419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860197" y="1772817"/>
            <a:ext cx="1382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поход</a:t>
            </a:r>
          </a:p>
        </p:txBody>
      </p:sp>
      <p:sp>
        <p:nvSpPr>
          <p:cNvPr id="37" name="Дуга 36"/>
          <p:cNvSpPr/>
          <p:nvPr/>
        </p:nvSpPr>
        <p:spPr>
          <a:xfrm>
            <a:off x="8414405" y="1861695"/>
            <a:ext cx="756084" cy="402837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340769" y="356842"/>
            <a:ext cx="1980220" cy="5419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735960" y="296653"/>
            <a:ext cx="112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вход</a:t>
            </a:r>
          </a:p>
        </p:txBody>
      </p:sp>
      <p:sp>
        <p:nvSpPr>
          <p:cNvPr id="46" name="Дуга 45"/>
          <p:cNvSpPr/>
          <p:nvPr/>
        </p:nvSpPr>
        <p:spPr>
          <a:xfrm>
            <a:off x="6023992" y="422057"/>
            <a:ext cx="756084" cy="402837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297642" y="1982492"/>
            <a:ext cx="718151" cy="107784"/>
            <a:chOff x="827584" y="2384927"/>
            <a:chExt cx="405234" cy="10778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827584" y="2390632"/>
              <a:ext cx="405234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3431704" y="3860405"/>
            <a:ext cx="906738" cy="107784"/>
            <a:chOff x="721169" y="2384927"/>
            <a:chExt cx="511649" cy="107784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721169" y="2390632"/>
              <a:ext cx="511649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7608168" y="3844226"/>
            <a:ext cx="540060" cy="107784"/>
            <a:chOff x="928076" y="2384927"/>
            <a:chExt cx="304742" cy="107784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928076" y="2390632"/>
              <a:ext cx="304742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>
            <a:off x="7968210" y="1981934"/>
            <a:ext cx="450051" cy="107784"/>
            <a:chOff x="978866" y="2384927"/>
            <a:chExt cx="253952" cy="107784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978866" y="2384927"/>
              <a:ext cx="253952" cy="570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>
            <a:off x="5823666" y="512033"/>
            <a:ext cx="225026" cy="107784"/>
            <a:chOff x="1105842" y="2384927"/>
            <a:chExt cx="126976" cy="107784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1105842" y="2384927"/>
              <a:ext cx="126976" cy="5705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9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7" grpId="0" animBg="1"/>
      <p:bldP spid="21" grpId="0" animBg="1"/>
      <p:bldP spid="22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44" grpId="0" animBg="1"/>
      <p:bldP spid="45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364204" y="3933056"/>
            <a:ext cx="5584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под</a:t>
            </a:r>
            <a:r>
              <a:rPr lang="ru-RU" sz="2800" i="1" dirty="0">
                <a:solidFill>
                  <a:srgbClr val="002060"/>
                </a:solidFill>
              </a:rPr>
              <a:t>беж</a:t>
            </a:r>
            <a:r>
              <a:rPr lang="ru-RU" sz="2800" i="1" dirty="0">
                <a:solidFill>
                  <a:srgbClr val="0070C0"/>
                </a:solidFill>
              </a:rPr>
              <a:t>ал,  по</a:t>
            </a:r>
            <a:r>
              <a:rPr lang="ru-RU" sz="2800" i="1" dirty="0">
                <a:solidFill>
                  <a:srgbClr val="002060"/>
                </a:solidFill>
              </a:rPr>
              <a:t>смот</a:t>
            </a:r>
            <a:r>
              <a:rPr lang="ru-RU" sz="2800" i="1" dirty="0">
                <a:solidFill>
                  <a:srgbClr val="0070C0"/>
                </a:solidFill>
              </a:rPr>
              <a:t>рел,</a:t>
            </a:r>
          </a:p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за</a:t>
            </a:r>
            <a:r>
              <a:rPr lang="ru-RU" sz="2800" i="1" dirty="0">
                <a:solidFill>
                  <a:srgbClr val="002060"/>
                </a:solidFill>
              </a:rPr>
              <a:t>лет</a:t>
            </a:r>
            <a:r>
              <a:rPr lang="ru-RU" sz="2800" i="1" dirty="0">
                <a:solidFill>
                  <a:srgbClr val="0070C0"/>
                </a:solidFill>
              </a:rPr>
              <a:t>ел,  у</a:t>
            </a:r>
            <a:r>
              <a:rPr lang="ru-RU" sz="2800" i="1" dirty="0">
                <a:solidFill>
                  <a:srgbClr val="002060"/>
                </a:solidFill>
              </a:rPr>
              <a:t>вид</a:t>
            </a:r>
            <a:r>
              <a:rPr lang="ru-RU" sz="2800" i="1" dirty="0">
                <a:solidFill>
                  <a:srgbClr val="0070C0"/>
                </a:solidFill>
              </a:rPr>
              <a:t>ел,  пере</a:t>
            </a:r>
            <a:r>
              <a:rPr lang="ru-RU" sz="2800" i="1" dirty="0">
                <a:solidFill>
                  <a:srgbClr val="002060"/>
                </a:solidFill>
              </a:rPr>
              <a:t>ход.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96220" y="734445"/>
            <a:ext cx="4795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 писать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приставку с корнем?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35190" y="2172634"/>
            <a:ext cx="40390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Приставка с корнем всегда</a:t>
            </a:r>
          </a:p>
          <a:p>
            <a:r>
              <a:rPr lang="ru-RU" sz="2400" b="1" i="1" dirty="0"/>
              <a:t>пишется слитно</a:t>
            </a:r>
            <a:r>
              <a:rPr lang="ru-RU" sz="2800" b="1" i="1" dirty="0"/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02" y="2632706"/>
            <a:ext cx="1944216" cy="2033521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4367808" y="2096852"/>
            <a:ext cx="4500500" cy="1044116"/>
          </a:xfrm>
          <a:prstGeom prst="wedgeRoundRectCallout">
            <a:avLst>
              <a:gd name="adj1" fmla="val -68656"/>
              <a:gd name="adj2" fmla="val 33172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5045631" y="3990841"/>
            <a:ext cx="614717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472217" y="4057712"/>
            <a:ext cx="562381" cy="107784"/>
            <a:chOff x="915481" y="2384927"/>
            <a:chExt cx="317337" cy="10778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915481" y="2390632"/>
              <a:ext cx="31733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6272419" y="4111030"/>
            <a:ext cx="346357" cy="107784"/>
            <a:chOff x="1037378" y="2384927"/>
            <a:chExt cx="195440" cy="10778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037378" y="2390632"/>
              <a:ext cx="19544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Дуга 31"/>
          <p:cNvSpPr/>
          <p:nvPr/>
        </p:nvSpPr>
        <p:spPr>
          <a:xfrm>
            <a:off x="6632455" y="4041068"/>
            <a:ext cx="864096" cy="540061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4461182" y="4767638"/>
            <a:ext cx="346357" cy="107784"/>
            <a:chOff x="1037378" y="2384927"/>
            <a:chExt cx="195440" cy="107784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1037378" y="2390632"/>
              <a:ext cx="19544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Дуга 36"/>
          <p:cNvSpPr/>
          <p:nvPr/>
        </p:nvSpPr>
        <p:spPr>
          <a:xfrm>
            <a:off x="4823179" y="4706750"/>
            <a:ext cx="614717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5977213" y="4802428"/>
            <a:ext cx="202342" cy="107784"/>
            <a:chOff x="1118642" y="2384927"/>
            <a:chExt cx="114176" cy="10778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118642" y="2390632"/>
              <a:ext cx="11417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Дуга 41"/>
          <p:cNvSpPr/>
          <p:nvPr/>
        </p:nvSpPr>
        <p:spPr>
          <a:xfrm>
            <a:off x="6203683" y="4706750"/>
            <a:ext cx="535737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7352535" y="4802428"/>
            <a:ext cx="678033" cy="107784"/>
            <a:chOff x="850222" y="2384927"/>
            <a:chExt cx="382596" cy="107784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850222" y="2384927"/>
              <a:ext cx="382596" cy="570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Дуга 46"/>
          <p:cNvSpPr/>
          <p:nvPr/>
        </p:nvSpPr>
        <p:spPr>
          <a:xfrm>
            <a:off x="8030568" y="4704147"/>
            <a:ext cx="535737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823179" y="4512784"/>
            <a:ext cx="3691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447897" y="4512784"/>
            <a:ext cx="3105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620314" y="5157192"/>
            <a:ext cx="3105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013235" y="5157192"/>
            <a:ext cx="3105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864247" y="5157192"/>
            <a:ext cx="3105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8" grpId="0"/>
      <p:bldP spid="22" grpId="0" animBg="1"/>
      <p:bldP spid="23" grpId="0" animBg="1"/>
      <p:bldP spid="32" grpId="0" animBg="1"/>
      <p:bldP spid="37" grpId="0" animBg="1"/>
      <p:bldP spid="42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11503" y="2697615"/>
            <a:ext cx="8627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За</a:t>
            </a:r>
            <a:r>
              <a:rPr lang="ru-RU" sz="4000" b="1" i="1" dirty="0">
                <a:solidFill>
                  <a:srgbClr val="0070C0"/>
                </a:solidFill>
              </a:rPr>
              <a:t>летел,</a:t>
            </a:r>
            <a:r>
              <a:rPr lang="ru-RU" sz="4000" b="1" dirty="0">
                <a:solidFill>
                  <a:srgbClr val="0070C0"/>
                </a:solidFill>
              </a:rPr>
              <a:t>  </a:t>
            </a:r>
            <a:r>
              <a:rPr lang="ru-RU" sz="4000" b="1" i="1" dirty="0">
                <a:solidFill>
                  <a:srgbClr val="C00000"/>
                </a:solidFill>
              </a:rPr>
              <a:t>про</a:t>
            </a:r>
            <a:r>
              <a:rPr lang="ru-RU" sz="4000" b="1" i="1" dirty="0">
                <a:solidFill>
                  <a:srgbClr val="0070C0"/>
                </a:solidFill>
              </a:rPr>
              <a:t>летел,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вы</a:t>
            </a:r>
            <a:r>
              <a:rPr lang="ru-RU" sz="4000" b="1" i="1" dirty="0">
                <a:solidFill>
                  <a:srgbClr val="0070C0"/>
                </a:solidFill>
              </a:rPr>
              <a:t>летел,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за</a:t>
            </a:r>
            <a:r>
              <a:rPr lang="ru-RU" sz="4000" b="1" i="1" dirty="0">
                <a:solidFill>
                  <a:srgbClr val="0070C0"/>
                </a:solidFill>
              </a:rPr>
              <a:t>бежал,  </a:t>
            </a:r>
            <a:r>
              <a:rPr lang="ru-RU" sz="4000" b="1" i="1" dirty="0">
                <a:solidFill>
                  <a:srgbClr val="C00000"/>
                </a:solidFill>
              </a:rPr>
              <a:t>про</a:t>
            </a:r>
            <a:r>
              <a:rPr lang="ru-RU" sz="4000" b="1" i="1" dirty="0">
                <a:solidFill>
                  <a:srgbClr val="0070C0"/>
                </a:solidFill>
              </a:rPr>
              <a:t>бежал,  </a:t>
            </a:r>
            <a:r>
              <a:rPr lang="ru-RU" sz="4000" b="1" i="1" dirty="0">
                <a:solidFill>
                  <a:srgbClr val="C00000"/>
                </a:solidFill>
              </a:rPr>
              <a:t>вы</a:t>
            </a:r>
            <a:r>
              <a:rPr lang="ru-RU" sz="4000" b="1" i="1" dirty="0">
                <a:solidFill>
                  <a:srgbClr val="0070C0"/>
                </a:solidFill>
              </a:rPr>
              <a:t>бежал,  </a:t>
            </a:r>
            <a:r>
              <a:rPr lang="ru-RU" sz="4000" b="1" i="1" dirty="0">
                <a:solidFill>
                  <a:srgbClr val="C00000"/>
                </a:solidFill>
              </a:rPr>
              <a:t>рас</a:t>
            </a:r>
            <a:r>
              <a:rPr lang="ru-RU" sz="4000" b="1" i="1" dirty="0">
                <a:solidFill>
                  <a:srgbClr val="0070C0"/>
                </a:solidFill>
              </a:rPr>
              <a:t>сказал,  </a:t>
            </a:r>
            <a:r>
              <a:rPr lang="ru-RU" sz="4000" b="1" i="1" dirty="0">
                <a:solidFill>
                  <a:srgbClr val="C00000"/>
                </a:solidFill>
              </a:rPr>
              <a:t>вы</a:t>
            </a:r>
            <a:r>
              <a:rPr lang="ru-RU" sz="4000" b="1" i="1" dirty="0">
                <a:solidFill>
                  <a:srgbClr val="0070C0"/>
                </a:solidFill>
              </a:rPr>
              <a:t>сказал,  </a:t>
            </a:r>
            <a:r>
              <a:rPr lang="ru-RU" sz="4000" b="1" i="1" dirty="0">
                <a:solidFill>
                  <a:srgbClr val="C00000"/>
                </a:solidFill>
              </a:rPr>
              <a:t>за</a:t>
            </a:r>
            <a:r>
              <a:rPr lang="ru-RU" sz="4000" b="1" i="1" dirty="0">
                <a:solidFill>
                  <a:srgbClr val="0070C0"/>
                </a:solidFill>
              </a:rPr>
              <a:t>хотел.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5621" y="332657"/>
            <a:ext cx="73597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  <a:latin typeface="Segoe Print" pitchFamily="2" charset="0"/>
              </a:rPr>
              <a:t>Игра </a:t>
            </a:r>
            <a:r>
              <a:rPr lang="ru-RU" sz="4000" b="1" dirty="0">
                <a:solidFill>
                  <a:srgbClr val="7030A0"/>
                </a:solidFill>
                <a:latin typeface="Segoe Print" pitchFamily="2" charset="0"/>
              </a:rPr>
              <a:t>«</a:t>
            </a:r>
            <a:r>
              <a:rPr lang="ru-RU" sz="4400" b="1" dirty="0">
                <a:solidFill>
                  <a:srgbClr val="002060"/>
                </a:solidFill>
                <a:latin typeface="Segoe Print" pitchFamily="2" charset="0"/>
              </a:rPr>
              <a:t>Соберите слова</a:t>
            </a:r>
            <a:r>
              <a:rPr lang="ru-RU" sz="4000" b="1" dirty="0">
                <a:solidFill>
                  <a:srgbClr val="7030A0"/>
                </a:solidFill>
                <a:latin typeface="Segoe Print" pitchFamily="2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4132" y="1965030"/>
            <a:ext cx="1630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</a:rPr>
              <a:t>летел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67525" y="2948754"/>
            <a:ext cx="1663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</a:rPr>
              <a:t>бежал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8989" y="3897052"/>
            <a:ext cx="1671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</a:rPr>
              <a:t>сказал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3623" y="4869160"/>
            <a:ext cx="1607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solidFill>
                  <a:srgbClr val="0070C0"/>
                </a:solidFill>
              </a:rPr>
              <a:t>хотел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2947" y="2948754"/>
            <a:ext cx="115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про-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2947" y="3897052"/>
            <a:ext cx="960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вы-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6502" y="4869160"/>
            <a:ext cx="1095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рас-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2947" y="1965030"/>
            <a:ext cx="8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за-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232493" y="2096852"/>
            <a:ext cx="562381" cy="107784"/>
            <a:chOff x="915481" y="2384927"/>
            <a:chExt cx="317337" cy="10778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15481" y="2390632"/>
              <a:ext cx="31733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3232493" y="3068960"/>
            <a:ext cx="832537" cy="107784"/>
            <a:chOff x="763039" y="2384927"/>
            <a:chExt cx="469779" cy="10778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763039" y="2390632"/>
              <a:ext cx="469779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3251687" y="4041068"/>
            <a:ext cx="616513" cy="107784"/>
            <a:chOff x="884936" y="2384927"/>
            <a:chExt cx="347882" cy="10778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884936" y="2390632"/>
              <a:ext cx="347882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3232492" y="5013176"/>
            <a:ext cx="743717" cy="107784"/>
            <a:chOff x="813158" y="2384927"/>
            <a:chExt cx="419660" cy="107784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813158" y="2390632"/>
              <a:ext cx="41966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Дуга 33"/>
          <p:cNvSpPr/>
          <p:nvPr/>
        </p:nvSpPr>
        <p:spPr>
          <a:xfrm>
            <a:off x="7363060" y="2039746"/>
            <a:ext cx="965188" cy="59716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7353622" y="2960948"/>
            <a:ext cx="965188" cy="59716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7335626" y="3952412"/>
            <a:ext cx="1028626" cy="59716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7408502" y="4924520"/>
            <a:ext cx="955750" cy="59716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098837" y="283296"/>
            <a:ext cx="4000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Проверьте себя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8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27648" y="4293096"/>
            <a:ext cx="749808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endParaRPr lang="ru-RU"/>
          </a:p>
          <a:p>
            <a:pPr marL="82296" indent="0">
              <a:buNone/>
            </a:pPr>
            <a:endParaRPr lang="ru-RU" b="1" i="1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b="1" i="1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/>
          </a:p>
          <a:p>
            <a:pPr marL="82296" indent="0">
              <a:buNone/>
            </a:pPr>
            <a:endParaRPr lang="ru-RU"/>
          </a:p>
          <a:p>
            <a:pPr marL="82296" indent="0">
              <a:buNone/>
            </a:pPr>
            <a:endParaRPr lang="ru-RU"/>
          </a:p>
          <a:p>
            <a:pPr marL="82296" indent="0">
              <a:buNone/>
            </a:pPr>
            <a:endParaRPr lang="ru-RU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27549" y="1412775"/>
          <a:ext cx="8359027" cy="45110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29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2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002060"/>
                          </a:solidFill>
                        </a:rPr>
                        <a:t>за-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начало действия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74738" indent="0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загудит</a:t>
                      </a:r>
                    </a:p>
                    <a:p>
                      <a:pPr marL="1074738" indent="0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запеть</a:t>
                      </a:r>
                      <a:endParaRPr lang="ru-RU" sz="3200" b="0" i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4">
                <a:tc>
                  <a:txBody>
                    <a:bodyPr/>
                    <a:lstStyle/>
                    <a:p>
                      <a:pPr algn="l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</a:rPr>
                        <a:t>при-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неполноту совершения действия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1074738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притихнет</a:t>
                      </a:r>
                    </a:p>
                    <a:p>
                      <a:pPr marL="0" indent="1074738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присел</a:t>
                      </a:r>
                      <a:endParaRPr lang="ru-RU" sz="3200" b="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4">
                <a:tc>
                  <a:txBody>
                    <a:bodyPr/>
                    <a:lstStyle/>
                    <a:p>
                      <a:pPr algn="l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</a:rPr>
                        <a:t>про-</a:t>
                      </a:r>
                    </a:p>
                    <a:p>
                      <a:pPr algn="l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</a:rPr>
                        <a:t>по-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завершение действия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1074738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прочитал</a:t>
                      </a:r>
                    </a:p>
                    <a:p>
                      <a:pPr marL="0" indent="1074738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построил</a:t>
                      </a:r>
                      <a:endParaRPr lang="ru-RU" sz="3200" b="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4">
                <a:tc>
                  <a:txBody>
                    <a:bodyPr/>
                    <a:lstStyle/>
                    <a:p>
                      <a:pPr algn="l"/>
                      <a:r>
                        <a:rPr lang="ru-RU" sz="3600" b="1" i="1" dirty="0" smtClean="0">
                          <a:solidFill>
                            <a:srgbClr val="002060"/>
                          </a:solidFill>
                        </a:rPr>
                        <a:t>в-</a:t>
                      </a:r>
                      <a:endParaRPr lang="ru-RU" sz="3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направление действия внутрь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1074738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влетит</a:t>
                      </a:r>
                    </a:p>
                    <a:p>
                      <a:pPr marL="0" indent="1074738" algn="l"/>
                      <a:r>
                        <a:rPr lang="ru-RU" sz="3200" b="0" i="1" dirty="0" smtClean="0">
                          <a:solidFill>
                            <a:srgbClr val="0070C0"/>
                          </a:solidFill>
                        </a:rPr>
                        <a:t>вбежал</a:t>
                      </a:r>
                      <a:endParaRPr lang="ru-RU" sz="3200" b="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71389" y="643334"/>
            <a:ext cx="5147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Значения приставок</a:t>
            </a:r>
          </a:p>
        </p:txBody>
      </p:sp>
    </p:spTree>
    <p:extLst>
      <p:ext uri="{BB962C8B-B14F-4D97-AF65-F5344CB8AC3E}">
        <p14:creationId xmlns:p14="http://schemas.microsoft.com/office/powerpoint/2010/main" val="14991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11350" y="1592796"/>
            <a:ext cx="8142108" cy="4331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(Вы-,  в-)   </a:t>
            </a:r>
            <a:r>
              <a:rPr lang="ru-RU" i="1" dirty="0"/>
              <a:t>ходить из вагона поезда;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(вы-,  в-)   </a:t>
            </a:r>
            <a:r>
              <a:rPr lang="ru-RU" i="1" dirty="0"/>
              <a:t>ходить в вагон;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(пере-,  по-)   </a:t>
            </a:r>
            <a:r>
              <a:rPr lang="ru-RU" i="1" dirty="0"/>
              <a:t>садить цветы;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(пере-,  по-)   </a:t>
            </a:r>
            <a:r>
              <a:rPr lang="ru-RU" i="1" dirty="0"/>
              <a:t>садить цветы с одной клумбы на другую;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(при-,  от-)   </a:t>
            </a:r>
            <a:r>
              <a:rPr lang="ru-RU" i="1" dirty="0"/>
              <a:t>плыть от берега;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>
                <a:solidFill>
                  <a:srgbClr val="C00000"/>
                </a:solidFill>
              </a:rPr>
              <a:t>(при-,  от-)   </a:t>
            </a:r>
            <a:r>
              <a:rPr lang="ru-RU" i="1" dirty="0"/>
              <a:t>плыть к берегу.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7857" y="823355"/>
            <a:ext cx="5589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Подберите приставку</a:t>
            </a:r>
          </a:p>
        </p:txBody>
      </p:sp>
    </p:spTree>
    <p:extLst>
      <p:ext uri="{BB962C8B-B14F-4D97-AF65-F5344CB8AC3E}">
        <p14:creationId xmlns:p14="http://schemas.microsoft.com/office/powerpoint/2010/main" val="19410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11350" y="1592796"/>
            <a:ext cx="8142108" cy="4331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Вы</a:t>
            </a:r>
            <a:r>
              <a:rPr lang="ru-RU" i="1" dirty="0"/>
              <a:t>ходить из вагона поезда,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в</a:t>
            </a:r>
            <a:r>
              <a:rPr lang="ru-RU" i="1" dirty="0"/>
              <a:t>ходить в вагон,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по</a:t>
            </a:r>
            <a:r>
              <a:rPr lang="ru-RU" i="1" dirty="0"/>
              <a:t>садить цветы,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пере</a:t>
            </a:r>
            <a:r>
              <a:rPr lang="ru-RU" i="1" dirty="0"/>
              <a:t>садить цветы с одной клумбы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i="1" dirty="0"/>
              <a:t>на другую,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от</a:t>
            </a:r>
            <a:r>
              <a:rPr lang="ru-RU" i="1" dirty="0"/>
              <a:t>плыть от берега,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</a:rPr>
              <a:t>при</a:t>
            </a:r>
            <a:r>
              <a:rPr lang="ru-RU" i="1" dirty="0"/>
              <a:t>плыть к берегу.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5773" y="607362"/>
            <a:ext cx="4000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Проверьте себя</a:t>
            </a:r>
          </a:p>
        </p:txBody>
      </p:sp>
    </p:spTree>
    <p:extLst>
      <p:ext uri="{BB962C8B-B14F-4D97-AF65-F5344CB8AC3E}">
        <p14:creationId xmlns:p14="http://schemas.microsoft.com/office/powerpoint/2010/main" val="6814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" y="-157163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364204" y="3933056"/>
            <a:ext cx="5584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поговорка – говор, договор;</a:t>
            </a:r>
          </a:p>
          <a:p>
            <a:pPr>
              <a:lnSpc>
                <a:spcPct val="150000"/>
              </a:lnSpc>
            </a:pPr>
            <a:r>
              <a:rPr lang="ru-RU" sz="2800" i="1" dirty="0">
                <a:solidFill>
                  <a:srgbClr val="0070C0"/>
                </a:solidFill>
              </a:rPr>
              <a:t>	подруга – друг, дружба.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817694" y="602079"/>
            <a:ext cx="4795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Как найти 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приставку в слове?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35190" y="2172635"/>
            <a:ext cx="4809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Нужно подобрать однокоренное слово без приставки.</a:t>
            </a:r>
            <a:endParaRPr lang="ru-RU" sz="2800" b="1" i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02" y="2632706"/>
            <a:ext cx="1944216" cy="2033521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4367808" y="2096852"/>
            <a:ext cx="5220580" cy="1044116"/>
          </a:xfrm>
          <a:prstGeom prst="wedgeRoundRectCallout">
            <a:avLst>
              <a:gd name="adj1" fmla="val -68656"/>
              <a:gd name="adj2" fmla="val 33172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4840144" y="4101877"/>
            <a:ext cx="859813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4475819" y="4202010"/>
            <a:ext cx="347358" cy="107784"/>
            <a:chOff x="1036813" y="2384927"/>
            <a:chExt cx="196005" cy="10778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Дуга 31"/>
          <p:cNvSpPr/>
          <p:nvPr/>
        </p:nvSpPr>
        <p:spPr>
          <a:xfrm>
            <a:off x="6352088" y="4101878"/>
            <a:ext cx="896040" cy="540061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5411927" y="4840040"/>
            <a:ext cx="346358" cy="107784"/>
            <a:chOff x="1037378" y="2384927"/>
            <a:chExt cx="195440" cy="107784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037378" y="2390632"/>
              <a:ext cx="19544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Дуга 41"/>
          <p:cNvSpPr/>
          <p:nvPr/>
        </p:nvSpPr>
        <p:spPr>
          <a:xfrm>
            <a:off x="5771618" y="4742754"/>
            <a:ext cx="648419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>
            <a:off x="7775507" y="4714023"/>
            <a:ext cx="837193" cy="513252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428148" y="4202010"/>
            <a:ext cx="347358" cy="107784"/>
            <a:chOff x="1036813" y="2384927"/>
            <a:chExt cx="196005" cy="107784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Дуга 50"/>
          <p:cNvSpPr/>
          <p:nvPr/>
        </p:nvSpPr>
        <p:spPr>
          <a:xfrm>
            <a:off x="7766111" y="4107583"/>
            <a:ext cx="896040" cy="540061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уга 51"/>
          <p:cNvSpPr/>
          <p:nvPr/>
        </p:nvSpPr>
        <p:spPr>
          <a:xfrm>
            <a:off x="6946860" y="4715947"/>
            <a:ext cx="697313" cy="540061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  <p:bldP spid="18" grpId="0"/>
      <p:bldP spid="22" grpId="0" animBg="1"/>
      <p:bldP spid="23" grpId="0" animBg="1"/>
      <p:bldP spid="32" grpId="0" animBg="1"/>
      <p:bldP spid="42" grpId="0" animBg="1"/>
      <p:bldP spid="47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169920" y="631304"/>
            <a:ext cx="7498080" cy="3600400"/>
          </a:xfrm>
          <a:prstGeom prst="rect">
            <a:avLst/>
          </a:prstGeom>
        </p:spPr>
        <p:txBody>
          <a:bodyPr numCol="2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endParaRPr lang="ru-RU" sz="3600" i="1" dirty="0"/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до</a:t>
            </a:r>
            <a:r>
              <a:rPr lang="ru-RU" sz="3600" i="1" dirty="0">
                <a:solidFill>
                  <a:srgbClr val="002060"/>
                </a:solidFill>
              </a:rPr>
              <a:t>ход</a:t>
            </a: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про</a:t>
            </a:r>
            <a:r>
              <a:rPr lang="ru-RU" sz="3600" i="1" dirty="0">
                <a:solidFill>
                  <a:srgbClr val="002060"/>
                </a:solidFill>
              </a:rPr>
              <a:t>езд</a:t>
            </a: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под</a:t>
            </a:r>
            <a:r>
              <a:rPr lang="ru-RU" sz="3600" i="1" dirty="0">
                <a:solidFill>
                  <a:srgbClr val="002060"/>
                </a:solidFill>
              </a:rPr>
              <a:t>пись</a:t>
            </a: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о</a:t>
            </a:r>
            <a:r>
              <a:rPr lang="ru-RU" sz="3600" i="1" dirty="0">
                <a:solidFill>
                  <a:srgbClr val="002060"/>
                </a:solidFill>
              </a:rPr>
              <a:t>зимь</a:t>
            </a:r>
          </a:p>
          <a:p>
            <a:pPr marL="82296" indent="0">
              <a:buNone/>
            </a:pPr>
            <a:endParaRPr lang="ru-RU" sz="3600" i="1" dirty="0">
              <a:solidFill>
                <a:srgbClr val="002060"/>
              </a:solidFill>
            </a:endParaRPr>
          </a:p>
          <a:p>
            <a:pPr marL="82296" indent="0">
              <a:buNone/>
            </a:pPr>
            <a:endParaRPr lang="ru-RU" sz="3600" i="1" dirty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от</a:t>
            </a:r>
            <a:r>
              <a:rPr lang="ru-RU" sz="3600" i="1" dirty="0">
                <a:solidFill>
                  <a:srgbClr val="002060"/>
                </a:solidFill>
              </a:rPr>
              <a:t>гадка</a:t>
            </a: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о</a:t>
            </a:r>
            <a:r>
              <a:rPr lang="ru-RU" sz="3600" i="1" dirty="0">
                <a:solidFill>
                  <a:srgbClr val="002060"/>
                </a:solidFill>
              </a:rPr>
              <a:t>краска</a:t>
            </a: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про</a:t>
            </a:r>
            <a:r>
              <a:rPr lang="ru-RU" sz="3600" i="1" dirty="0">
                <a:solidFill>
                  <a:srgbClr val="002060"/>
                </a:solidFill>
              </a:rPr>
              <a:t>рубь</a:t>
            </a:r>
          </a:p>
          <a:p>
            <a:pPr marL="82296" indent="0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по</a:t>
            </a:r>
            <a:r>
              <a:rPr lang="ru-RU" sz="3600" i="1" dirty="0">
                <a:solidFill>
                  <a:srgbClr val="002060"/>
                </a:solidFill>
              </a:rPr>
              <a:t>садил</a:t>
            </a: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7" name="Прямоугольник 19"/>
          <p:cNvSpPr/>
          <p:nvPr/>
        </p:nvSpPr>
        <p:spPr>
          <a:xfrm>
            <a:off x="4115781" y="1252216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9"/>
          <p:cNvSpPr/>
          <p:nvPr/>
        </p:nvSpPr>
        <p:spPr>
          <a:xfrm>
            <a:off x="4179073" y="1792276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9"/>
          <p:cNvSpPr/>
          <p:nvPr/>
        </p:nvSpPr>
        <p:spPr>
          <a:xfrm>
            <a:off x="3745985" y="2339406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29961" y="2908400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19"/>
          <p:cNvSpPr/>
          <p:nvPr/>
        </p:nvSpPr>
        <p:spPr>
          <a:xfrm>
            <a:off x="7894085" y="1252216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19"/>
          <p:cNvSpPr/>
          <p:nvPr/>
        </p:nvSpPr>
        <p:spPr>
          <a:xfrm>
            <a:off x="7814437" y="1802582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19"/>
          <p:cNvSpPr/>
          <p:nvPr/>
        </p:nvSpPr>
        <p:spPr>
          <a:xfrm>
            <a:off x="7634417" y="2366567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19"/>
          <p:cNvSpPr/>
          <p:nvPr/>
        </p:nvSpPr>
        <p:spPr>
          <a:xfrm>
            <a:off x="8246485" y="2908400"/>
            <a:ext cx="63313" cy="102715"/>
          </a:xfrm>
          <a:custGeom>
            <a:avLst/>
            <a:gdLst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16024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0 w 216024"/>
              <a:gd name="connsiteY0" fmla="*/ 0 h 360040"/>
              <a:gd name="connsiteX1" fmla="*/ 216024 w 216024"/>
              <a:gd name="connsiteY1" fmla="*/ 0 h 360040"/>
              <a:gd name="connsiteX2" fmla="*/ 20762 w 216024"/>
              <a:gd name="connsiteY2" fmla="*/ 360040 h 360040"/>
              <a:gd name="connsiteX3" fmla="*/ 0 w 216024"/>
              <a:gd name="connsiteY3" fmla="*/ 360040 h 360040"/>
              <a:gd name="connsiteX4" fmla="*/ 0 w 216024"/>
              <a:gd name="connsiteY4" fmla="*/ 0 h 360040"/>
              <a:gd name="connsiteX0" fmla="*/ 57150 w 216024"/>
              <a:gd name="connsiteY0" fmla="*/ 0 h 364803"/>
              <a:gd name="connsiteX1" fmla="*/ 216024 w 216024"/>
              <a:gd name="connsiteY1" fmla="*/ 4763 h 364803"/>
              <a:gd name="connsiteX2" fmla="*/ 20762 w 216024"/>
              <a:gd name="connsiteY2" fmla="*/ 364803 h 364803"/>
              <a:gd name="connsiteX3" fmla="*/ 0 w 216024"/>
              <a:gd name="connsiteY3" fmla="*/ 364803 h 364803"/>
              <a:gd name="connsiteX4" fmla="*/ 57150 w 216024"/>
              <a:gd name="connsiteY4" fmla="*/ 0 h 36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" h="364803">
                <a:moveTo>
                  <a:pt x="57150" y="0"/>
                </a:moveTo>
                <a:lnTo>
                  <a:pt x="216024" y="4763"/>
                </a:lnTo>
                <a:lnTo>
                  <a:pt x="20762" y="364803"/>
                </a:lnTo>
                <a:lnTo>
                  <a:pt x="0" y="364803"/>
                </a:lnTo>
                <a:lnTo>
                  <a:pt x="57150" y="0"/>
                </a:lnTo>
                <a:close/>
              </a:path>
            </a:pathLst>
          </a:custGeom>
          <a:solidFill>
            <a:srgbClr val="002060"/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05" y="4481491"/>
            <a:ext cx="2438423" cy="185226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52204" y="4106877"/>
            <a:ext cx="4809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 приставках </a:t>
            </a:r>
            <a:br>
              <a:rPr lang="ru-RU" sz="2400" b="1" i="1" dirty="0"/>
            </a:br>
            <a:r>
              <a:rPr lang="ru-RU" sz="2400" b="1" i="1" dirty="0">
                <a:solidFill>
                  <a:srgbClr val="002060"/>
                </a:solidFill>
              </a:rPr>
              <a:t>по-,  под-,  от-,  о-,  про-,  до-  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всегда пишется гласная </a:t>
            </a:r>
            <a:r>
              <a:rPr lang="ru-RU" sz="2400" b="1" i="1" dirty="0">
                <a:solidFill>
                  <a:srgbClr val="C00000"/>
                </a:solidFill>
              </a:rPr>
              <a:t>о.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584822" y="4031095"/>
            <a:ext cx="4571518" cy="1381320"/>
          </a:xfrm>
          <a:prstGeom prst="wedgeRoundRectCallout">
            <a:avLst>
              <a:gd name="adj1" fmla="val -65601"/>
              <a:gd name="adj2" fmla="val 26993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61616" y="1628800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809297" y="2168860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996100" y="1628800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023184" y="2172060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243780" y="3284984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151412" y="1135360"/>
            <a:ext cx="6148945" cy="28337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ru-RU" sz="3300" b="1" i="1" dirty="0">
                <a:solidFill>
                  <a:srgbClr val="C00000"/>
                </a:solidFill>
              </a:rPr>
              <a:t>над</a:t>
            </a:r>
            <a:r>
              <a:rPr lang="ru-RU" sz="3300" i="1" dirty="0">
                <a:solidFill>
                  <a:srgbClr val="002060"/>
                </a:solidFill>
              </a:rPr>
              <a:t>пись</a:t>
            </a:r>
          </a:p>
          <a:p>
            <a:pPr marL="82296" indent="0">
              <a:buNone/>
            </a:pPr>
            <a:r>
              <a:rPr lang="ru-RU" sz="3300" b="1" i="1" dirty="0">
                <a:solidFill>
                  <a:srgbClr val="C00000"/>
                </a:solidFill>
              </a:rPr>
              <a:t>за</a:t>
            </a:r>
            <a:r>
              <a:rPr lang="ru-RU" sz="3300" i="1" dirty="0">
                <a:solidFill>
                  <a:srgbClr val="002060"/>
                </a:solidFill>
              </a:rPr>
              <a:t>колка</a:t>
            </a:r>
          </a:p>
          <a:p>
            <a:pPr marL="82296" indent="0">
              <a:buNone/>
            </a:pPr>
            <a:r>
              <a:rPr lang="ru-RU" sz="3300" b="1" i="1" dirty="0">
                <a:solidFill>
                  <a:srgbClr val="C00000"/>
                </a:solidFill>
              </a:rPr>
              <a:t>за</a:t>
            </a:r>
            <a:r>
              <a:rPr lang="ru-RU" sz="3300" i="1" dirty="0">
                <a:solidFill>
                  <a:srgbClr val="002060"/>
                </a:solidFill>
              </a:rPr>
              <a:t>гадка</a:t>
            </a:r>
          </a:p>
          <a:p>
            <a:pPr marL="82296" indent="0">
              <a:buNone/>
            </a:pPr>
            <a:endParaRPr lang="ru-RU" sz="3300" i="1" dirty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ru-RU" sz="3300" b="1" i="1" dirty="0">
                <a:solidFill>
                  <a:srgbClr val="C00000"/>
                </a:solidFill>
              </a:rPr>
              <a:t>на</a:t>
            </a:r>
            <a:r>
              <a:rPr lang="ru-RU" sz="3300" i="1" dirty="0">
                <a:solidFill>
                  <a:srgbClr val="002060"/>
                </a:solidFill>
              </a:rPr>
              <a:t>бег</a:t>
            </a:r>
          </a:p>
          <a:p>
            <a:pPr marL="82296" indent="0">
              <a:buNone/>
            </a:pPr>
            <a:r>
              <a:rPr lang="ru-RU" sz="3300" b="1" i="1" dirty="0">
                <a:solidFill>
                  <a:srgbClr val="C00000"/>
                </a:solidFill>
              </a:rPr>
              <a:t>над</a:t>
            </a:r>
            <a:r>
              <a:rPr lang="ru-RU" sz="3300" i="1" dirty="0">
                <a:solidFill>
                  <a:srgbClr val="002060"/>
                </a:solidFill>
              </a:rPr>
              <a:t>рез</a:t>
            </a:r>
          </a:p>
          <a:p>
            <a:pPr marL="82296" indent="0">
              <a:buNone/>
            </a:pPr>
            <a:r>
              <a:rPr lang="ru-RU" sz="3300" b="1" i="1" dirty="0">
                <a:solidFill>
                  <a:srgbClr val="C00000"/>
                </a:solidFill>
              </a:rPr>
              <a:t>над</a:t>
            </a:r>
            <a:r>
              <a:rPr lang="ru-RU" sz="3300" i="1" dirty="0">
                <a:solidFill>
                  <a:srgbClr val="002060"/>
                </a:solidFill>
              </a:rPr>
              <a:t>лом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05" y="4481491"/>
            <a:ext cx="2438423" cy="185226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852204" y="4106878"/>
            <a:ext cx="4809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Приставки  </a:t>
            </a:r>
            <a:r>
              <a:rPr lang="ru-RU" sz="2400" b="1" i="1" dirty="0">
                <a:solidFill>
                  <a:srgbClr val="002060"/>
                </a:solidFill>
              </a:rPr>
              <a:t>за-,  на-, над- 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/>
              <a:t>всегда пишутся с буквой </a:t>
            </a:r>
            <a:r>
              <a:rPr lang="ru-RU" sz="2400" b="1" i="1" dirty="0">
                <a:solidFill>
                  <a:srgbClr val="C00000"/>
                </a:solidFill>
              </a:rPr>
              <a:t>а.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584822" y="4031096"/>
            <a:ext cx="4571518" cy="1018085"/>
          </a:xfrm>
          <a:prstGeom prst="wedgeRoundRectCallout">
            <a:avLst>
              <a:gd name="adj1" fmla="val -66380"/>
              <a:gd name="adj2" fmla="val 40990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61616" y="1628800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35368" y="2240868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99364" y="2836466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528048" y="1628800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528048" y="2231368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528048" y="2836466"/>
            <a:ext cx="18436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1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8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579" y="2286000"/>
            <a:ext cx="4772842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646086" y="321523"/>
            <a:ext cx="10598175" cy="175432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«Приставки, их правописание»</a:t>
            </a:r>
            <a:endParaRPr lang="ru-RU" sz="4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8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05" y="4481491"/>
            <a:ext cx="2438423" cy="185226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80038" y="3872951"/>
            <a:ext cx="4556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Приставка  </a:t>
            </a:r>
            <a:r>
              <a:rPr lang="ru-RU" sz="2400" b="1" i="1" dirty="0">
                <a:solidFill>
                  <a:srgbClr val="002060"/>
                </a:solidFill>
              </a:rPr>
              <a:t>с-</a:t>
            </a:r>
            <a:r>
              <a:rPr lang="ru-RU" sz="2400" b="1" i="1" dirty="0"/>
              <a:t>  может произноситься  по-разному,  но пишется  всегда  </a:t>
            </a:r>
            <a:r>
              <a:rPr lang="ru-RU" sz="2400" b="1" i="1" dirty="0">
                <a:solidFill>
                  <a:srgbClr val="C00000"/>
                </a:solidFill>
              </a:rPr>
              <a:t>с-.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584822" y="3753037"/>
            <a:ext cx="4823703" cy="1440159"/>
          </a:xfrm>
          <a:prstGeom prst="wedgeRoundRectCallout">
            <a:avLst>
              <a:gd name="adj1" fmla="val -66380"/>
              <a:gd name="adj2" fmla="val 40990"/>
              <a:gd name="adj3" fmla="val 1666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59853" y="944725"/>
            <a:ext cx="60486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/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давать,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делать,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бежать,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гибать,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кроить,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косить,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варить,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просить, </a:t>
            </a:r>
            <a:r>
              <a:rPr lang="ru-RU" sz="3300" b="1" i="1" dirty="0">
                <a:solidFill>
                  <a:srgbClr val="C00000"/>
                </a:solidFill>
              </a:rPr>
              <a:t>с</a:t>
            </a:r>
            <a:r>
              <a:rPr lang="ru-RU" sz="3300" b="1" i="1" dirty="0">
                <a:solidFill>
                  <a:srgbClr val="002060"/>
                </a:solidFill>
              </a:rPr>
              <a:t>шить.</a:t>
            </a:r>
          </a:p>
        </p:txBody>
      </p:sp>
      <p:pic>
        <p:nvPicPr>
          <p:cNvPr id="7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4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4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9487" b="54631"/>
          <a:stretch/>
        </p:blipFill>
        <p:spPr>
          <a:xfrm>
            <a:off x="1637913" y="1144588"/>
            <a:ext cx="8916173" cy="49941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3392" y="524015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71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7913" y="1278731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5322" y="5492396"/>
            <a:ext cx="109413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atin typeface="Open Sans"/>
              </a:rPr>
              <a:t>З</a:t>
            </a:r>
            <a:r>
              <a:rPr lang="ru-RU" sz="3600" b="1" dirty="0" smtClean="0">
                <a:latin typeface="Open Sans"/>
              </a:rPr>
              <a:t>аходит, сходит, обходит, переходит, входит.</a:t>
            </a:r>
          </a:p>
        </p:txBody>
      </p:sp>
    </p:spTree>
    <p:extLst>
      <p:ext uri="{BB962C8B-B14F-4D97-AF65-F5344CB8AC3E}">
        <p14:creationId xmlns:p14="http://schemas.microsoft.com/office/powerpoint/2010/main" val="291416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24" t="59969" r="597" b="22694"/>
          <a:stretch/>
        </p:blipFill>
        <p:spPr>
          <a:xfrm>
            <a:off x="587477" y="958645"/>
            <a:ext cx="10383772" cy="4154301"/>
          </a:xfrm>
          <a:prstGeom prst="rect">
            <a:avLst/>
          </a:prstGeom>
        </p:spPr>
      </p:pic>
      <p:pic>
        <p:nvPicPr>
          <p:cNvPr id="6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2" y="-157163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664" t="77389" b="10485"/>
          <a:stretch/>
        </p:blipFill>
        <p:spPr>
          <a:xfrm>
            <a:off x="609599" y="1825625"/>
            <a:ext cx="10495401" cy="29195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6255" y="566221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72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7913" y="1478787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867498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163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26" y="924809"/>
            <a:ext cx="10742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Список, насмешка, повязка, записка, закладка, оценка.  </a:t>
            </a:r>
            <a:endParaRPr lang="ru-RU" sz="4000" b="1" dirty="0" smtClean="0">
              <a:latin typeface="Open Sans"/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1522178" y="924809"/>
            <a:ext cx="859813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157853" y="1024942"/>
            <a:ext cx="347358" cy="107784"/>
            <a:chOff x="1036813" y="2384927"/>
            <a:chExt cx="196005" cy="10778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Дуга 9"/>
          <p:cNvSpPr/>
          <p:nvPr/>
        </p:nvSpPr>
        <p:spPr>
          <a:xfrm>
            <a:off x="3880021" y="953879"/>
            <a:ext cx="1393088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277614" y="1024942"/>
            <a:ext cx="566597" cy="107784"/>
            <a:chOff x="1036813" y="2384927"/>
            <a:chExt cx="196005" cy="10778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Дуга 13"/>
          <p:cNvSpPr/>
          <p:nvPr/>
        </p:nvSpPr>
        <p:spPr>
          <a:xfrm>
            <a:off x="6670106" y="953879"/>
            <a:ext cx="859813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980922" y="1024942"/>
            <a:ext cx="672217" cy="136854"/>
            <a:chOff x="1036813" y="2384927"/>
            <a:chExt cx="196005" cy="1077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Дуга 17"/>
          <p:cNvSpPr/>
          <p:nvPr/>
        </p:nvSpPr>
        <p:spPr>
          <a:xfrm>
            <a:off x="8796323" y="924809"/>
            <a:ext cx="859813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8400835" y="1000534"/>
            <a:ext cx="378521" cy="178847"/>
            <a:chOff x="1036813" y="2384927"/>
            <a:chExt cx="196005" cy="10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Дуга 21"/>
          <p:cNvSpPr/>
          <p:nvPr/>
        </p:nvSpPr>
        <p:spPr>
          <a:xfrm>
            <a:off x="1695728" y="1569618"/>
            <a:ext cx="1112786" cy="557762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157853" y="1625604"/>
            <a:ext cx="520908" cy="207917"/>
            <a:chOff x="1036813" y="2384927"/>
            <a:chExt cx="196005" cy="10778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Дуга 25"/>
          <p:cNvSpPr/>
          <p:nvPr/>
        </p:nvSpPr>
        <p:spPr>
          <a:xfrm>
            <a:off x="3981728" y="1601063"/>
            <a:ext cx="859813" cy="486446"/>
          </a:xfrm>
          <a:prstGeom prst="arc">
            <a:avLst>
              <a:gd name="adj1" fmla="val 11542677"/>
              <a:gd name="adj2" fmla="val 2080592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617403" y="1701196"/>
            <a:ext cx="347358" cy="107784"/>
            <a:chOff x="1036813" y="2384927"/>
            <a:chExt cx="196005" cy="107784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>
              <a:off x="1036813" y="2390632"/>
              <a:ext cx="19600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Рисунок 29" descr="кар карыч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186" flipH="1">
            <a:off x="4061971" y="2554458"/>
            <a:ext cx="3545219" cy="35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2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6561" t="49474" b="39646"/>
          <a:stretch/>
        </p:blipFill>
        <p:spPr>
          <a:xfrm>
            <a:off x="559161" y="1027906"/>
            <a:ext cx="11073677" cy="2790340"/>
          </a:xfrm>
          <a:prstGeom prst="rect">
            <a:avLst/>
          </a:prstGeom>
        </p:spPr>
      </p:pic>
      <p:pic>
        <p:nvPicPr>
          <p:cNvPr id="8" name="Рисунок 7" descr="кар кары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63186" flipH="1">
            <a:off x="4332678" y="3742238"/>
            <a:ext cx="2987802" cy="30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60189" b="22514"/>
          <a:stretch/>
        </p:blipFill>
        <p:spPr>
          <a:xfrm>
            <a:off x="1371213" y="1027906"/>
            <a:ext cx="8916173" cy="3337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6255" y="346869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73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155" y="1054755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88340" b="7177"/>
          <a:stretch/>
        </p:blipFill>
        <p:spPr>
          <a:xfrm>
            <a:off x="1492177" y="4595760"/>
            <a:ext cx="8916173" cy="8649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05555" y="1207155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2866" y="4392314"/>
            <a:ext cx="918994" cy="340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9614" y="831195"/>
            <a:ext cx="107423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Open Sans"/>
              </a:rPr>
              <a:t> </a:t>
            </a:r>
            <a:r>
              <a:rPr lang="ru-RU" sz="4000" b="1" dirty="0" smtClean="0">
                <a:latin typeface="Open Sans"/>
              </a:rPr>
              <a:t>вылететь из клетки</a:t>
            </a:r>
          </a:p>
          <a:p>
            <a:r>
              <a:rPr lang="ru-RU" sz="4000" b="1" dirty="0">
                <a:latin typeface="Open Sans"/>
              </a:rPr>
              <a:t> </a:t>
            </a:r>
            <a:r>
              <a:rPr lang="ru-RU" sz="4000" b="1" dirty="0" smtClean="0">
                <a:latin typeface="Open Sans"/>
              </a:rPr>
              <a:t>долететь до берега</a:t>
            </a:r>
          </a:p>
          <a:p>
            <a:r>
              <a:rPr lang="ru-RU" sz="4000" b="1" dirty="0">
                <a:latin typeface="Open Sans"/>
              </a:rPr>
              <a:t> </a:t>
            </a:r>
            <a:r>
              <a:rPr lang="ru-RU" sz="4000" b="1" dirty="0" smtClean="0">
                <a:latin typeface="Open Sans"/>
              </a:rPr>
              <a:t>подлететь к дереву</a:t>
            </a:r>
          </a:p>
          <a:p>
            <a:r>
              <a:rPr lang="ru-RU" sz="4000" b="1" dirty="0">
                <a:latin typeface="Open Sans"/>
              </a:rPr>
              <a:t> </a:t>
            </a:r>
            <a:r>
              <a:rPr lang="ru-RU" sz="4000" b="1" dirty="0" smtClean="0">
                <a:latin typeface="Open Sans"/>
              </a:rPr>
              <a:t>отлететь от гнезда</a:t>
            </a:r>
          </a:p>
          <a:p>
            <a:r>
              <a:rPr lang="ru-RU" sz="4000" b="1" dirty="0">
                <a:latin typeface="Open Sans"/>
              </a:rPr>
              <a:t> </a:t>
            </a:r>
            <a:r>
              <a:rPr lang="ru-RU" sz="4000" b="1" dirty="0" smtClean="0">
                <a:latin typeface="Open Sans"/>
              </a:rPr>
              <a:t>влететь в окно </a:t>
            </a:r>
          </a:p>
        </p:txBody>
      </p:sp>
      <p:pic>
        <p:nvPicPr>
          <p:cNvPr id="6" name="Picture 2" descr="https://i.pinimg.com/736x/31/fd/c1/31fdc1f64229602026538754e83f6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74" y="1942852"/>
            <a:ext cx="2889637" cy="28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759867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8771" y="1520041"/>
            <a:ext cx="104350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         Упражнение 74. </a:t>
            </a:r>
          </a:p>
          <a:p>
            <a:r>
              <a:rPr lang="ru-RU" sz="4000" b="1" dirty="0" smtClean="0"/>
              <a:t>Составьте и запишите предложения. Найдите слова с приставками. Обозначьте их. </a:t>
            </a:r>
          </a:p>
          <a:p>
            <a:endParaRPr lang="ru-RU" sz="4000" b="1" dirty="0" smtClean="0"/>
          </a:p>
          <a:p>
            <a:pPr marL="342900" indent="-342900">
              <a:buAutoNum type="arabicPeriod"/>
            </a:pPr>
            <a:r>
              <a:rPr lang="ru-RU" sz="4000" b="1" dirty="0" err="1" smtClean="0"/>
              <a:t>Ильхом</a:t>
            </a:r>
            <a:r>
              <a:rPr lang="ru-RU" sz="4000" b="1" dirty="0" smtClean="0"/>
              <a:t>, нарисовал, в, машину, альбоме.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Ребятам, его, очень, понравился, рисунок.</a:t>
            </a:r>
          </a:p>
          <a:p>
            <a:pPr marL="342900" indent="-342900">
              <a:buAutoNum type="arabicPeriod"/>
            </a:pPr>
            <a:r>
              <a:rPr lang="ru-RU" sz="4000" b="1" dirty="0" smtClean="0"/>
              <a:t> </a:t>
            </a:r>
            <a:r>
              <a:rPr lang="ru-RU" sz="4000" b="1" dirty="0" err="1" smtClean="0"/>
              <a:t>Ильхома</a:t>
            </a:r>
            <a:r>
              <a:rPr lang="ru-RU" sz="4000" b="1" dirty="0" smtClean="0"/>
              <a:t>, учитель, похвалил</a:t>
            </a:r>
            <a:endParaRPr lang="ru-RU" sz="4000" b="1" dirty="0"/>
          </a:p>
        </p:txBody>
      </p:sp>
      <p:pic>
        <p:nvPicPr>
          <p:cNvPr id="7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86746" y="4001294"/>
            <a:ext cx="6818507" cy="15603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  <p:pic>
        <p:nvPicPr>
          <p:cNvPr id="5" name="Picture 2" descr="https://obninsk.poliglotiki.ru/images/site/cache/93/53/9353c66e8d4b45bffe9f9a04587a12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46" y="619337"/>
            <a:ext cx="5268770" cy="31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ᐈ Мультяшные дети фото, рисунки дети мультяшные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17" y="557213"/>
            <a:ext cx="938847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9507" y="859411"/>
            <a:ext cx="91729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2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7943" y="510235"/>
            <a:ext cx="10757807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переска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произведения «Пора вставать!» </a:t>
            </a:r>
            <a:r>
              <a:rPr lang="ru-RU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М.Зощенко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asa Web Albums - brichi Monferrer - DIBUIXOS DE C... | Детские рисунки,  Школьные идеи, Детские карт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34" y="2758687"/>
            <a:ext cx="3271108" cy="32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1027906"/>
            <a:ext cx="11187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Как звали главного героя рассказа?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Куда поступил мальчик в этом году?</a:t>
            </a:r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7933" y="1825625"/>
            <a:ext cx="11187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Павлик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643" y="3987869"/>
            <a:ext cx="11187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Павлик поступил в этом году в школу.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1027906"/>
            <a:ext cx="11187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Что принес папаша Павлику?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Почему родители не разрешили пользоваться будильником?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0436" y="1781958"/>
            <a:ext cx="11187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Настоящий будильник.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3987" y="4373849"/>
            <a:ext cx="111871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Потому что вода текла прямо на кровать, и это было неудобно.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4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1027906"/>
            <a:ext cx="11187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Что изобрёл Павлик? 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Что хотел сказать автор, рассказав эту историю?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2819" y="1958856"/>
            <a:ext cx="11187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Будильник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466173"/>
            <a:ext cx="1118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Что время можно измерять не только с помощью часов.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1493520" y="394272"/>
            <a:ext cx="9494520" cy="16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r="73917" b="22889"/>
          <a:stretch/>
        </p:blipFill>
        <p:spPr bwMode="auto">
          <a:xfrm>
            <a:off x="723900" y="2334422"/>
            <a:ext cx="256032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24000" r="51583" b="22889"/>
          <a:stretch/>
        </p:blipFill>
        <p:spPr bwMode="auto">
          <a:xfrm>
            <a:off x="3569970" y="2320772"/>
            <a:ext cx="2499360" cy="39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4000" r="27916" b="22889"/>
          <a:stretch/>
        </p:blipFill>
        <p:spPr bwMode="auto">
          <a:xfrm>
            <a:off x="6393180" y="2334422"/>
            <a:ext cx="246888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7" t="24000" b="22889"/>
          <a:stretch/>
        </p:blipFill>
        <p:spPr bwMode="auto">
          <a:xfrm>
            <a:off x="9102090" y="2334422"/>
            <a:ext cx="257556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3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ixabay.com/photo/2020/08/02/07/06/edge-5456902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" y="0"/>
            <a:ext cx="1219200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2109" y="721182"/>
            <a:ext cx="10387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–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Какую же роль выполняют приставки в русском языке?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2108" y="1921511"/>
            <a:ext cx="103877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для образования новых слов</a:t>
            </a:r>
            <a:endParaRPr lang="ru-RU" sz="36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корнем есть приставка,</a:t>
            </a: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Слитно пишется она.</a:t>
            </a: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при помощи приставки,</a:t>
            </a:r>
          </a:p>
          <a:p>
            <a:pPr algn="just"/>
            <a:r>
              <a:rPr lang="ru-RU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слова.</a:t>
            </a:r>
          </a:p>
        </p:txBody>
      </p:sp>
      <p:pic>
        <p:nvPicPr>
          <p:cNvPr id="6" name="Picture 2" descr="Счастливые дети несут пожертвовать книги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9193" r="-416" b="3740"/>
          <a:stretch/>
        </p:blipFill>
        <p:spPr bwMode="auto">
          <a:xfrm>
            <a:off x="7556088" y="3121840"/>
            <a:ext cx="3549447" cy="328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504</Words>
  <Application>Microsoft Office PowerPoint</Application>
  <PresentationFormat>Широкоэкранный</PresentationFormat>
  <Paragraphs>153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12</cp:revision>
  <dcterms:created xsi:type="dcterms:W3CDTF">2021-10-08T20:58:24Z</dcterms:created>
  <dcterms:modified xsi:type="dcterms:W3CDTF">2021-10-09T11:40:05Z</dcterms:modified>
</cp:coreProperties>
</file>