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56" r:id="rId5"/>
    <p:sldId id="265" r:id="rId6"/>
    <p:sldId id="266" r:id="rId7"/>
    <p:sldId id="269" r:id="rId8"/>
    <p:sldId id="264" r:id="rId9"/>
    <p:sldId id="263" r:id="rId10"/>
    <p:sldId id="270" r:id="rId11"/>
    <p:sldId id="271" r:id="rId12"/>
    <p:sldId id="272" r:id="rId13"/>
    <p:sldId id="267" r:id="rId14"/>
    <p:sldId id="268" r:id="rId15"/>
    <p:sldId id="261" r:id="rId16"/>
    <p:sldId id="260" r:id="rId17"/>
    <p:sldId id="273" r:id="rId18"/>
    <p:sldId id="275" r:id="rId19"/>
    <p:sldId id="280" r:id="rId20"/>
    <p:sldId id="281" r:id="rId21"/>
    <p:sldId id="278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E3BA6-CB08-455A-A184-056D5865729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C11D4-E962-42E1-B19D-6EFEC0C75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1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- Что такое орфограмма? </a:t>
            </a:r>
            <a:br>
              <a:rPr lang="ru-RU" dirty="0"/>
            </a:br>
            <a:r>
              <a:rPr lang="ru-RU" dirty="0"/>
              <a:t>- Буква или слог, которые требуют правила проверки написания.</a:t>
            </a:r>
          </a:p>
          <a:p>
            <a:r>
              <a:rPr lang="ru-RU" dirty="0"/>
              <a:t>-Какая орфограмма называются проверяемой?</a:t>
            </a:r>
          </a:p>
          <a:p>
            <a:r>
              <a:rPr lang="ru-RU" dirty="0"/>
              <a:t>- Какая орфограмма называются непроверяемой?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23D69-E288-4166-A8EC-DE67AEDCEB1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1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- Что такое орфограмма? </a:t>
            </a:r>
            <a:br>
              <a:rPr lang="ru-RU" dirty="0"/>
            </a:br>
            <a:r>
              <a:rPr lang="ru-RU" dirty="0"/>
              <a:t>- Буква или слог, которые требуют правила проверки написания.</a:t>
            </a:r>
          </a:p>
          <a:p>
            <a:r>
              <a:rPr lang="ru-RU" dirty="0"/>
              <a:t>-Какая орфограмма называются проверяемой?</a:t>
            </a:r>
          </a:p>
          <a:p>
            <a:r>
              <a:rPr lang="ru-RU" dirty="0"/>
              <a:t>- Какая орфограмма называются непроверяемой?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23D69-E288-4166-A8EC-DE67AEDCEB1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1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D4B-4929-4203-984F-420D6917884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4BAF-42AC-440A-B051-3F17E022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D4B-4929-4203-984F-420D6917884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4BAF-42AC-440A-B051-3F17E022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3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D4B-4929-4203-984F-420D6917884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4BAF-42AC-440A-B051-3F17E022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9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D4B-4929-4203-984F-420D6917884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4BAF-42AC-440A-B051-3F17E022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1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D4B-4929-4203-984F-420D6917884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4BAF-42AC-440A-B051-3F17E022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2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D4B-4929-4203-984F-420D6917884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4BAF-42AC-440A-B051-3F17E022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73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D4B-4929-4203-984F-420D6917884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4BAF-42AC-440A-B051-3F17E022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0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D4B-4929-4203-984F-420D6917884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4BAF-42AC-440A-B051-3F17E022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2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D4B-4929-4203-984F-420D6917884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4BAF-42AC-440A-B051-3F17E022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2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D4B-4929-4203-984F-420D6917884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4BAF-42AC-440A-B051-3F17E022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9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8D4B-4929-4203-984F-420D6917884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4BAF-42AC-440A-B051-3F17E022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1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88D4B-4929-4203-984F-420D6917884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84BAF-42AC-440A-B051-3F17E022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4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мультфильм дети, веселый, дети, мультяшный клипарт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1228725"/>
            <a:ext cx="10620376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24000" y="3868467"/>
            <a:ext cx="9320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2073" y="878577"/>
            <a:ext cx="8451272" cy="5693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Осеева работала педагогом  и воспитателем, а на досуге сочиняла сказки, рассказы, сама писала пьесы и ставила их вместе с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 Она 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написала много рассказов. В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писательница сопоставляет плохие поступки с хорошими делами. Она никого в них не осуждает, но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вдохновляет читателей на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добрые дела.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00" y="1528763"/>
            <a:ext cx="2979009" cy="3390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931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443" y="188641"/>
            <a:ext cx="7125113" cy="86409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Кластер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937617" y="2564332"/>
            <a:ext cx="2684859" cy="2149980"/>
          </a:xfrm>
          <a:prstGeom prst="ellipse">
            <a:avLst/>
          </a:prstGeom>
          <a:solidFill>
            <a:srgbClr val="809EC2"/>
          </a:solidFill>
          <a:ln w="63500" cap="flat" cmpd="sng" algn="ctr">
            <a:solidFill>
              <a:sysClr val="window" lastClr="FFFFFF"/>
            </a:solidFill>
            <a:prstDash val="solid"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txBody>
          <a:bodyPr anchor="ctr"/>
          <a:lstStyle/>
          <a:p>
            <a:pPr algn="ctr">
              <a:defRPr/>
            </a:pPr>
            <a:r>
              <a:rPr lang="ru-RU" sz="2400" kern="0" dirty="0">
                <a:solidFill>
                  <a:sysClr val="window" lastClr="FFFFFF"/>
                </a:solidFill>
                <a:latin typeface="Constantia"/>
              </a:rPr>
              <a:t>Волшебные слова</a:t>
            </a:r>
            <a:endParaRPr lang="ru-RU" sz="2000" kern="0" dirty="0">
              <a:solidFill>
                <a:sysClr val="window" lastClr="FFFFFF"/>
              </a:solidFill>
              <a:latin typeface="Constantia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008852" y="3545692"/>
            <a:ext cx="1785950" cy="1500198"/>
          </a:xfrm>
          <a:prstGeom prst="ellipse">
            <a:avLst/>
          </a:prstGeom>
          <a:solidFill>
            <a:srgbClr val="F3A447"/>
          </a:solidFill>
          <a:ln w="63500" cap="flat" cmpd="sng" algn="ctr">
            <a:solidFill>
              <a:sysClr val="window" lastClr="FFFFFF"/>
            </a:solidFill>
            <a:prstDash val="solid"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txBody>
          <a:bodyPr anchor="ctr"/>
          <a:lstStyle/>
          <a:p>
            <a:pPr algn="ctr">
              <a:defRPr/>
            </a:pPr>
            <a:r>
              <a:rPr lang="ru-RU" sz="2000" kern="0" dirty="0">
                <a:solidFill>
                  <a:sysClr val="window" lastClr="FFFFFF"/>
                </a:solidFill>
                <a:latin typeface="Constantia"/>
              </a:rPr>
              <a:t>Спасибо</a:t>
            </a:r>
          </a:p>
        </p:txBody>
      </p:sp>
      <p:sp>
        <p:nvSpPr>
          <p:cNvPr id="6" name="Овал 5"/>
          <p:cNvSpPr/>
          <p:nvPr/>
        </p:nvSpPr>
        <p:spPr>
          <a:xfrm>
            <a:off x="8080290" y="1844824"/>
            <a:ext cx="2000264" cy="1368152"/>
          </a:xfrm>
          <a:prstGeom prst="ellipse">
            <a:avLst/>
          </a:prstGeom>
          <a:solidFill>
            <a:srgbClr val="A5B592"/>
          </a:solidFill>
          <a:ln w="63500" cap="flat" cmpd="sng" algn="ctr">
            <a:solidFill>
              <a:sysClr val="window" lastClr="FFFFFF"/>
            </a:solidFill>
            <a:prstDash val="solid"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txBody>
          <a:bodyPr anchor="ctr"/>
          <a:lstStyle/>
          <a:p>
            <a:pPr algn="ctr">
              <a:defRPr/>
            </a:pPr>
            <a:r>
              <a:rPr lang="ru-RU" sz="2000" kern="0" dirty="0">
                <a:solidFill>
                  <a:sysClr val="window" lastClr="FFFFFF"/>
                </a:solidFill>
                <a:latin typeface="Constantia"/>
              </a:rPr>
              <a:t>Будьте добры</a:t>
            </a:r>
          </a:p>
        </p:txBody>
      </p:sp>
      <p:sp>
        <p:nvSpPr>
          <p:cNvPr id="7" name="Овал 6"/>
          <p:cNvSpPr/>
          <p:nvPr/>
        </p:nvSpPr>
        <p:spPr>
          <a:xfrm>
            <a:off x="7080158" y="5117328"/>
            <a:ext cx="2071702" cy="1336008"/>
          </a:xfrm>
          <a:prstGeom prst="ellipse">
            <a:avLst/>
          </a:prstGeom>
          <a:blipFill>
            <a:blip r:embed="rId3">
              <a:duotone>
                <a:srgbClr val="F3A447">
                  <a:shade val="63000"/>
                  <a:tint val="82000"/>
                </a:srgbClr>
                <a:srgbClr val="F3A447">
                  <a:tint val="10000"/>
                  <a:satMod val="400000"/>
                </a:srgbClr>
              </a:duotone>
            </a:blip>
            <a:tile tx="0" ty="0" sx="40000" sy="40000" flip="none" algn="tl"/>
          </a:blipFill>
          <a:ln w="12700" cap="flat" cmpd="sng" algn="ctr">
            <a:solidFill>
              <a:srgbClr val="F3A447"/>
            </a:solidFill>
            <a:prstDash val="solid"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txBody>
          <a:bodyPr anchor="ctr"/>
          <a:lstStyle/>
          <a:p>
            <a:pPr algn="ctr">
              <a:defRPr/>
            </a:pPr>
            <a:r>
              <a:rPr lang="ru-RU" sz="2000" kern="0" dirty="0">
                <a:solidFill>
                  <a:sysClr val="windowText" lastClr="000000"/>
                </a:solidFill>
                <a:latin typeface="Constantia"/>
              </a:rPr>
              <a:t>Извините</a:t>
            </a:r>
          </a:p>
        </p:txBody>
      </p:sp>
      <p:sp>
        <p:nvSpPr>
          <p:cNvPr id="8" name="Овал 7"/>
          <p:cNvSpPr/>
          <p:nvPr/>
        </p:nvSpPr>
        <p:spPr>
          <a:xfrm>
            <a:off x="2793901" y="3974316"/>
            <a:ext cx="2057400" cy="1254884"/>
          </a:xfrm>
          <a:prstGeom prst="ellipse">
            <a:avLst/>
          </a:prstGeom>
          <a:solidFill>
            <a:srgbClr val="E7BC29"/>
          </a:solidFill>
          <a:ln w="38100" cap="flat" cmpd="sng" algn="ctr">
            <a:solidFill>
              <a:srgbClr val="E7BC2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kern="0" dirty="0" err="1">
                <a:solidFill>
                  <a:sysClr val="window" lastClr="FFFFFF"/>
                </a:solidFill>
                <a:latin typeface="Constantia"/>
              </a:rPr>
              <a:t>Здравст</a:t>
            </a:r>
            <a:r>
              <a:rPr lang="ru-RU" sz="2400" kern="0" dirty="0">
                <a:solidFill>
                  <a:sysClr val="window" lastClr="FFFFFF"/>
                </a:solidFill>
                <a:latin typeface="Constantia"/>
              </a:rPr>
              <a:t>-</a:t>
            </a:r>
          </a:p>
          <a:p>
            <a:pPr algn="ctr">
              <a:defRPr/>
            </a:pPr>
            <a:r>
              <a:rPr lang="ru-RU" sz="2400" kern="0" dirty="0" err="1">
                <a:solidFill>
                  <a:sysClr val="window" lastClr="FFFFFF"/>
                </a:solidFill>
                <a:latin typeface="Constantia"/>
              </a:rPr>
              <a:t>вуйте</a:t>
            </a:r>
            <a:endParaRPr lang="ru-RU" sz="2400" kern="0" dirty="0">
              <a:solidFill>
                <a:sysClr val="window" lastClr="FFFFFF"/>
              </a:solidFill>
              <a:latin typeface="Constantia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54837" y="2388498"/>
            <a:ext cx="3089592" cy="1328642"/>
          </a:xfrm>
          <a:prstGeom prst="ellipse">
            <a:avLst/>
          </a:prstGeom>
          <a:solidFill>
            <a:srgbClr val="A5B592"/>
          </a:solidFill>
          <a:ln w="381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kern="0" dirty="0">
                <a:solidFill>
                  <a:sysClr val="window" lastClr="FFFFFF"/>
                </a:solidFill>
                <a:latin typeface="Constantia"/>
              </a:rPr>
              <a:t>Пожалуйста</a:t>
            </a:r>
          </a:p>
        </p:txBody>
      </p:sp>
      <p:sp>
        <p:nvSpPr>
          <p:cNvPr id="10" name="Овал 9"/>
          <p:cNvSpPr/>
          <p:nvPr/>
        </p:nvSpPr>
        <p:spPr>
          <a:xfrm>
            <a:off x="3431704" y="1052736"/>
            <a:ext cx="2276838" cy="1335654"/>
          </a:xfrm>
          <a:prstGeom prst="ellipse">
            <a:avLst/>
          </a:prstGeom>
          <a:solidFill>
            <a:srgbClr val="F3A447"/>
          </a:solidFill>
          <a:ln w="63500" cap="flat" cmpd="sng" algn="ctr">
            <a:solidFill>
              <a:sysClr val="window" lastClr="FFFFFF"/>
            </a:solidFill>
            <a:prstDash val="solid"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txBody>
          <a:bodyPr anchor="ctr"/>
          <a:lstStyle/>
          <a:p>
            <a:pPr algn="ctr">
              <a:defRPr/>
            </a:pPr>
            <a:r>
              <a:rPr lang="ru-RU" sz="2400" kern="0" dirty="0">
                <a:solidFill>
                  <a:sysClr val="window" lastClr="FFFFFF"/>
                </a:solidFill>
                <a:latin typeface="Constantia"/>
              </a:rPr>
              <a:t>До свидания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6151464" y="980728"/>
            <a:ext cx="2071702" cy="1407662"/>
          </a:xfrm>
          <a:prstGeom prst="ellipse">
            <a:avLst/>
          </a:prstGeom>
          <a:solidFill>
            <a:srgbClr val="E7BC29"/>
          </a:solidFill>
          <a:ln w="63500" cap="flat" cmpd="sng" algn="ctr">
            <a:solidFill>
              <a:sysClr val="window" lastClr="FFFFFF"/>
            </a:solidFill>
            <a:prstDash val="solid"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sysClr val="window" lastClr="FFFFFF"/>
                </a:solidFill>
                <a:latin typeface="Constantia"/>
              </a:rPr>
              <a:t>Спокойной ночи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4151200" y="5045890"/>
            <a:ext cx="2128846" cy="1407446"/>
          </a:xfrm>
          <a:prstGeom prst="ellipse">
            <a:avLst/>
          </a:prstGeom>
          <a:blipFill>
            <a:blip r:embed="rId3">
              <a:duotone>
                <a:srgbClr val="9C85C0">
                  <a:shade val="40000"/>
                </a:srgbClr>
                <a:srgbClr val="9C85C0">
                  <a:tint val="42000"/>
                </a:srgbClr>
              </a:duotone>
            </a:blip>
            <a:tile tx="0" ty="0" sx="40000" sy="40000" flip="none" algn="tl"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p:spPr>
        <p:txBody>
          <a:bodyPr anchor="ctr"/>
          <a:lstStyle/>
          <a:p>
            <a:pPr algn="ctr">
              <a:defRPr/>
            </a:pPr>
            <a:r>
              <a:rPr lang="ru-RU" sz="2400" kern="0" dirty="0">
                <a:solidFill>
                  <a:sysClr val="window" lastClr="FFFFFF"/>
                </a:solidFill>
                <a:latin typeface="Constantia"/>
              </a:rPr>
              <a:t>Добрый день</a:t>
            </a:r>
          </a:p>
        </p:txBody>
      </p:sp>
    </p:spTree>
    <p:extLst>
      <p:ext uri="{BB962C8B-B14F-4D97-AF65-F5344CB8AC3E}">
        <p14:creationId xmlns:p14="http://schemas.microsoft.com/office/powerpoint/2010/main" val="17978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8850" y="450385"/>
            <a:ext cx="9523322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СЛОВА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27381" y="1608730"/>
            <a:ext cx="10268157" cy="4590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Покосился   –    </a:t>
            </a:r>
            <a:r>
              <a:rPr lang="ru-RU" sz="4000" dirty="0" smtClean="0"/>
              <a:t>слегка  искривился.</a:t>
            </a:r>
            <a:endParaRPr lang="ru-RU" sz="4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ru-RU" sz="4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Не поддал хорошенько – </a:t>
            </a:r>
            <a:r>
              <a:rPr lang="ru-RU" sz="4000" dirty="0" smtClean="0"/>
              <a:t>чуть не ударил.</a:t>
            </a:r>
          </a:p>
          <a:p>
            <a:pPr algn="l"/>
            <a:endParaRPr lang="ru-RU" sz="4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Буркнул –  </a:t>
            </a:r>
            <a:r>
              <a:rPr lang="ru-RU" sz="4000" dirty="0" smtClean="0"/>
              <a:t>произнес тихо, невнятно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20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8850" y="450385"/>
            <a:ext cx="9523322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СЛОВА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50828" y="1526669"/>
            <a:ext cx="9891344" cy="4590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Пробормотала – </a:t>
            </a:r>
            <a:r>
              <a:rPr lang="ru-RU" sz="4000" dirty="0" smtClean="0"/>
              <a:t>говорит непонятно.</a:t>
            </a:r>
          </a:p>
          <a:p>
            <a:pPr algn="l"/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Стряпает – </a:t>
            </a:r>
            <a:r>
              <a:rPr lang="ru-RU" sz="4000" dirty="0" smtClean="0"/>
              <a:t>варит, готовит.</a:t>
            </a:r>
          </a:p>
        </p:txBody>
      </p:sp>
      <p:pic>
        <p:nvPicPr>
          <p:cNvPr id="7170" name="Picture 2" descr="https://i.pinimg.com/originals/a0/2b/26/a02b2611337a09e5416cd57ba1f385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59" y="3656052"/>
            <a:ext cx="3255840" cy="27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0245" y="812467"/>
            <a:ext cx="10011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Маленький старичок с длинной седой бородой сидел на скамейке и зонтиком чертил что-то на песке. </a:t>
            </a:r>
          </a:p>
          <a:p>
            <a:r>
              <a:rPr lang="ru-RU" sz="3600" dirty="0" smtClean="0"/>
              <a:t>– Подвиньтесь, – сказал ему Павлик и присел на край. Старик подвинулся и, взглянув на красное, сердитое лицо мальчика, сказал:</a:t>
            </a:r>
            <a:endParaRPr lang="ru-RU" sz="3600" dirty="0"/>
          </a:p>
        </p:txBody>
      </p:sp>
      <p:pic>
        <p:nvPicPr>
          <p:cNvPr id="6146" name="Picture 2" descr="https://yt3.ggpht.com/a/AATXAJwtbeaypn-t66D8i33J7eWyNg26g1kPSkuzLw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21" y="3881497"/>
            <a:ext cx="2634517" cy="263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8184" y="908428"/>
            <a:ext cx="104687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– С тобой что-то случилось?</a:t>
            </a:r>
          </a:p>
          <a:p>
            <a:r>
              <a:rPr lang="ru-RU" sz="3200" dirty="0" smtClean="0"/>
              <a:t>– Ну и ладно! А вам-то что? – покосился на него Павлик.</a:t>
            </a:r>
          </a:p>
          <a:p>
            <a:r>
              <a:rPr lang="ru-RU" sz="3200" dirty="0" smtClean="0"/>
              <a:t>– Мне ничего. А вот ты сейчас кричал, плакал, ссорился с кем-то… </a:t>
            </a:r>
          </a:p>
          <a:p>
            <a:r>
              <a:rPr lang="ru-RU" sz="3200" dirty="0" smtClean="0"/>
              <a:t>– Ещё бы! – сердито буркнул мальчик. – Я скоро совсем убегу из дому. – Убежишь?</a:t>
            </a:r>
            <a:endParaRPr lang="ru-RU" sz="3200" dirty="0"/>
          </a:p>
        </p:txBody>
      </p:sp>
      <p:pic>
        <p:nvPicPr>
          <p:cNvPr id="11266" name="Picture 2" descr="https://sun9-7.userapi.com/impf/c636218/v636218744/4fc7f/RJF_oVSLvjQ.jpg?size=604x474&amp;quality=96&amp;sign=35c514512a16aea9393214a9a0c2aa97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36" y="3707678"/>
            <a:ext cx="3724764" cy="29230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000" y="978768"/>
            <a:ext cx="10363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– Убегу! Из-за одной Ленки убегу. – Павлик сжал кулаки. –</a:t>
            </a:r>
          </a:p>
          <a:p>
            <a:r>
              <a:rPr lang="ru-RU" sz="3200" dirty="0" smtClean="0"/>
              <a:t> Я ей сейчас чуть не поддал хорошенько! Ни одной краски не даёт! А у самой сколько! </a:t>
            </a:r>
          </a:p>
          <a:p>
            <a:r>
              <a:rPr lang="ru-RU" sz="3200" dirty="0" smtClean="0"/>
              <a:t>– Не даёт? Ну, из-за этого убегать не стоит. </a:t>
            </a:r>
          </a:p>
          <a:p>
            <a:r>
              <a:rPr lang="ru-RU" sz="3200" dirty="0" smtClean="0"/>
              <a:t>– Не только из-за этого. Бабушка за одну морковку из кухни меня прогнала… прямо тряпкой, тряпкой…</a:t>
            </a:r>
            <a:endParaRPr lang="ru-RU" sz="3200" dirty="0"/>
          </a:p>
        </p:txBody>
      </p:sp>
      <p:pic>
        <p:nvPicPr>
          <p:cNvPr id="12290" name="Picture 2" descr="http://detsad166.ru/upload/information_system_66/1/4/4/item_1440/informationsystem_items_catalog_image1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22" y="4025756"/>
            <a:ext cx="1825625" cy="247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8216" y="826366"/>
            <a:ext cx="10832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Павлик засопел от обиды. </a:t>
            </a:r>
          </a:p>
          <a:p>
            <a:r>
              <a:rPr lang="ru-RU" sz="3200" dirty="0" smtClean="0"/>
              <a:t>– Пустяки! – сказал старик. – Один поругает, другой пожалеет. </a:t>
            </a:r>
          </a:p>
          <a:p>
            <a:r>
              <a:rPr lang="ru-RU" sz="3200" dirty="0" smtClean="0"/>
              <a:t>– Никто меня не жалеет! – крикнул Павлик. – Брат на лодке едет кататься, а меня не берёт. Я ему говорю: «Возьми лучше, всё равно я от тебя не отстану, вёсла утащу, сам в лодку залезу!»</a:t>
            </a:r>
            <a:endParaRPr lang="ru-RU" sz="3200" dirty="0"/>
          </a:p>
        </p:txBody>
      </p:sp>
      <p:pic>
        <p:nvPicPr>
          <p:cNvPr id="19458" name="Picture 2" descr="https://image.freepik.com/free-vector/angry-boy-expression_7814-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39" y="4537258"/>
            <a:ext cx="1872515" cy="187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yt3.ggpht.com/a/AATXAJwtbeaypn-t66D8i33J7eWyNg26g1kPSkuzLw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48" y="3874903"/>
            <a:ext cx="2634517" cy="263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7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0953" y="807276"/>
            <a:ext cx="108086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Павлик стукнул кулаком по скамейке. И вдруг замолчал. – Что же, не берёт тебя брат? </a:t>
            </a:r>
          </a:p>
          <a:p>
            <a:r>
              <a:rPr lang="ru-RU" sz="3600" dirty="0" smtClean="0"/>
              <a:t>– А почему вы всё спрашиваете? Старик разгладил длинную бороду: </a:t>
            </a:r>
          </a:p>
          <a:p>
            <a:r>
              <a:rPr lang="ru-RU" sz="3600" dirty="0" smtClean="0"/>
              <a:t>– Я хочу тебе помочь. Есть такое волшебное слово… Павлик раскрыл рот.</a:t>
            </a:r>
          </a:p>
          <a:p>
            <a:r>
              <a:rPr lang="ru-RU" sz="3600" dirty="0" smtClean="0"/>
              <a:t> – Я скажу тебе это слово. Но помни: говорить его надо тихим голосом, глядя прямо в глаза тому, с кем говоришь. Помни – тихим голосом, глядя прямо в глаза…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449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812" y="567083"/>
            <a:ext cx="8556588" cy="1008112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Закончи пословицы: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6205" y="1575195"/>
            <a:ext cx="9348010" cy="4051437"/>
          </a:xfrm>
        </p:spPr>
        <p:txBody>
          <a:bodyPr>
            <a:normAutofit lnSpcReduction="10000"/>
          </a:bodyPr>
          <a:lstStyle/>
          <a:p>
            <a:r>
              <a:rPr lang="ru-RU" sz="5400" b="1" i="1" dirty="0">
                <a:solidFill>
                  <a:srgbClr val="00B050"/>
                </a:solidFill>
              </a:rPr>
              <a:t>Доброе слово</a:t>
            </a:r>
            <a:r>
              <a:rPr lang="ru-RU" sz="5400" b="1" i="1" dirty="0" smtClean="0">
                <a:solidFill>
                  <a:srgbClr val="00B050"/>
                </a:solidFill>
              </a:rPr>
              <a:t>…</a:t>
            </a:r>
          </a:p>
          <a:p>
            <a:endParaRPr lang="ru-RU" sz="5400" b="1" i="1" dirty="0">
              <a:solidFill>
                <a:srgbClr val="00B050"/>
              </a:solidFill>
            </a:endParaRPr>
          </a:p>
          <a:p>
            <a:r>
              <a:rPr lang="ru-RU" sz="5400" b="1" i="1" dirty="0">
                <a:solidFill>
                  <a:srgbClr val="00B050"/>
                </a:solidFill>
              </a:rPr>
              <a:t>Вежливость</a:t>
            </a:r>
            <a:r>
              <a:rPr lang="ru-RU" sz="5400" b="1" i="1" dirty="0" smtClean="0">
                <a:solidFill>
                  <a:srgbClr val="00B050"/>
                </a:solidFill>
              </a:rPr>
              <a:t>…</a:t>
            </a:r>
          </a:p>
          <a:p>
            <a:endParaRPr lang="ru-RU" sz="5400" b="1" i="1" dirty="0">
              <a:solidFill>
                <a:srgbClr val="00B050"/>
              </a:solidFill>
            </a:endParaRPr>
          </a:p>
          <a:p>
            <a:r>
              <a:rPr lang="ru-RU" sz="5400" b="1" i="1" dirty="0">
                <a:solidFill>
                  <a:srgbClr val="00B050"/>
                </a:solidFill>
              </a:rPr>
              <a:t>Добрый человек…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pic>
        <p:nvPicPr>
          <p:cNvPr id="23554" name="Picture 2" descr="https://avatars.mds.yandex.net/i?id=01c8dadb041acdacfff5b209a69407d5-516359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826" y="1759029"/>
            <a:ext cx="3012389" cy="39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5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ᐈ Мультяшные дети фото, рисунки дети мультяшные | скачать на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79" y="2286000"/>
            <a:ext cx="4772842" cy="4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646086" y="321523"/>
            <a:ext cx="10598175" cy="175432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Осеева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«Волшебное слово».</a:t>
            </a:r>
            <a:endParaRPr lang="ru-RU" sz="4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442" y="542003"/>
            <a:ext cx="7125113" cy="100811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Проверь: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9044" y="1550115"/>
            <a:ext cx="9533910" cy="5184575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00B050"/>
                </a:solidFill>
              </a:rPr>
              <a:t>Доброе слово путь к сердцу открывает</a:t>
            </a:r>
            <a:r>
              <a:rPr lang="ru-RU" sz="4400" b="1" i="1" dirty="0" smtClean="0">
                <a:solidFill>
                  <a:srgbClr val="00B050"/>
                </a:solidFill>
              </a:rPr>
              <a:t>.</a:t>
            </a:r>
          </a:p>
          <a:p>
            <a:endParaRPr lang="ru-RU" sz="4400" b="1" i="1" dirty="0">
              <a:solidFill>
                <a:srgbClr val="00B050"/>
              </a:solidFill>
            </a:endParaRPr>
          </a:p>
          <a:p>
            <a:r>
              <a:rPr lang="ru-RU" sz="4400" b="1" i="1" dirty="0" smtClean="0">
                <a:solidFill>
                  <a:srgbClr val="00B050"/>
                </a:solidFill>
              </a:rPr>
              <a:t>Вежливость </a:t>
            </a:r>
            <a:r>
              <a:rPr lang="ru-RU" sz="4400" b="1" i="1" dirty="0">
                <a:solidFill>
                  <a:srgbClr val="00B050"/>
                </a:solidFill>
              </a:rPr>
              <a:t>украшает человека</a:t>
            </a:r>
            <a:r>
              <a:rPr lang="ru-RU" sz="4400" b="1" i="1" dirty="0" smtClean="0">
                <a:solidFill>
                  <a:srgbClr val="00B050"/>
                </a:solidFill>
              </a:rPr>
              <a:t>.</a:t>
            </a:r>
          </a:p>
          <a:p>
            <a:endParaRPr lang="ru-RU" sz="4400" b="1" i="1" dirty="0">
              <a:solidFill>
                <a:srgbClr val="00B050"/>
              </a:solidFill>
            </a:endParaRPr>
          </a:p>
          <a:p>
            <a:r>
              <a:rPr lang="ru-RU" sz="4400" b="1" i="1" dirty="0">
                <a:solidFill>
                  <a:srgbClr val="00B050"/>
                </a:solidFill>
              </a:rPr>
              <a:t>Добрый человек добру и учит.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0703" y="652924"/>
            <a:ext cx="1023059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219" y="1363855"/>
            <a:ext cx="10757807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В. Осеевой «Волшебное слово»,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план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рассказа. 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33763"/>
          <a:stretch/>
        </p:blipFill>
        <p:spPr>
          <a:xfrm>
            <a:off x="6096000" y="3608093"/>
            <a:ext cx="6448598" cy="28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94089" y="742258"/>
            <a:ext cx="6792809" cy="10865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img2.freepng.ru/20180523/xza/kisspng-school-uniform-clothing-clip-art-school-uniform-clipart-5b051794832710.556065231527060372537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11" y="1825625"/>
            <a:ext cx="857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0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ᐈ Мультяшные дети фото, рисунки дети мультяшные | скачать на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17" y="557213"/>
            <a:ext cx="9388475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9507" y="859411"/>
            <a:ext cx="91729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18850" y="860693"/>
            <a:ext cx="9523322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РАБОТА.</a:t>
            </a:r>
          </a:p>
          <a:p>
            <a:endParaRPr lang="ru-RU" sz="4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6239" t="62736" r="9592" b="22905"/>
          <a:stretch/>
        </p:blipFill>
        <p:spPr>
          <a:xfrm>
            <a:off x="728015" y="2161049"/>
            <a:ext cx="10708951" cy="39535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5515" y="1436210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 smtClean="0"/>
              <a:t>   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182.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6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2103" y="710276"/>
            <a:ext cx="86918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есть заповедные места.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запрещена охота на животных.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места называются заповедниками.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них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Чаткальский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заповедник.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zbekistangid.ru/wp-content/uploads/2020/03/chatkalskii-gosudarstvennyi-biosfernyi-zapovednik-e15853061495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44" y="3018600"/>
            <a:ext cx="5084641" cy="337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8475785" y="1243013"/>
            <a:ext cx="1125415" cy="142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970585" y="1243013"/>
            <a:ext cx="847420" cy="71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970585" y="1309639"/>
            <a:ext cx="847420" cy="71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29175" y="1782894"/>
            <a:ext cx="110428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43724" y="1844100"/>
            <a:ext cx="2156864" cy="167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43724" y="1960880"/>
            <a:ext cx="2156864" cy="167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43724" y="2370199"/>
            <a:ext cx="1078432" cy="276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776600" y="2319687"/>
            <a:ext cx="2409888" cy="496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776600" y="2435110"/>
            <a:ext cx="2424175" cy="509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162983" y="2901820"/>
            <a:ext cx="2156864" cy="167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96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ᐈ Мультяшные дети фото, рисунки дети мультяшные | скачать на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79" y="2286000"/>
            <a:ext cx="4772842" cy="4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646086" y="321523"/>
            <a:ext cx="10598175" cy="175432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Осеева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«Волшебное слово».</a:t>
            </a:r>
            <a:endParaRPr lang="ru-RU" sz="4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83901" y="1030866"/>
            <a:ext cx="7674724" cy="4796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1902 г.  в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Киеве,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инженера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юные годы мечтала стать актрисой и даже поступила на актёрский факультет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лет она отдала воспитанию детей – беспризорников и малолетних правонарушителей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00" y="1214438"/>
            <a:ext cx="3870300" cy="440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2245683" y="280726"/>
            <a:ext cx="8451272" cy="7501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Александровна Осеева.</a:t>
            </a:r>
          </a:p>
        </p:txBody>
      </p:sp>
    </p:spTree>
    <p:extLst>
      <p:ext uri="{BB962C8B-B14F-4D97-AF65-F5344CB8AC3E}">
        <p14:creationId xmlns:p14="http://schemas.microsoft.com/office/powerpoint/2010/main" val="348918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33425" y="708025"/>
            <a:ext cx="10265834" cy="36464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Валентина Александровна Осеева                           (1902 – 1969)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Валентина Александровна –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добрая и честная, смелая и благородная, любящая детей учительница, которая сочиняла стихи, рассказы для своих учеников.</a:t>
            </a:r>
          </a:p>
        </p:txBody>
      </p:sp>
      <p:pic>
        <p:nvPicPr>
          <p:cNvPr id="4" name="Picture 2" descr="https://fsd.multiurok.ru/html/2016/12/24/s_585e36d84c34b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28952" r="58720" b="13382"/>
          <a:stretch/>
        </p:blipFill>
        <p:spPr bwMode="auto">
          <a:xfrm>
            <a:off x="1056217" y="4086224"/>
            <a:ext cx="2499783" cy="24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vatars.mds.yandex.net/get-pdb/2797954/7548e313-8a31-4975-b569-7bf2470cb3ac/s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8"/>
          <a:stretch/>
        </p:blipFill>
        <p:spPr bwMode="auto">
          <a:xfrm>
            <a:off x="9601199" y="92339"/>
            <a:ext cx="2472267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72142" y="590551"/>
            <a:ext cx="9763125" cy="1167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6000" b="1" dirty="0" smtClean="0">
                <a:solidFill>
                  <a:srgbClr val="002060"/>
                </a:solidFill>
              </a:rPr>
              <a:t>Произведения В. </a:t>
            </a:r>
            <a:r>
              <a:rPr lang="ru-RU" altLang="ru-RU" sz="6000" b="1" dirty="0" err="1" smtClean="0">
                <a:solidFill>
                  <a:srgbClr val="002060"/>
                </a:solidFill>
              </a:rPr>
              <a:t>А.Осеевой</a:t>
            </a:r>
            <a:endParaRPr lang="ru-RU" altLang="ru-RU" sz="60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13" descr="C:\Documents and Settings\Лена\Рабочий стол\открытый урок\2 ос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9006" y="1661707"/>
            <a:ext cx="2873636" cy="1739999"/>
          </a:xfrm>
          <a:prstGeom prst="rect">
            <a:avLst/>
          </a:prstGeom>
          <a:noFill/>
        </p:spPr>
      </p:pic>
      <p:pic>
        <p:nvPicPr>
          <p:cNvPr id="6" name="Picture 9" descr="C:\Documents and Settings\Лена\Рабочий стол\открытый урок\3о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58" y="1661707"/>
            <a:ext cx="3409606" cy="175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Documents and Settings\Лена\Рабочий стол\открытый урок\4 о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3" y="4287311"/>
            <a:ext cx="2675058" cy="172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Documents and Settings\Лена\Рабочий стол\открытый урок\5 ос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101" y="4111613"/>
            <a:ext cx="2214581" cy="20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65224" y="3383429"/>
            <a:ext cx="411042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2800" dirty="0"/>
              <a:t>«</a:t>
            </a:r>
            <a:r>
              <a:rPr lang="ru-RU" altLang="ru-RU" sz="3200" dirty="0"/>
              <a:t>Волшебное слово</a:t>
            </a:r>
            <a:r>
              <a:rPr lang="ru-RU" altLang="ru-RU" sz="2800" dirty="0"/>
              <a:t>»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669079" y="3348406"/>
            <a:ext cx="3176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3200" dirty="0"/>
              <a:t>«Просто так»</a:t>
            </a:r>
          </a:p>
        </p:txBody>
      </p:sp>
      <p:pic>
        <p:nvPicPr>
          <p:cNvPr id="11" name="Picture 2" descr="C:\Documents and Settings\Лена\Рабочий стол\открытый урок\1 ос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86" y="2983556"/>
            <a:ext cx="2253116" cy="19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84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636</Words>
  <Application>Microsoft Office PowerPoint</Application>
  <PresentationFormat>Широкоэкранный</PresentationFormat>
  <Paragraphs>85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Кластер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Закончи пословицы:</vt:lpstr>
      <vt:lpstr>Проверь: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2021-11-12T17:38:43Z</dcterms:created>
  <dcterms:modified xsi:type="dcterms:W3CDTF">2021-11-12T18:19:20Z</dcterms:modified>
</cp:coreProperties>
</file>