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70" r:id="rId5"/>
    <p:sldId id="271" r:id="rId6"/>
    <p:sldId id="258" r:id="rId7"/>
    <p:sldId id="264" r:id="rId8"/>
    <p:sldId id="267" r:id="rId9"/>
    <p:sldId id="266" r:id="rId10"/>
    <p:sldId id="273" r:id="rId11"/>
    <p:sldId id="274" r:id="rId12"/>
    <p:sldId id="275" r:id="rId13"/>
    <p:sldId id="278" r:id="rId14"/>
    <p:sldId id="276" r:id="rId15"/>
    <p:sldId id="277" r:id="rId16"/>
    <p:sldId id="281" r:id="rId17"/>
    <p:sldId id="282" r:id="rId18"/>
    <p:sldId id="283" r:id="rId19"/>
    <p:sldId id="284" r:id="rId20"/>
    <p:sldId id="269" r:id="rId21"/>
    <p:sldId id="263" r:id="rId22"/>
    <p:sldId id="262" r:id="rId23"/>
    <p:sldId id="261" r:id="rId24"/>
    <p:sldId id="259" r:id="rId25"/>
    <p:sldId id="279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35F1-2318-4D77-84AD-8A21F057C8DB}" type="datetimeFigureOut">
              <a:rPr lang="ru-RU" smtClean="0"/>
              <a:t>сб 09.10.21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FFA-1511-41A3-A65B-A82B40B37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978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35F1-2318-4D77-84AD-8A21F057C8DB}" type="datetimeFigureOut">
              <a:rPr lang="ru-RU" smtClean="0"/>
              <a:t>сб 09.10.21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FFA-1511-41A3-A65B-A82B40B37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356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35F1-2318-4D77-84AD-8A21F057C8DB}" type="datetimeFigureOut">
              <a:rPr lang="ru-RU" smtClean="0"/>
              <a:t>сб 09.10.21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FFA-1511-41A3-A65B-A82B40B37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763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35F1-2318-4D77-84AD-8A21F057C8DB}" type="datetimeFigureOut">
              <a:rPr lang="ru-RU" smtClean="0"/>
              <a:t>сб 09.10.21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FFA-1511-41A3-A65B-A82B40B37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12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35F1-2318-4D77-84AD-8A21F057C8DB}" type="datetimeFigureOut">
              <a:rPr lang="ru-RU" smtClean="0"/>
              <a:t>сб 09.10.21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FFA-1511-41A3-A65B-A82B40B37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465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35F1-2318-4D77-84AD-8A21F057C8DB}" type="datetimeFigureOut">
              <a:rPr lang="ru-RU" smtClean="0"/>
              <a:t>сб 09.10.21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FFA-1511-41A3-A65B-A82B40B37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493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35F1-2318-4D77-84AD-8A21F057C8DB}" type="datetimeFigureOut">
              <a:rPr lang="ru-RU" smtClean="0"/>
              <a:t>сб 09.10.21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FFA-1511-41A3-A65B-A82B40B37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432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35F1-2318-4D77-84AD-8A21F057C8DB}" type="datetimeFigureOut">
              <a:rPr lang="ru-RU" smtClean="0"/>
              <a:t>сб 09.10.21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FFA-1511-41A3-A65B-A82B40B37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934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35F1-2318-4D77-84AD-8A21F057C8DB}" type="datetimeFigureOut">
              <a:rPr lang="ru-RU" smtClean="0"/>
              <a:t>сб 09.10.21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FFA-1511-41A3-A65B-A82B40B37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508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35F1-2318-4D77-84AD-8A21F057C8DB}" type="datetimeFigureOut">
              <a:rPr lang="ru-RU" smtClean="0"/>
              <a:t>сб 09.10.21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FFA-1511-41A3-A65B-A82B40B37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885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35F1-2318-4D77-84AD-8A21F057C8DB}" type="datetimeFigureOut">
              <a:rPr lang="ru-RU" smtClean="0"/>
              <a:t>сб 09.10.21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FFA-1511-41A3-A65B-A82B40B37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489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335F1-2318-4D77-84AD-8A21F057C8DB}" type="datetimeFigureOut">
              <a:rPr lang="ru-RU" smtClean="0"/>
              <a:t>сб 09.10.21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5CFFA-1511-41A3-A65B-A82B40B37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260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 descr="https://fs00.infourok.ru/images/doc/52/65104/hello_html_7e6a188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834" y="2869338"/>
            <a:ext cx="4798332" cy="328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24000" y="521996"/>
            <a:ext cx="8891588" cy="218521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русского языка и читательской грамотности </a:t>
            </a:r>
            <a:endParaRPr lang="ru-RU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 2 классе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567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6417" y="566678"/>
            <a:ext cx="11319165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Придумай новые слова от слова «бежать». Добавь приставки: до-, пере-, в-, с-, от-, про-, у-, вы-, по-, из-.</a:t>
            </a:r>
          </a:p>
          <a:p>
            <a:endParaRPr lang="ru-RU" sz="3600" b="1" dirty="0">
              <a:solidFill>
                <a:srgbClr val="3838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4626" y="2235012"/>
            <a:ext cx="11319165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ПРОБЕЖАТЬ, ДОБЕЖАТЬ, УБЕЖАТЬ, ПЕРЕБЕЖАТЬ, ВБЕЖАТЬ,  ВЫБЕЖАТЬ,  ПОБЕЖАТЬ,  СБЕЖАТЬ,  ИЗБЕЖАТЬ,  ОТБЕЖАТЬ.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sun9-84.userapi.com/impg/c854416/v854416613/1d0150/1zZ0JiOLRdI.jpg?size=604x369&amp;quality=96&amp;sign=7651ef4111f22647c59d40d9a669a839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828" y="3539098"/>
            <a:ext cx="4444135" cy="271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 rot="5400000">
            <a:off x="1424796" y="2304575"/>
            <a:ext cx="261934" cy="636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838200" y="2185351"/>
            <a:ext cx="714380" cy="61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4055828" y="2262244"/>
            <a:ext cx="261934" cy="636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469232" y="2143020"/>
            <a:ext cx="714380" cy="61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6424146" y="2173513"/>
            <a:ext cx="6366" cy="26193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990764" y="2168218"/>
            <a:ext cx="46545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9401544" y="2160724"/>
            <a:ext cx="6366" cy="26193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8340799" y="2176791"/>
            <a:ext cx="1052583" cy="20203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975854" y="2660730"/>
            <a:ext cx="6366" cy="26193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54626" y="2729675"/>
            <a:ext cx="301338" cy="61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3584779" y="2846687"/>
            <a:ext cx="261934" cy="636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998183" y="2727463"/>
            <a:ext cx="714380" cy="61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6220170" y="2914293"/>
            <a:ext cx="261934" cy="636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633574" y="2795069"/>
            <a:ext cx="714380" cy="61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8570205" y="2871692"/>
            <a:ext cx="261934" cy="636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8432410" y="2729748"/>
            <a:ext cx="265579" cy="917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1185370" y="3340861"/>
            <a:ext cx="261934" cy="636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98774" y="3221637"/>
            <a:ext cx="714380" cy="61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3698638" y="3331690"/>
            <a:ext cx="261934" cy="636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3112042" y="3212466"/>
            <a:ext cx="714380" cy="61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30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5999" y="537577"/>
            <a:ext cx="114252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Соберите слова из частей. Запишите их. Составьте предложения с данными словами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8631" t="39244" r="5611" b="50783"/>
          <a:stretch/>
        </p:blipFill>
        <p:spPr>
          <a:xfrm>
            <a:off x="556199" y="2661235"/>
            <a:ext cx="11079602" cy="324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1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48438" t="39244" r="5612" b="56146"/>
          <a:stretch/>
        </p:blipFill>
        <p:spPr>
          <a:xfrm>
            <a:off x="432800" y="1271374"/>
            <a:ext cx="5936723" cy="15013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8631" t="42932" r="48138" b="50783"/>
          <a:stretch/>
        </p:blipFill>
        <p:spPr>
          <a:xfrm>
            <a:off x="510706" y="3854723"/>
            <a:ext cx="5780912" cy="20471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149043" y="1487963"/>
            <a:ext cx="1142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пробежка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10090" y="4298635"/>
            <a:ext cx="1142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поездка</a:t>
            </a:r>
          </a:p>
        </p:txBody>
      </p:sp>
    </p:spTree>
    <p:extLst>
      <p:ext uri="{BB962C8B-B14F-4D97-AF65-F5344CB8AC3E}">
        <p14:creationId xmlns:p14="http://schemas.microsoft.com/office/powerpoint/2010/main" val="13247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88880" y="704740"/>
            <a:ext cx="1142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Пробежка утром очень полезна для здоровья. 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88880" y="3243823"/>
            <a:ext cx="102592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Поездка с классом на экскурсию была просто супер.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https://avatars.mds.yandex.net/get-pdb/1101614/6339dbcb-991a-45ba-be4d-8d4b91f30fbf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698" y="1511012"/>
            <a:ext cx="2779204" cy="185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chool-tours.ru/wp-content/uploads/2018/09/b5f5f602f0e3e91e6251d35129645a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753" y="4143234"/>
            <a:ext cx="4564494" cy="228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88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9263" t="60506" r="34332" b="28774"/>
          <a:stretch/>
        </p:blipFill>
        <p:spPr>
          <a:xfrm>
            <a:off x="1884736" y="2216546"/>
            <a:ext cx="8678559" cy="356949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27600" y="574536"/>
            <a:ext cx="78517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Соберите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слова. Запишите их.</a:t>
            </a:r>
          </a:p>
        </p:txBody>
      </p:sp>
    </p:spTree>
    <p:extLst>
      <p:ext uri="{BB962C8B-B14F-4D97-AF65-F5344CB8AC3E}">
        <p14:creationId xmlns:p14="http://schemas.microsoft.com/office/powerpoint/2010/main" val="373459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8200" y="1259175"/>
            <a:ext cx="3480505" cy="4339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Рассада</a:t>
            </a:r>
          </a:p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Посадка</a:t>
            </a:r>
          </a:p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Высадка</a:t>
            </a:r>
          </a:p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Пересадка</a:t>
            </a:r>
          </a:p>
          <a:p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9263" t="60506" r="34332" b="28774"/>
          <a:stretch/>
        </p:blipFill>
        <p:spPr>
          <a:xfrm>
            <a:off x="4792247" y="1548908"/>
            <a:ext cx="6655760" cy="273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01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370" y="4235292"/>
            <a:ext cx="3123431" cy="2334055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61298" y="188641"/>
            <a:ext cx="49269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00B050"/>
                </a:solidFill>
              </a:rPr>
              <a:t>Вставьте приставки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72809" y="1160748"/>
            <a:ext cx="6366359" cy="3502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buFontTx/>
              <a:buNone/>
            </a:pPr>
            <a:r>
              <a:rPr lang="ru-RU" sz="2800" i="1" dirty="0">
                <a:cs typeface="Arial" charset="0"/>
              </a:rPr>
              <a:t>	Вася шёл в школу. Сначала он ...шел из дома. Потом   ...шёл прямо.  …шёл по большой луже. ...шёл дорогу. ...шёл в магазин купить булочку.</a:t>
            </a:r>
          </a:p>
          <a:p>
            <a:pPr>
              <a:lnSpc>
                <a:spcPct val="114000"/>
              </a:lnSpc>
              <a:buFontTx/>
              <a:buNone/>
            </a:pPr>
            <a:r>
              <a:rPr lang="ru-RU" sz="2800" i="1" dirty="0">
                <a:cs typeface="Arial" charset="0"/>
              </a:rPr>
              <a:t>	Наконец, Вася …шёл в школу.</a:t>
            </a:r>
          </a:p>
          <a:p>
            <a:pPr>
              <a:lnSpc>
                <a:spcPct val="114000"/>
              </a:lnSpc>
              <a:buFontTx/>
              <a:buNone/>
            </a:pPr>
            <a:r>
              <a:rPr lang="ru-RU" sz="2800" i="1" dirty="0">
                <a:cs typeface="Arial" charset="0"/>
              </a:rPr>
              <a:t>Учительница сказала: «Вася! Как ты долго шёл!»</a:t>
            </a:r>
          </a:p>
        </p:txBody>
      </p:sp>
    </p:spTree>
    <p:extLst>
      <p:ext uri="{BB962C8B-B14F-4D97-AF65-F5344CB8AC3E}">
        <p14:creationId xmlns:p14="http://schemas.microsoft.com/office/powerpoint/2010/main" val="137942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370" y="4235292"/>
            <a:ext cx="3123431" cy="2334055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31750" y="188641"/>
            <a:ext cx="40004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</a:rPr>
              <a:t>Проверьте себя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72809" y="1160748"/>
            <a:ext cx="6366359" cy="3502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buFontTx/>
              <a:buNone/>
            </a:pPr>
            <a:r>
              <a:rPr lang="ru-RU" sz="2800" i="1" dirty="0">
                <a:cs typeface="Arial" charset="0"/>
              </a:rPr>
              <a:t>	Вася шёл в школу. Сначала он </a:t>
            </a:r>
            <a:r>
              <a:rPr lang="ru-RU" sz="2800" i="1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вы</a:t>
            </a:r>
            <a:r>
              <a:rPr lang="ru-RU" sz="2800" i="1" dirty="0">
                <a:cs typeface="Arial" charset="0"/>
              </a:rPr>
              <a:t>шел из дома. Потом </a:t>
            </a:r>
            <a:r>
              <a:rPr lang="ru-RU" sz="2800" i="1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по</a:t>
            </a:r>
            <a:r>
              <a:rPr lang="ru-RU" sz="2800" i="1" dirty="0">
                <a:cs typeface="Arial" charset="0"/>
              </a:rPr>
              <a:t>шёл прямо.  </a:t>
            </a:r>
            <a:r>
              <a:rPr lang="ru-RU" sz="2800" i="1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Про</a:t>
            </a:r>
            <a:r>
              <a:rPr lang="ru-RU" sz="2800" i="1" dirty="0">
                <a:cs typeface="Arial" charset="0"/>
              </a:rPr>
              <a:t>шёл по большой луже. </a:t>
            </a:r>
            <a:r>
              <a:rPr lang="ru-RU" sz="2800" i="1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Пере</a:t>
            </a:r>
            <a:r>
              <a:rPr lang="ru-RU" sz="2800" i="1" dirty="0">
                <a:cs typeface="Arial" charset="0"/>
              </a:rPr>
              <a:t>шёл дорогу. </a:t>
            </a:r>
            <a:r>
              <a:rPr lang="ru-RU" sz="2800" i="1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За</a:t>
            </a:r>
            <a:r>
              <a:rPr lang="ru-RU" sz="2800" i="1" dirty="0">
                <a:cs typeface="Arial" charset="0"/>
              </a:rPr>
              <a:t>шёл в магазин. </a:t>
            </a:r>
          </a:p>
          <a:p>
            <a:pPr>
              <a:lnSpc>
                <a:spcPct val="114000"/>
              </a:lnSpc>
              <a:buFontTx/>
              <a:buNone/>
            </a:pPr>
            <a:r>
              <a:rPr lang="ru-RU" sz="2800" i="1" dirty="0">
                <a:cs typeface="Arial" charset="0"/>
              </a:rPr>
              <a:t>	Наконец, Вася </a:t>
            </a:r>
            <a:r>
              <a:rPr lang="ru-RU" sz="2800" i="1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при</a:t>
            </a:r>
            <a:r>
              <a:rPr lang="ru-RU" sz="2800" i="1" dirty="0">
                <a:cs typeface="Arial" charset="0"/>
              </a:rPr>
              <a:t>шёл в школу. Учительница сказала: «Вася! Как ты долго шёл!»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2963652" y="1772816"/>
            <a:ext cx="438056" cy="107784"/>
            <a:chOff x="1066582" y="2384927"/>
            <a:chExt cx="166236" cy="107784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>
              <a:off x="1066582" y="2390632"/>
              <a:ext cx="166236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1226592" y="2384927"/>
              <a:ext cx="925" cy="107784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11"/>
          <p:cNvGrpSpPr/>
          <p:nvPr/>
        </p:nvGrpSpPr>
        <p:grpSpPr>
          <a:xfrm>
            <a:off x="2999656" y="2240868"/>
            <a:ext cx="546068" cy="107784"/>
            <a:chOff x="1025593" y="2384927"/>
            <a:chExt cx="207225" cy="107784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>
              <a:off x="1025593" y="2390632"/>
              <a:ext cx="207225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H="1">
              <a:off x="1226592" y="2384927"/>
              <a:ext cx="925" cy="107784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4"/>
          <p:cNvGrpSpPr/>
          <p:nvPr/>
        </p:nvGrpSpPr>
        <p:grpSpPr>
          <a:xfrm>
            <a:off x="4187789" y="2744924"/>
            <a:ext cx="360040" cy="107784"/>
            <a:chOff x="1096188" y="2384927"/>
            <a:chExt cx="136630" cy="107784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>
              <a:off x="1096188" y="2390632"/>
              <a:ext cx="136630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H="1">
              <a:off x="1226592" y="2384927"/>
              <a:ext cx="925" cy="107784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>
            <a:off x="6636063" y="1778521"/>
            <a:ext cx="396044" cy="107784"/>
            <a:chOff x="1082526" y="2384927"/>
            <a:chExt cx="150293" cy="107784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>
              <a:off x="1082526" y="2390632"/>
              <a:ext cx="150293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H="1">
              <a:off x="1226592" y="2384927"/>
              <a:ext cx="925" cy="107784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Группа 21"/>
          <p:cNvGrpSpPr/>
          <p:nvPr/>
        </p:nvGrpSpPr>
        <p:grpSpPr>
          <a:xfrm>
            <a:off x="7140116" y="2247739"/>
            <a:ext cx="720080" cy="107784"/>
            <a:chOff x="959559" y="2384927"/>
            <a:chExt cx="273260" cy="107784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>
              <a:off x="959559" y="2390632"/>
              <a:ext cx="273260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H="1">
              <a:off x="1226592" y="2384927"/>
              <a:ext cx="925" cy="107784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Группа 25"/>
          <p:cNvGrpSpPr/>
          <p:nvPr/>
        </p:nvGrpSpPr>
        <p:grpSpPr>
          <a:xfrm>
            <a:off x="6168008" y="3248980"/>
            <a:ext cx="540060" cy="107784"/>
            <a:chOff x="1027874" y="2384927"/>
            <a:chExt cx="204945" cy="107784"/>
          </a:xfrm>
        </p:grpSpPr>
        <p:cxnSp>
          <p:nvCxnSpPr>
            <p:cNvPr id="27" name="Прямая соединительная линия 26"/>
            <p:cNvCxnSpPr/>
            <p:nvPr/>
          </p:nvCxnSpPr>
          <p:spPr>
            <a:xfrm>
              <a:off x="1027874" y="2390632"/>
              <a:ext cx="204945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H="1">
              <a:off x="1226592" y="2384927"/>
              <a:ext cx="925" cy="107784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7535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655" y="3789041"/>
            <a:ext cx="3074538" cy="2779167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680509" y="1880829"/>
            <a:ext cx="5436604" cy="22225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ru-RU" sz="2800" b="1" i="1" dirty="0">
                <a:cs typeface="Times New Roman" pitchFamily="18" charset="0"/>
              </a:rPr>
              <a:t>Как-то утром волк проснулся,</a:t>
            </a:r>
          </a:p>
          <a:p>
            <a:pPr algn="ctr">
              <a:buFontTx/>
              <a:buNone/>
            </a:pPr>
            <a:r>
              <a:rPr lang="ru-RU" sz="2800" b="1" i="1" dirty="0">
                <a:cs typeface="Times New Roman" pitchFamily="18" charset="0"/>
              </a:rPr>
              <a:t>Потянулся, облизнулся. </a:t>
            </a:r>
          </a:p>
          <a:p>
            <a:pPr algn="ctr">
              <a:buFontTx/>
              <a:buNone/>
            </a:pPr>
            <a:r>
              <a:rPr lang="ru-RU" sz="2800" b="1" i="1" dirty="0">
                <a:cs typeface="Times New Roman" pitchFamily="18" charset="0"/>
              </a:rPr>
              <a:t>Спел любимую свою – </a:t>
            </a:r>
          </a:p>
          <a:p>
            <a:pPr algn="ctr">
              <a:buFontTx/>
              <a:buNone/>
            </a:pPr>
            <a:r>
              <a:rPr lang="ru-RU" sz="2800" b="1" i="1" dirty="0">
                <a:cs typeface="Times New Roman" pitchFamily="18" charset="0"/>
              </a:rPr>
              <a:t>«Укушу да разжую!»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43480" y="680500"/>
            <a:ext cx="408688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00B050"/>
                </a:solidFill>
                <a:cs typeface="Times New Roman" pitchFamily="18" charset="0"/>
              </a:rPr>
              <a:t>Выпишите глаголы </a:t>
            </a:r>
          </a:p>
          <a:p>
            <a:pPr algn="ctr"/>
            <a:r>
              <a:rPr lang="ru-RU" sz="3600" b="1" dirty="0">
                <a:solidFill>
                  <a:srgbClr val="00B050"/>
                </a:solidFill>
                <a:cs typeface="Times New Roman" pitchFamily="18" charset="0"/>
              </a:rPr>
              <a:t>с приставками</a:t>
            </a:r>
          </a:p>
        </p:txBody>
      </p:sp>
    </p:spTree>
    <p:extLst>
      <p:ext uri="{BB962C8B-B14F-4D97-AF65-F5344CB8AC3E}">
        <p14:creationId xmlns:p14="http://schemas.microsoft.com/office/powerpoint/2010/main" val="76988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8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684" b="14763"/>
          <a:stretch/>
        </p:blipFill>
        <p:spPr>
          <a:xfrm>
            <a:off x="4749655" y="3789041"/>
            <a:ext cx="3074538" cy="2554609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568622" y="1880829"/>
            <a:ext cx="5436604" cy="1800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b="1" i="1" dirty="0">
                <a:cs typeface="Times New Roman" pitchFamily="18" charset="0"/>
              </a:rPr>
              <a:t>Проснулся, потянулся, облизнулся, спел, укушу, разжую.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6696" y="768463"/>
            <a:ext cx="40004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Проверьте себя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4511824" y="2030549"/>
            <a:ext cx="618076" cy="107784"/>
            <a:chOff x="998267" y="2384927"/>
            <a:chExt cx="234551" cy="107784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998267" y="2390632"/>
              <a:ext cx="234551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1226592" y="2384927"/>
              <a:ext cx="925" cy="107784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0"/>
          <p:cNvGrpSpPr/>
          <p:nvPr/>
        </p:nvGrpSpPr>
        <p:grpSpPr>
          <a:xfrm>
            <a:off x="4388980" y="2528900"/>
            <a:ext cx="402052" cy="107784"/>
            <a:chOff x="998267" y="2384927"/>
            <a:chExt cx="234551" cy="107784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>
              <a:off x="998267" y="2390632"/>
              <a:ext cx="234551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1226592" y="2384927"/>
              <a:ext cx="925" cy="107784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/>
        </p:nvGrpSpPr>
        <p:grpSpPr>
          <a:xfrm>
            <a:off x="6276020" y="2059998"/>
            <a:ext cx="391148" cy="108863"/>
            <a:chOff x="998267" y="2384927"/>
            <a:chExt cx="234551" cy="107784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998267" y="2390632"/>
              <a:ext cx="234551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H="1">
              <a:off x="1226592" y="2384927"/>
              <a:ext cx="925" cy="107784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/>
          <p:cNvGrpSpPr/>
          <p:nvPr/>
        </p:nvGrpSpPr>
        <p:grpSpPr>
          <a:xfrm>
            <a:off x="6276020" y="2534606"/>
            <a:ext cx="204410" cy="108863"/>
            <a:chOff x="998267" y="2384927"/>
            <a:chExt cx="234551" cy="107784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>
              <a:off x="998267" y="2390632"/>
              <a:ext cx="234551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H="1">
              <a:off x="1226592" y="2384927"/>
              <a:ext cx="925" cy="107784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9"/>
          <p:cNvGrpSpPr/>
          <p:nvPr/>
        </p:nvGrpSpPr>
        <p:grpSpPr>
          <a:xfrm>
            <a:off x="5627947" y="3068961"/>
            <a:ext cx="535164" cy="108863"/>
            <a:chOff x="911908" y="2384927"/>
            <a:chExt cx="320910" cy="107784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911908" y="2390632"/>
              <a:ext cx="320910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H="1">
              <a:off x="1226592" y="2384927"/>
              <a:ext cx="925" cy="107784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Группа 22"/>
          <p:cNvGrpSpPr/>
          <p:nvPr/>
        </p:nvGrpSpPr>
        <p:grpSpPr>
          <a:xfrm>
            <a:off x="7140116" y="2540368"/>
            <a:ext cx="204410" cy="108863"/>
            <a:chOff x="998267" y="2384927"/>
            <a:chExt cx="234551" cy="107784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>
              <a:off x="998267" y="2390632"/>
              <a:ext cx="234551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H="1">
              <a:off x="1226592" y="2384927"/>
              <a:ext cx="925" cy="107784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4282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410" y="353301"/>
            <a:ext cx="9169179" cy="615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4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76255" y="366165"/>
            <a:ext cx="107423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Open Sans"/>
              </a:rPr>
              <a:t>Упражнение 67 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37913" y="1278731"/>
            <a:ext cx="920579" cy="314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t="33605" b="34599"/>
          <a:stretch/>
        </p:blipFill>
        <p:spPr>
          <a:xfrm>
            <a:off x="1591979" y="1074051"/>
            <a:ext cx="9135382" cy="510291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098202" y="814647"/>
            <a:ext cx="460290" cy="4640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13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506" t="69396" r="3230" b="16387"/>
          <a:stretch/>
        </p:blipFill>
        <p:spPr>
          <a:xfrm>
            <a:off x="278523" y="1027906"/>
            <a:ext cx="11634953" cy="375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07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89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76255" y="566221"/>
            <a:ext cx="107423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Open Sans"/>
              </a:rPr>
              <a:t>Упражнение 68 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37913" y="1478787"/>
            <a:ext cx="920579" cy="314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200" y="1867498"/>
            <a:ext cx="920579" cy="314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t="83725" b="7529"/>
          <a:stretch/>
        </p:blipFill>
        <p:spPr>
          <a:xfrm>
            <a:off x="616632" y="1306620"/>
            <a:ext cx="10958735" cy="250661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312554" y="1521859"/>
            <a:ext cx="683363" cy="4088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449614" y="4170034"/>
            <a:ext cx="107423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ru-RU" sz="3200" b="1" dirty="0" smtClean="0">
                <a:latin typeface="Open Sans"/>
              </a:rPr>
              <a:t>Лодка приплыла к причалу.</a:t>
            </a:r>
          </a:p>
          <a:p>
            <a:pPr marL="742950" indent="-742950">
              <a:buAutoNum type="arabicPeriod"/>
            </a:pPr>
            <a:r>
              <a:rPr lang="ru-RU" sz="3200" b="1" dirty="0" smtClean="0">
                <a:latin typeface="Open Sans"/>
              </a:rPr>
              <a:t>Самолёт прилетел из Самарканда.</a:t>
            </a:r>
          </a:p>
          <a:p>
            <a:pPr marL="742950" indent="-742950">
              <a:buAutoNum type="arabicPeriod"/>
            </a:pPr>
            <a:r>
              <a:rPr lang="ru-RU" sz="3200" b="1" dirty="0" smtClean="0">
                <a:latin typeface="Open Sans"/>
              </a:rPr>
              <a:t>Волк залез в овчарню.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582117" y="4264629"/>
            <a:ext cx="7849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367049" y="4264629"/>
            <a:ext cx="0" cy="2894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091569" y="4791498"/>
            <a:ext cx="7849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876501" y="4791498"/>
            <a:ext cx="0" cy="2894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3332612" y="5286635"/>
            <a:ext cx="499009" cy="178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829362" y="5286635"/>
            <a:ext cx="0" cy="2894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2" y="-10098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41089" y="673963"/>
            <a:ext cx="107423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Open Sans"/>
              </a:rPr>
              <a:t>Упражнение 69 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53155" y="1054755"/>
            <a:ext cx="920579" cy="314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905555" y="1207155"/>
            <a:ext cx="920579" cy="314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92866" y="4392314"/>
            <a:ext cx="918994" cy="3403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4026" t="37672" r="11118" b="52403"/>
          <a:stretch/>
        </p:blipFill>
        <p:spPr>
          <a:xfrm>
            <a:off x="777493" y="2040287"/>
            <a:ext cx="10637014" cy="269235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38200" y="1825625"/>
            <a:ext cx="914163" cy="7258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426928" y="2848784"/>
            <a:ext cx="7849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211860" y="2841818"/>
            <a:ext cx="0" cy="2894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1426928" y="3272118"/>
            <a:ext cx="545307" cy="437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942954" y="3249296"/>
            <a:ext cx="0" cy="2894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513089" y="3681923"/>
            <a:ext cx="880487" cy="2050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382665" y="3596597"/>
            <a:ext cx="0" cy="2894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1513089" y="4105835"/>
            <a:ext cx="239274" cy="63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752363" y="4102842"/>
            <a:ext cx="0" cy="2894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231623" y="2846462"/>
            <a:ext cx="30856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495365" y="2848784"/>
            <a:ext cx="0" cy="2894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5231623" y="3249296"/>
            <a:ext cx="245812" cy="232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477435" y="3249296"/>
            <a:ext cx="0" cy="2894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231623" y="3702424"/>
            <a:ext cx="50578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697787" y="3695489"/>
            <a:ext cx="0" cy="2894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5150941" y="4112229"/>
            <a:ext cx="7849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5923143" y="4102842"/>
            <a:ext cx="0" cy="2894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8925081" y="2844140"/>
            <a:ext cx="55957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9462967" y="2841818"/>
            <a:ext cx="0" cy="2894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8925081" y="3269547"/>
            <a:ext cx="559578" cy="257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9436070" y="3267225"/>
            <a:ext cx="0" cy="2894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8925081" y="3671673"/>
            <a:ext cx="279789" cy="79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9202984" y="3669351"/>
            <a:ext cx="0" cy="2894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8925081" y="4105835"/>
            <a:ext cx="460966" cy="63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9373317" y="4102842"/>
            <a:ext cx="0" cy="2894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2" descr="https://i.pinimg.com/736x/31/fd/c1/31fdc1f64229602026538754e83f69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500" y="470228"/>
            <a:ext cx="1990671" cy="199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18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40971" y="759867"/>
            <a:ext cx="9710057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/>
              <a:t>                 </a:t>
            </a:r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ДОМАШНЯЯ РАБОТА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52400" b="34809"/>
          <a:stretch/>
        </p:blipFill>
        <p:spPr>
          <a:xfrm>
            <a:off x="1104235" y="2576862"/>
            <a:ext cx="9983528" cy="360010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436289" y="1664245"/>
            <a:ext cx="107423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Open Sans"/>
              </a:rPr>
              <a:t>Упражнение 70 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30269" y="2441925"/>
            <a:ext cx="683363" cy="6934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38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901" y="548189"/>
            <a:ext cx="9326518" cy="59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47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8200" y="6762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задание.</a:t>
            </a:r>
            <a:b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722" t="70591" r="3045" b="15019"/>
          <a:stretch/>
        </p:blipFill>
        <p:spPr>
          <a:xfrm>
            <a:off x="998068" y="2001838"/>
            <a:ext cx="10195864" cy="340541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16492" y="2087795"/>
            <a:ext cx="920579" cy="3990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24300" y="1201877"/>
            <a:ext cx="107423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Open Sans"/>
              </a:rPr>
              <a:t>Упражнение 66 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19938" y="2649975"/>
            <a:ext cx="107423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Open Sans"/>
              </a:rPr>
              <a:t>листопад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689440" y="3797783"/>
            <a:ext cx="107423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Open Sans"/>
              </a:rPr>
              <a:t>сенокос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058150" y="3024995"/>
            <a:ext cx="107423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Open Sans"/>
              </a:rPr>
              <a:t>ледоход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543590" y="3408510"/>
            <a:ext cx="107423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Open Sans"/>
              </a:rPr>
              <a:t>гололед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7093999" y="2678112"/>
            <a:ext cx="844680" cy="13758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8041312" y="2678112"/>
            <a:ext cx="675719" cy="11006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8067189" y="3100622"/>
            <a:ext cx="675719" cy="1100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8874154" y="3074544"/>
            <a:ext cx="675719" cy="11006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9504635" y="3468671"/>
            <a:ext cx="675719" cy="11006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10260288" y="3449134"/>
            <a:ext cx="675719" cy="11006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7689440" y="3885645"/>
            <a:ext cx="675719" cy="11006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t="35330" r="18004" b="17027"/>
          <a:stretch/>
        </p:blipFill>
        <p:spPr>
          <a:xfrm rot="10800000">
            <a:off x="8450078" y="3842948"/>
            <a:ext cx="675719" cy="11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23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 descr="https://ds04.infourok.ru/uploads/ex/0766/0000b72d-794a5955/img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0" b="11181"/>
          <a:stretch/>
        </p:blipFill>
        <p:spPr bwMode="auto">
          <a:xfrm>
            <a:off x="1892935" y="655321"/>
            <a:ext cx="9144000" cy="528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51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https://ds02.infourok.ru/uploads/ex/0e45/0003ded4-cba070ff/img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67"/>
          <a:stretch/>
        </p:blipFill>
        <p:spPr bwMode="auto">
          <a:xfrm>
            <a:off x="1493520" y="394272"/>
            <a:ext cx="9494520" cy="166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ds02.infourok.ru/uploads/ex/0e45/0003ded4-cba070ff/img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0" r="73917" b="22889"/>
          <a:stretch/>
        </p:blipFill>
        <p:spPr bwMode="auto">
          <a:xfrm>
            <a:off x="723900" y="2334422"/>
            <a:ext cx="2560320" cy="3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ds02.infourok.ru/uploads/ex/0e45/0003ded4-cba070ff/img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3" t="24000" r="51583" b="22889"/>
          <a:stretch/>
        </p:blipFill>
        <p:spPr bwMode="auto">
          <a:xfrm>
            <a:off x="3569970" y="2320772"/>
            <a:ext cx="2499360" cy="391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ds02.infourok.ru/uploads/ex/0e45/0003ded4-cba070ff/img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0" t="24000" r="27916" b="22889"/>
          <a:stretch/>
        </p:blipFill>
        <p:spPr bwMode="auto">
          <a:xfrm>
            <a:off x="6393180" y="2334422"/>
            <a:ext cx="2468880" cy="3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ds02.infourok.ru/uploads/ex/0e45/0003ded4-cba070ff/img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17" t="24000" b="22889"/>
          <a:stretch/>
        </p:blipFill>
        <p:spPr bwMode="auto">
          <a:xfrm>
            <a:off x="9102090" y="2334422"/>
            <a:ext cx="2575560" cy="3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45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https://myslide.ru/documents_7/59736ffb7af4b5b24b0b11e4e772df7d/img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2"/>
          <a:stretch/>
        </p:blipFill>
        <p:spPr bwMode="auto">
          <a:xfrm>
            <a:off x="1998229" y="1046595"/>
            <a:ext cx="8606388" cy="476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10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 descr="Мультяшные ученики возле школьной доски | Премиум вектор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5" t="4905" r="375" b="6439"/>
          <a:stretch/>
        </p:blipFill>
        <p:spPr bwMode="auto">
          <a:xfrm>
            <a:off x="1063397" y="471603"/>
            <a:ext cx="10431950" cy="591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8"/>
          <p:cNvSpPr txBox="1">
            <a:spLocks/>
          </p:cNvSpPr>
          <p:nvPr/>
        </p:nvSpPr>
        <p:spPr>
          <a:xfrm>
            <a:off x="3149979" y="3345730"/>
            <a:ext cx="5892042" cy="13111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«Приставки, их правописание»</a:t>
            </a:r>
            <a:endParaRPr lang="ru-RU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49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24991" y="696328"/>
            <a:ext cx="107423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Open Sans"/>
              </a:rPr>
              <a:t>ЧТО ТАКОЕ ПРИСТАВКА?</a:t>
            </a:r>
          </a:p>
        </p:txBody>
      </p:sp>
      <p:pic>
        <p:nvPicPr>
          <p:cNvPr id="2050" name="Picture 2" descr="https://ds02.infourok.ru/uploads/ex/0e4f/00042cfe-263718a4/img1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7"/>
          <a:stretch/>
        </p:blipFill>
        <p:spPr bwMode="auto">
          <a:xfrm>
            <a:off x="1818121" y="1526938"/>
            <a:ext cx="8004752" cy="460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33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1" y="0"/>
            <a:ext cx="12192000" cy="6858000"/>
          </a:xfrm>
          <a:prstGeom prst="rect">
            <a:avLst/>
          </a:prstGeom>
        </p:spPr>
      </p:pic>
      <p:pic>
        <p:nvPicPr>
          <p:cNvPr id="3074" name="Picture 2" descr="https://ds05.infourok.ru/uploads/ex/0e90/0010b05f-6f648da7/img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9" t="42935" r="15818" b="8579"/>
          <a:stretch/>
        </p:blipFill>
        <p:spPr bwMode="auto">
          <a:xfrm>
            <a:off x="838200" y="2067803"/>
            <a:ext cx="5913040" cy="386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13561" y="748407"/>
            <a:ext cx="90297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Open Sans"/>
              </a:rPr>
              <a:t>При помощи приставок образуйте новые слова. Запишите.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38950" y="1647375"/>
            <a:ext cx="90297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Open Sans"/>
              </a:rPr>
              <a:t> </a:t>
            </a:r>
            <a:r>
              <a:rPr lang="ru-RU" sz="3200" b="1" dirty="0" smtClean="0">
                <a:latin typeface="Open Sans"/>
              </a:rPr>
              <a:t> </a:t>
            </a:r>
            <a:r>
              <a:rPr lang="ru-RU" sz="2800" b="1" dirty="0" smtClean="0">
                <a:latin typeface="Open Sans"/>
              </a:rPr>
              <a:t>пошёл</a:t>
            </a:r>
          </a:p>
          <a:p>
            <a:r>
              <a:rPr lang="ru-RU" sz="2800" b="1" dirty="0">
                <a:latin typeface="Open Sans"/>
              </a:rPr>
              <a:t> </a:t>
            </a:r>
            <a:r>
              <a:rPr lang="ru-RU" sz="2800" b="1" dirty="0" smtClean="0">
                <a:latin typeface="Open Sans"/>
              </a:rPr>
              <a:t> перешёл</a:t>
            </a:r>
          </a:p>
          <a:p>
            <a:r>
              <a:rPr lang="ru-RU" sz="2800" b="1" dirty="0">
                <a:latin typeface="Open Sans"/>
              </a:rPr>
              <a:t> </a:t>
            </a:r>
            <a:r>
              <a:rPr lang="ru-RU" sz="2800" b="1" dirty="0" smtClean="0">
                <a:latin typeface="Open Sans"/>
              </a:rPr>
              <a:t> подошёл</a:t>
            </a:r>
          </a:p>
          <a:p>
            <a:r>
              <a:rPr lang="ru-RU" sz="2800" b="1" dirty="0">
                <a:latin typeface="Open Sans"/>
              </a:rPr>
              <a:t> </a:t>
            </a:r>
            <a:r>
              <a:rPr lang="ru-RU" sz="2800" b="1" dirty="0" smtClean="0">
                <a:latin typeface="Open Sans"/>
              </a:rPr>
              <a:t> обошёл</a:t>
            </a:r>
          </a:p>
          <a:p>
            <a:r>
              <a:rPr lang="ru-RU" sz="2800" b="1" dirty="0">
                <a:latin typeface="Open Sans"/>
              </a:rPr>
              <a:t> </a:t>
            </a:r>
            <a:r>
              <a:rPr lang="ru-RU" sz="2800" b="1" dirty="0" smtClean="0">
                <a:latin typeface="Open Sans"/>
              </a:rPr>
              <a:t> дошёл</a:t>
            </a:r>
          </a:p>
          <a:p>
            <a:r>
              <a:rPr lang="ru-RU" sz="2800" b="1" dirty="0">
                <a:latin typeface="Open Sans"/>
              </a:rPr>
              <a:t> </a:t>
            </a:r>
            <a:r>
              <a:rPr lang="ru-RU" sz="2800" b="1" dirty="0" smtClean="0">
                <a:latin typeface="Open Sans"/>
              </a:rPr>
              <a:t> вошёл</a:t>
            </a:r>
          </a:p>
          <a:p>
            <a:r>
              <a:rPr lang="ru-RU" sz="2800" b="1" dirty="0">
                <a:latin typeface="Open Sans"/>
              </a:rPr>
              <a:t> </a:t>
            </a:r>
            <a:r>
              <a:rPr lang="ru-RU" sz="2800" b="1" dirty="0" smtClean="0">
                <a:latin typeface="Open Sans"/>
              </a:rPr>
              <a:t> зашёл</a:t>
            </a:r>
          </a:p>
          <a:p>
            <a:r>
              <a:rPr lang="ru-RU" sz="2800" b="1" dirty="0">
                <a:latin typeface="Open Sans"/>
              </a:rPr>
              <a:t> </a:t>
            </a:r>
            <a:r>
              <a:rPr lang="ru-RU" sz="2800" b="1" dirty="0" smtClean="0">
                <a:latin typeface="Open Sans"/>
              </a:rPr>
              <a:t> ушёл</a:t>
            </a:r>
          </a:p>
          <a:p>
            <a:r>
              <a:rPr lang="ru-RU" sz="2800" b="1" dirty="0">
                <a:latin typeface="Open Sans"/>
              </a:rPr>
              <a:t> </a:t>
            </a:r>
            <a:r>
              <a:rPr lang="ru-RU" sz="2800" b="1" dirty="0" smtClean="0">
                <a:latin typeface="Open Sans"/>
              </a:rPr>
              <a:t> пришёл</a:t>
            </a:r>
          </a:p>
          <a:p>
            <a:r>
              <a:rPr lang="ru-RU" sz="2800" b="1" dirty="0">
                <a:latin typeface="Open Sans"/>
              </a:rPr>
              <a:t> </a:t>
            </a:r>
            <a:r>
              <a:rPr lang="ru-RU" sz="2800" b="1" dirty="0" smtClean="0">
                <a:latin typeface="Open Sans"/>
              </a:rPr>
              <a:t> вышел</a:t>
            </a:r>
          </a:p>
        </p:txBody>
      </p:sp>
    </p:spTree>
    <p:extLst>
      <p:ext uri="{BB962C8B-B14F-4D97-AF65-F5344CB8AC3E}">
        <p14:creationId xmlns:p14="http://schemas.microsoft.com/office/powerpoint/2010/main" val="296492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231</Words>
  <Application>Microsoft Office PowerPoint</Application>
  <PresentationFormat>Широкоэкранный</PresentationFormat>
  <Paragraphs>60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Open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</cp:lastModifiedBy>
  <cp:revision>17</cp:revision>
  <dcterms:created xsi:type="dcterms:W3CDTF">2021-10-08T19:25:05Z</dcterms:created>
  <dcterms:modified xsi:type="dcterms:W3CDTF">2021-10-09T11:40:38Z</dcterms:modified>
</cp:coreProperties>
</file>