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3" r:id="rId7"/>
    <p:sldId id="274" r:id="rId8"/>
    <p:sldId id="266" r:id="rId9"/>
    <p:sldId id="277" r:id="rId10"/>
    <p:sldId id="285" r:id="rId11"/>
    <p:sldId id="286" r:id="rId12"/>
    <p:sldId id="281" r:id="rId13"/>
    <p:sldId id="280" r:id="rId14"/>
    <p:sldId id="279" r:id="rId15"/>
    <p:sldId id="278" r:id="rId16"/>
    <p:sldId id="282" r:id="rId17"/>
    <p:sldId id="287" r:id="rId18"/>
    <p:sldId id="288" r:id="rId19"/>
    <p:sldId id="271" r:id="rId20"/>
    <p:sldId id="275" r:id="rId21"/>
    <p:sldId id="276" r:id="rId22"/>
    <p:sldId id="273" r:id="rId23"/>
    <p:sldId id="284" r:id="rId24"/>
    <p:sldId id="28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5E3"/>
    <a:srgbClr val="E8E8E8"/>
    <a:srgbClr val="E7E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4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3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9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0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23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717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19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83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3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47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6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ADE0B-01DA-4A7B-84BD-04134BDFB763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5A3B7-ABD6-47E2-8324-E2239AD96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2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oformi-foto.ru/png_tmp/258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7815" y="1945882"/>
            <a:ext cx="9320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60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8907" y="836331"/>
            <a:ext cx="10668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Так, в </a:t>
            </a:r>
            <a:r>
              <a:rPr lang="ru-RU" sz="3200" dirty="0" smtClean="0">
                <a:solidFill>
                  <a:srgbClr val="000000"/>
                </a:solidFill>
                <a:latin typeface="Times New Roman, serif"/>
              </a:rPr>
              <a:t>слове 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«шубка» в середине слова слышим какой звук?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[п]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, а </a:t>
            </a:r>
            <a:r>
              <a:rPr lang="ru-RU" sz="3200" dirty="0" smtClean="0">
                <a:solidFill>
                  <a:srgbClr val="000000"/>
                </a:solidFill>
                <a:latin typeface="Times New Roman, serif"/>
              </a:rPr>
              <a:t>какой буквой 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он может быть обозначен на письме? (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б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или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). А в слове «дорожка? (Звук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[ш]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– буквы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ж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200" dirty="0" smtClean="0">
                <a:solidFill>
                  <a:srgbClr val="000000"/>
                </a:solidFill>
                <a:latin typeface="Times New Roman, serif"/>
              </a:rPr>
              <a:t>или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ш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). А в слове «закладка»? (Звук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[д],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а буквы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д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200" dirty="0" smtClean="0">
                <a:solidFill>
                  <a:srgbClr val="000000"/>
                </a:solidFill>
                <a:latin typeface="Times New Roman, serif"/>
              </a:rPr>
              <a:t>или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 </a:t>
            </a:r>
            <a:r>
              <a:rPr lang="ru-RU" sz="3200" b="1" dirty="0">
                <a:solidFill>
                  <a:srgbClr val="000000"/>
                </a:solidFill>
                <a:latin typeface="Times New Roman, serif"/>
              </a:rPr>
              <a:t>т</a:t>
            </a:r>
            <a:r>
              <a:rPr lang="ru-RU" sz="3200" dirty="0" smtClean="0">
                <a:solidFill>
                  <a:srgbClr val="000000"/>
                </a:solidFill>
                <a:latin typeface="Times New Roman, serif"/>
              </a:rPr>
              <a:t>).</a:t>
            </a:r>
          </a:p>
          <a:p>
            <a:endParaRPr lang="ru-RU" sz="3200" dirty="0">
              <a:solidFill>
                <a:srgbClr val="000000"/>
              </a:solidFill>
              <a:latin typeface="Open Sans"/>
            </a:endParaRPr>
          </a:p>
          <a:p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Шу..(</a:t>
            </a:r>
            <a:r>
              <a:rPr lang="ru-RU" sz="3200" dirty="0" err="1">
                <a:solidFill>
                  <a:srgbClr val="000000"/>
                </a:solidFill>
                <a:latin typeface="Times New Roman, serif"/>
              </a:rPr>
              <a:t>б,п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)..ка</a:t>
            </a:r>
            <a:endParaRPr lang="ru-RU" sz="3200" dirty="0">
              <a:solidFill>
                <a:srgbClr val="000000"/>
              </a:solidFill>
              <a:latin typeface="Open Sans"/>
            </a:endParaRPr>
          </a:p>
          <a:p>
            <a:r>
              <a:rPr lang="ru-RU" sz="3200" dirty="0" err="1">
                <a:solidFill>
                  <a:srgbClr val="000000"/>
                </a:solidFill>
                <a:latin typeface="Times New Roman, serif"/>
              </a:rPr>
              <a:t>Доро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..(</a:t>
            </a:r>
            <a:r>
              <a:rPr lang="ru-RU" sz="3200" dirty="0" err="1">
                <a:solidFill>
                  <a:srgbClr val="000000"/>
                </a:solidFill>
                <a:latin typeface="Times New Roman, serif"/>
              </a:rPr>
              <a:t>ж,ш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)..ка</a:t>
            </a:r>
            <a:endParaRPr lang="ru-RU" sz="3200" dirty="0">
              <a:solidFill>
                <a:srgbClr val="000000"/>
              </a:solidFill>
              <a:latin typeface="Open Sans"/>
            </a:endParaRPr>
          </a:p>
          <a:p>
            <a:r>
              <a:rPr lang="ru-RU" sz="3200" dirty="0" err="1">
                <a:solidFill>
                  <a:srgbClr val="000000"/>
                </a:solidFill>
                <a:latin typeface="Times New Roman, serif"/>
              </a:rPr>
              <a:t>Закла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..(</a:t>
            </a:r>
            <a:r>
              <a:rPr lang="ru-RU" sz="3200" dirty="0" err="1">
                <a:solidFill>
                  <a:srgbClr val="000000"/>
                </a:solidFill>
                <a:latin typeface="Times New Roman, serif"/>
              </a:rPr>
              <a:t>д,т</a:t>
            </a:r>
            <a:r>
              <a:rPr lang="ru-RU" sz="3200" dirty="0">
                <a:solidFill>
                  <a:srgbClr val="000000"/>
                </a:solidFill>
                <a:latin typeface="Times New Roman, serif"/>
              </a:rPr>
              <a:t>)..ка</a:t>
            </a:r>
            <a:endParaRPr lang="ru-RU" sz="32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5" name="Picture 2" descr="https://xn--80abbqipopbve.xn--p1ai/attachments/Image/Owl_with_a_book_1_06142532.png?template=gener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123" y="3641808"/>
            <a:ext cx="2197838" cy="24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71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5.infourok.ru/uploads/ex/1085/00042f34-eb157a62/2/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63" y="522420"/>
            <a:ext cx="9144543" cy="562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055539" y="1369479"/>
            <a:ext cx="629045" cy="923330"/>
          </a:xfrm>
          <a:prstGeom prst="rect">
            <a:avLst/>
          </a:prstGeom>
          <a:solidFill>
            <a:srgbClr val="E5E5E3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</a:t>
            </a:r>
            <a:endParaRPr kumimoji="0" lang="ru-RU" sz="44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41140" y="741776"/>
            <a:ext cx="82816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83838"/>
                </a:solidFill>
                <a:latin typeface="Open Sans"/>
              </a:rPr>
              <a:t>Зеленый полосатый шар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,</a:t>
            </a: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С 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начинкой,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алой словно жар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,</a:t>
            </a: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Лежит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на грядке, словно груз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,</a:t>
            </a: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Скажите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, что это..? </a:t>
            </a:r>
            <a:endParaRPr lang="ru-RU" sz="3600" dirty="0"/>
          </a:p>
        </p:txBody>
      </p:sp>
      <p:pic>
        <p:nvPicPr>
          <p:cNvPr id="16386" name="Picture 2" descr="https://img2.freepng.ru/20180323/jve/kisspng-animation-watermelon-drawing-clip-art-watermelon-5ab4b0532481e3.53134358152179105914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266" y="2659289"/>
            <a:ext cx="3124653" cy="31246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ds04.infourok.ru/uploads/ex/12cb/000ef362-f31a9cf9/img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2" t="18459" r="10590" b="22808"/>
          <a:stretch/>
        </p:blipFill>
        <p:spPr bwMode="auto">
          <a:xfrm>
            <a:off x="1551787" y="3483429"/>
            <a:ext cx="5101227" cy="288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89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6605" y="614428"/>
            <a:ext cx="74899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383838"/>
                </a:solidFill>
                <a:latin typeface="Open Sans"/>
              </a:rPr>
              <a:t>Она оранжевого цвета,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Полезный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нам привет от 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лета.</a:t>
            </a: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Грызут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ее девчонки и мальчишки,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И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даже длинноухие зайчишки.</a:t>
            </a:r>
            <a:endParaRPr lang="ru-RU" sz="3600" dirty="0"/>
          </a:p>
        </p:txBody>
      </p:sp>
      <p:pic>
        <p:nvPicPr>
          <p:cNvPr id="5" name="Picture 12" descr="https://o-flora.com/wp-content/uploads/2017/03/3-2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105" y="3331622"/>
            <a:ext cx="3927580" cy="278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ttps://fs00.infourok.ru/images/doc/236/134611/3/img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23" t="44388" r="7415" b="39104"/>
          <a:stretch/>
        </p:blipFill>
        <p:spPr bwMode="auto">
          <a:xfrm>
            <a:off x="928914" y="3657600"/>
            <a:ext cx="5362514" cy="19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7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2293" y="87559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383838"/>
                </a:solidFill>
                <a:latin typeface="Open Sans"/>
              </a:rPr>
              <a:t>То я в клетку, то в линейку,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Написать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во мне сумей-ка!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Можешь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и нарисовать…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А зовут меня …</a:t>
            </a:r>
            <a:endParaRPr lang="ru-RU" sz="3600" dirty="0"/>
          </a:p>
        </p:txBody>
      </p:sp>
      <p:pic>
        <p:nvPicPr>
          <p:cNvPr id="17410" name="Picture 2" descr="https://multiurok.ru/img/182813/image_5f13fc873d7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32" y="2392363"/>
            <a:ext cx="3980996" cy="398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ds04.infourok.ru/uploads/ex/0c9f/0012d14e-00642452/img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3" r="69479" b="64712"/>
          <a:stretch/>
        </p:blipFill>
        <p:spPr bwMode="auto">
          <a:xfrm>
            <a:off x="1781175" y="3643087"/>
            <a:ext cx="4406082" cy="2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7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ds05.infourok.ru/uploads/ex/1085/00042f34-eb157a62/2/img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536" y="731594"/>
            <a:ext cx="8486620" cy="53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6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ds05.infourok.ru/uploads/ex/1085/00042f34-eb157a62/2/img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792" y="449939"/>
            <a:ext cx="9356415" cy="567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8374566" y="1059366"/>
            <a:ext cx="1237785" cy="791736"/>
          </a:xfrm>
          <a:prstGeom prst="ellipse">
            <a:avLst/>
          </a:prstGeom>
          <a:solidFill>
            <a:srgbClr val="E7E6E4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20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ds05.infourok.ru/uploads/ex/1085/00042f34-eb157a62/2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53"/>
          <a:stretch/>
        </p:blipFill>
        <p:spPr bwMode="auto">
          <a:xfrm>
            <a:off x="1723118" y="842621"/>
            <a:ext cx="4416425" cy="55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5.infourok.ru/uploads/ex/1085/00042f34-eb157a62/2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0"/>
          <a:stretch/>
        </p:blipFill>
        <p:spPr bwMode="auto">
          <a:xfrm>
            <a:off x="6139543" y="842621"/>
            <a:ext cx="4847771" cy="55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0639" y="645235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и запиши проверочные слова.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2770647" y="1805310"/>
            <a:ext cx="488369" cy="757130"/>
          </a:xfrm>
          <a:prstGeom prst="rect">
            <a:avLst/>
          </a:prstGeom>
          <a:solidFill>
            <a:srgbClr val="E5E5E3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</a:t>
            </a:r>
            <a:endParaRPr kumimoji="0" lang="ru-RU" sz="36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4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ds05.infourok.ru/uploads/ex/1085/00042f34-eb157a62/2/img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61"/>
          <a:stretch/>
        </p:blipFill>
        <p:spPr bwMode="auto">
          <a:xfrm>
            <a:off x="1558245" y="466554"/>
            <a:ext cx="4740955" cy="59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5.infourok.ru/uploads/ex/1085/00042f34-eb157a62/2/img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9"/>
          <a:stretch/>
        </p:blipFill>
        <p:spPr bwMode="auto">
          <a:xfrm>
            <a:off x="6226629" y="466554"/>
            <a:ext cx="4407126" cy="59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0639" y="645235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и запиши проверочные слова.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2981663" y="1502665"/>
            <a:ext cx="488369" cy="757130"/>
          </a:xfrm>
          <a:prstGeom prst="rect">
            <a:avLst/>
          </a:prstGeom>
          <a:solidFill>
            <a:srgbClr val="E5E5E3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</a:t>
            </a:r>
            <a:endParaRPr kumimoji="0" lang="ru-RU" sz="3600" b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0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599" t="26032" r="3905" b="53919"/>
          <a:stretch/>
        </p:blipFill>
        <p:spPr>
          <a:xfrm>
            <a:off x="934064" y="1355050"/>
            <a:ext cx="10323871" cy="50617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7095" y="52912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178.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1316" y="1209368"/>
            <a:ext cx="648929" cy="50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45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94335/0001-00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676863" y="1997839"/>
            <a:ext cx="8094593" cy="286232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Тема: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i="1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и глухие согласные в корне слова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45398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631" t="63813" r="8912" b="21455"/>
          <a:stretch/>
        </p:blipFill>
        <p:spPr>
          <a:xfrm>
            <a:off x="780041" y="1194817"/>
            <a:ext cx="10631918" cy="40613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7095" y="52912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179.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9524" y="1298561"/>
            <a:ext cx="769276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7155" t="69275" r="56047" b="25462"/>
          <a:stretch/>
        </p:blipFill>
        <p:spPr>
          <a:xfrm>
            <a:off x="717094" y="2763021"/>
            <a:ext cx="6110425" cy="2596932"/>
          </a:xfrm>
          <a:prstGeom prst="rect">
            <a:avLst/>
          </a:prstGeom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1628070" y="4061487"/>
            <a:ext cx="401459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 txBox="1">
            <a:spLocks/>
          </p:cNvSpPr>
          <p:nvPr/>
        </p:nvSpPr>
        <p:spPr>
          <a:xfrm>
            <a:off x="2489629" y="3208567"/>
            <a:ext cx="377328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437359" y="3225513"/>
            <a:ext cx="360918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4305885" y="4227686"/>
            <a:ext cx="339061" cy="590931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5196029" y="3208567"/>
            <a:ext cx="366121" cy="7571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6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113" t="78757" r="9606" b="12982"/>
          <a:stretch/>
        </p:blipFill>
        <p:spPr>
          <a:xfrm>
            <a:off x="713232" y="1097280"/>
            <a:ext cx="10765536" cy="27675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7095" y="52912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180.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9524" y="1298561"/>
            <a:ext cx="769276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929" y="3774345"/>
            <a:ext cx="3747247" cy="237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713232" y="3762135"/>
            <a:ext cx="119763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864096" y="3646311"/>
            <a:ext cx="119763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266176" y="3646311"/>
            <a:ext cx="905256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375882" y="3646311"/>
            <a:ext cx="853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48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435" t="53414" r="10858" b="41568"/>
          <a:stretch/>
        </p:blipFill>
        <p:spPr>
          <a:xfrm>
            <a:off x="508314" y="1562100"/>
            <a:ext cx="11175367" cy="14672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6024" y="1562100"/>
            <a:ext cx="769276" cy="529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7095" y="52912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181.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597809" y="3292863"/>
            <a:ext cx="11085872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Фазан, шар, семя, коза, пожар, корабль.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thumbs.dreamstime.com/b/%D1%83%D0%BA%D0%B0%D0%B7%D1%8B%D0%B2%D0%B0%D1%82%D1%8C-%D1%81%D1%8B%D1%87%D0%B0-%D1%83%D1%87%D0%B8%D1%82%D0%B5%D0%BB%D1%8F-292714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257" y="4049993"/>
            <a:ext cx="1879032" cy="226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1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9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8850" y="450385"/>
            <a:ext cx="9523322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</a:t>
            </a:r>
          </a:p>
          <a:p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239" t="62736" r="9592" b="22905"/>
          <a:stretch/>
        </p:blipFill>
        <p:spPr>
          <a:xfrm>
            <a:off x="728015" y="1750741"/>
            <a:ext cx="10708951" cy="39535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2029" y="1784195"/>
            <a:ext cx="814039" cy="426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95515" y="1025902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182.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5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97" y="1812131"/>
            <a:ext cx="7028989" cy="445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94089" y="742258"/>
            <a:ext cx="6792809" cy="10865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3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t.depositphotos.com/1281594/5106/v/950/depositphotos_51062809-stock-illustration-school-childrens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74857" y="1991737"/>
            <a:ext cx="908270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Проверка домашнего задания 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71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3763"/>
          <a:stretch/>
        </p:blipFill>
        <p:spPr>
          <a:xfrm>
            <a:off x="4700953" y="3401947"/>
            <a:ext cx="6448598" cy="2865539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35765" y="591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130" y="1484435"/>
            <a:ext cx="10733573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 Погодина «Кто нагрел море»,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пересказ.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3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7096" y="63355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kakoy-smysl.ru/wp-content/uploads/2021/09/blobid1569337167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24" y="1504974"/>
            <a:ext cx="2389520" cy="179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lacepic.ru/wp-content/uploads/2021/03/653701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506" y="1477839"/>
            <a:ext cx="266827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g3.goodfon.ru/wallpaper/nbig/9/27/sobaka-bigl-drug-49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687" y="1504974"/>
            <a:ext cx="2991037" cy="180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c.pics.livejournal.com/tankard39/26362937/1915943/1915943_10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729" y="1477848"/>
            <a:ext cx="1951151" cy="195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odamix.net/wp-content/uploads/2019/12/scale_1200-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96" y="4005942"/>
            <a:ext cx="2833971" cy="200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-flora.com/wp-content/uploads/2017/03/3-2-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334" y="4005942"/>
            <a:ext cx="2855020" cy="202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poleznii-site.ru/wp-content/uploads/2020/05/5-1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665" y="4005942"/>
            <a:ext cx="2813919" cy="200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7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7096" y="633550"/>
            <a:ext cx="1075780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4400" dirty="0" smtClean="0"/>
              <a:t>       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7095" y="1499006"/>
            <a:ext cx="10757807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</a:t>
            </a:r>
            <a:r>
              <a:rPr lang="ru-RU" sz="5400" dirty="0" smtClean="0"/>
              <a:t>С</a:t>
            </a:r>
            <a:r>
              <a:rPr lang="ru-RU" sz="5400" dirty="0" smtClean="0">
                <a:solidFill>
                  <a:srgbClr val="FF0000"/>
                </a:solidFill>
              </a:rPr>
              <a:t>о</a:t>
            </a:r>
            <a:r>
              <a:rPr lang="ru-RU" sz="5400" dirty="0" smtClean="0"/>
              <a:t>рока, в</a:t>
            </a:r>
            <a:r>
              <a:rPr lang="ru-RU" sz="5400" dirty="0" smtClean="0">
                <a:solidFill>
                  <a:srgbClr val="FF0000"/>
                </a:solidFill>
              </a:rPr>
              <a:t>о</a:t>
            </a:r>
            <a:r>
              <a:rPr lang="ru-RU" sz="5400" dirty="0" smtClean="0"/>
              <a:t>рона, с</a:t>
            </a:r>
            <a:r>
              <a:rPr lang="ru-RU" sz="5400" dirty="0" smtClean="0">
                <a:solidFill>
                  <a:srgbClr val="FF0000"/>
                </a:solidFill>
              </a:rPr>
              <a:t>о</a:t>
            </a:r>
            <a:r>
              <a:rPr lang="ru-RU" sz="5400" dirty="0" smtClean="0"/>
              <a:t>бака, л</a:t>
            </a:r>
            <a:r>
              <a:rPr lang="ru-RU" sz="5400" dirty="0" smtClean="0">
                <a:solidFill>
                  <a:srgbClr val="FF0000"/>
                </a:solidFill>
              </a:rPr>
              <a:t>и</a:t>
            </a:r>
            <a:r>
              <a:rPr lang="ru-RU" sz="5400" dirty="0" smtClean="0"/>
              <a:t>сица, к</a:t>
            </a:r>
            <a:r>
              <a:rPr lang="ru-RU" sz="5400" dirty="0" smtClean="0">
                <a:solidFill>
                  <a:srgbClr val="FF0000"/>
                </a:solidFill>
              </a:rPr>
              <a:t>а</a:t>
            </a:r>
            <a:r>
              <a:rPr lang="ru-RU" sz="5400" dirty="0" smtClean="0"/>
              <a:t>ртофель, м</a:t>
            </a:r>
            <a:r>
              <a:rPr lang="ru-RU" sz="5400" dirty="0" smtClean="0">
                <a:solidFill>
                  <a:srgbClr val="FF0000"/>
                </a:solidFill>
              </a:rPr>
              <a:t>о</a:t>
            </a:r>
            <a:r>
              <a:rPr lang="ru-RU" sz="5400" dirty="0" smtClean="0"/>
              <a:t>рковь, г</a:t>
            </a:r>
            <a:r>
              <a:rPr lang="ru-RU" sz="5400" dirty="0" smtClean="0">
                <a:solidFill>
                  <a:srgbClr val="FF0000"/>
                </a:solidFill>
              </a:rPr>
              <a:t>о</a:t>
            </a:r>
            <a:r>
              <a:rPr lang="ru-RU" sz="5400" dirty="0" smtClean="0"/>
              <a:t>рох.</a:t>
            </a:r>
            <a:endParaRPr lang="ru-RU" sz="5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077" y="3526023"/>
            <a:ext cx="3993784" cy="29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9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900igr.net/up/datai/94335/0001-00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2676863" y="1997839"/>
            <a:ext cx="8094593" cy="286232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Тема:</a:t>
            </a:r>
            <a:r>
              <a:rPr kumimoji="0" lang="ru-RU" sz="5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b="1" i="1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и глухие согласные в корне слова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4322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3.bp.blogspot.com/-CX_qwfWqZNQ/T28N7Izor8I/AAAAAAAAB2E/UYUGQvpPCXk/s1600/gluhizvsog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" t="5533" r="3553" b="54231"/>
          <a:stretch/>
        </p:blipFill>
        <p:spPr bwMode="auto">
          <a:xfrm>
            <a:off x="1814383" y="437551"/>
            <a:ext cx="8318157" cy="275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3.bp.blogspot.com/-CX_qwfWqZNQ/T28N7Izor8I/AAAAAAAAB2E/UYUGQvpPCXk/s1600/gluhizvsog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" t="45123" r="8002" b="10008"/>
          <a:stretch/>
        </p:blipFill>
        <p:spPr bwMode="auto">
          <a:xfrm>
            <a:off x="2730843" y="3383198"/>
            <a:ext cx="6820930" cy="278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78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eesona.ru/upload/859/f67721cb7fcc4d47bbcca42d27899d3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9698" y="719231"/>
            <a:ext cx="104672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000000"/>
                </a:solidFill>
                <a:latin typeface="Times New Roman, serif"/>
              </a:rPr>
              <a:t>Запишите слова, вставляя пропущенные буквы.</a:t>
            </a:r>
            <a:endParaRPr lang="ru-RU" sz="3600" dirty="0">
              <a:solidFill>
                <a:srgbClr val="000000"/>
              </a:solidFill>
              <a:latin typeface="Open Sans"/>
            </a:endParaRPr>
          </a:p>
          <a:p>
            <a:r>
              <a:rPr lang="ru-RU" sz="36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Open Sans"/>
              </a:rPr>
            </a:br>
            <a:r>
              <a:rPr lang="ru-RU" sz="3600" dirty="0" err="1" smtClean="0">
                <a:solidFill>
                  <a:srgbClr val="000000"/>
                </a:solidFill>
                <a:latin typeface="Times New Roman, serif"/>
              </a:rPr>
              <a:t>Сугро</a:t>
            </a:r>
            <a:r>
              <a:rPr lang="ru-RU" sz="3600" dirty="0">
                <a:solidFill>
                  <a:srgbClr val="000000"/>
                </a:solidFill>
                <a:latin typeface="Times New Roman, serif"/>
              </a:rPr>
              <a:t>…, </a:t>
            </a:r>
            <a:r>
              <a:rPr lang="ru-RU" sz="3600" dirty="0" err="1">
                <a:solidFill>
                  <a:srgbClr val="000000"/>
                </a:solidFill>
                <a:latin typeface="Times New Roman, serif"/>
              </a:rPr>
              <a:t>доро</a:t>
            </a:r>
            <a:r>
              <a:rPr lang="ru-RU" sz="3600" dirty="0">
                <a:solidFill>
                  <a:srgbClr val="000000"/>
                </a:solidFill>
                <a:latin typeface="Times New Roman, serif"/>
              </a:rPr>
              <a:t>…ка, сне…, шу…ка, жира…, </a:t>
            </a:r>
            <a:r>
              <a:rPr lang="ru-RU" sz="3600" dirty="0" err="1">
                <a:solidFill>
                  <a:srgbClr val="000000"/>
                </a:solidFill>
                <a:latin typeface="Times New Roman, serif"/>
              </a:rPr>
              <a:t>закла</a:t>
            </a:r>
            <a:r>
              <a:rPr lang="ru-RU" sz="3600" dirty="0">
                <a:solidFill>
                  <a:srgbClr val="000000"/>
                </a:solidFill>
                <a:latin typeface="Times New Roman, serif"/>
              </a:rPr>
              <a:t>…ка</a:t>
            </a:r>
            <a:endParaRPr lang="ru-RU" sz="36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2361" y="3217126"/>
            <a:ext cx="104672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Open Sans"/>
              </a:rPr>
              <a:t/>
            </a:r>
            <a:br>
              <a:rPr lang="ru-RU" sz="3600" dirty="0">
                <a:solidFill>
                  <a:srgbClr val="000000"/>
                </a:solidFill>
                <a:latin typeface="Open Sans"/>
              </a:rPr>
            </a:br>
            <a:r>
              <a:rPr lang="ru-RU" sz="3600" dirty="0" err="1" smtClean="0">
                <a:solidFill>
                  <a:srgbClr val="000000"/>
                </a:solidFill>
                <a:latin typeface="Times New Roman, serif"/>
              </a:rPr>
              <a:t>сугробик</a:t>
            </a:r>
            <a:r>
              <a:rPr lang="ru-RU" sz="3600" dirty="0" smtClean="0">
                <a:solidFill>
                  <a:srgbClr val="000000"/>
                </a:solidFill>
                <a:latin typeface="Times New Roman, serif"/>
              </a:rPr>
              <a:t>              дороженька</a:t>
            </a:r>
            <a:endParaRPr lang="ru-RU" sz="3600" dirty="0" smtClean="0">
              <a:solidFill>
                <a:srgbClr val="000000"/>
              </a:solidFill>
              <a:latin typeface="Times New Roman, serif"/>
            </a:endParaRPr>
          </a:p>
          <a:p>
            <a:r>
              <a:rPr lang="ru-RU" sz="3600" dirty="0" smtClean="0">
                <a:solidFill>
                  <a:srgbClr val="000000"/>
                </a:solidFill>
                <a:latin typeface="Times New Roman, serif"/>
              </a:rPr>
              <a:t>снега                 </a:t>
            </a:r>
            <a:r>
              <a:rPr lang="ru-RU" sz="3600" dirty="0" err="1" smtClean="0">
                <a:solidFill>
                  <a:srgbClr val="000000"/>
                </a:solidFill>
                <a:latin typeface="Times New Roman, serif"/>
              </a:rPr>
              <a:t>шубочка</a:t>
            </a:r>
            <a:r>
              <a:rPr lang="ru-RU" sz="3600" dirty="0" smtClean="0">
                <a:solidFill>
                  <a:srgbClr val="000000"/>
                </a:solidFill>
                <a:latin typeface="Times New Roman, serif"/>
              </a:rPr>
              <a:t> </a:t>
            </a:r>
            <a:endParaRPr lang="ru-RU" sz="3600" dirty="0" smtClean="0">
              <a:solidFill>
                <a:srgbClr val="000000"/>
              </a:solidFill>
              <a:latin typeface="Times New Roman, serif"/>
            </a:endParaRPr>
          </a:p>
          <a:p>
            <a:r>
              <a:rPr lang="ru-RU" sz="3600" dirty="0" err="1" smtClean="0">
                <a:solidFill>
                  <a:srgbClr val="000000"/>
                </a:solidFill>
                <a:latin typeface="Times New Roman, serif"/>
              </a:rPr>
              <a:t>жирафик</a:t>
            </a:r>
            <a:r>
              <a:rPr lang="ru-RU" sz="3600" dirty="0" smtClean="0">
                <a:solidFill>
                  <a:srgbClr val="000000"/>
                </a:solidFill>
                <a:latin typeface="Times New Roman, serif"/>
              </a:rPr>
              <a:t>              </a:t>
            </a:r>
            <a:r>
              <a:rPr lang="ru-RU" sz="3600" dirty="0" err="1" smtClean="0">
                <a:solidFill>
                  <a:srgbClr val="000000"/>
                </a:solidFill>
                <a:latin typeface="Times New Roman, serif"/>
              </a:rPr>
              <a:t>закладочка</a:t>
            </a:r>
            <a:endParaRPr lang="ru-RU" sz="36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6" name="Заголовок 8"/>
          <p:cNvSpPr txBox="1">
            <a:spLocks/>
          </p:cNvSpPr>
          <p:nvPr/>
        </p:nvSpPr>
        <p:spPr>
          <a:xfrm>
            <a:off x="2115481" y="2265952"/>
            <a:ext cx="591902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5762514" y="2238251"/>
            <a:ext cx="591902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9304782" y="2248562"/>
            <a:ext cx="591902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 txBox="1">
            <a:spLocks/>
          </p:cNvSpPr>
          <p:nvPr/>
        </p:nvSpPr>
        <p:spPr>
          <a:xfrm>
            <a:off x="3690064" y="2248563"/>
            <a:ext cx="591902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7067651" y="2344453"/>
            <a:ext cx="591902" cy="5909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Заголовок 8"/>
          <p:cNvSpPr txBox="1">
            <a:spLocks/>
          </p:cNvSpPr>
          <p:nvPr/>
        </p:nvSpPr>
        <p:spPr>
          <a:xfrm>
            <a:off x="1995873" y="2866261"/>
            <a:ext cx="1809845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Picture 2" descr="Картинки по запросу &quot;мультяшная сова умная сов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402" y="2852283"/>
            <a:ext cx="2487612" cy="35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97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225</Words>
  <Application>Microsoft Office PowerPoint</Application>
  <PresentationFormat>Широкоэкранный</PresentationFormat>
  <Paragraphs>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Times New Roman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29</cp:revision>
  <dcterms:created xsi:type="dcterms:W3CDTF">2021-11-09T21:26:37Z</dcterms:created>
  <dcterms:modified xsi:type="dcterms:W3CDTF">2021-11-13T08:24:37Z</dcterms:modified>
</cp:coreProperties>
</file>