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74" r:id="rId8"/>
    <p:sldId id="266" r:id="rId9"/>
    <p:sldId id="277" r:id="rId10"/>
    <p:sldId id="285" r:id="rId11"/>
    <p:sldId id="286" r:id="rId12"/>
    <p:sldId id="281" r:id="rId13"/>
    <p:sldId id="280" r:id="rId14"/>
    <p:sldId id="279" r:id="rId15"/>
    <p:sldId id="278" r:id="rId16"/>
    <p:sldId id="282" r:id="rId17"/>
    <p:sldId id="287" r:id="rId18"/>
    <p:sldId id="288" r:id="rId19"/>
    <p:sldId id="271" r:id="rId20"/>
    <p:sldId id="275" r:id="rId21"/>
    <p:sldId id="276" r:id="rId22"/>
    <p:sldId id="273" r:id="rId23"/>
    <p:sldId id="284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3"/>
    <a:srgbClr val="E8E8E8"/>
    <a:srgbClr val="E7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4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0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1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3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3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7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6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DE0B-01DA-4A7B-84BD-04134BDFB76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5A3B7-ABD6-47E2-8324-E2239AD9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oformi-foto.ru/png_tmp/258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7815" y="1945882"/>
            <a:ext cx="932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8907" y="836331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Так, в </a:t>
            </a:r>
            <a:r>
              <a:rPr lang="ru-RU" sz="3200" dirty="0" smtClean="0">
                <a:solidFill>
                  <a:srgbClr val="000000"/>
                </a:solidFill>
                <a:latin typeface="Times New Roman, serif"/>
              </a:rPr>
              <a:t>слове 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«шубка» в середине слова слышим какой звук?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[п]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, а </a:t>
            </a:r>
            <a:r>
              <a:rPr lang="ru-RU" sz="3200" dirty="0" smtClean="0">
                <a:solidFill>
                  <a:srgbClr val="000000"/>
                </a:solidFill>
                <a:latin typeface="Times New Roman, serif"/>
              </a:rPr>
              <a:t>какой буквой 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он может быть обозначен на письме? (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б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или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). А в слове «дорожка? (Звук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[ш]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– буквы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ж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Times New Roman, serif"/>
              </a:rPr>
              <a:t>или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ш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). А в слове «закладка»? (Звук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[д],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а буквы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latin typeface="Times New Roman, serif"/>
              </a:rPr>
              <a:t>или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Times New Roman, serif"/>
              </a:rPr>
              <a:t>т</a:t>
            </a:r>
            <a:r>
              <a:rPr lang="ru-RU" sz="3200" dirty="0" smtClean="0">
                <a:solidFill>
                  <a:srgbClr val="000000"/>
                </a:solidFill>
                <a:latin typeface="Times New Roman, serif"/>
              </a:rPr>
              <a:t>).</a:t>
            </a:r>
          </a:p>
          <a:p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Шу..(</a:t>
            </a:r>
            <a:r>
              <a:rPr lang="ru-RU" sz="3200" dirty="0" err="1">
                <a:solidFill>
                  <a:srgbClr val="000000"/>
                </a:solidFill>
                <a:latin typeface="Times New Roman, serif"/>
              </a:rPr>
              <a:t>б,п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)..ка</a:t>
            </a:r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r>
              <a:rPr lang="ru-RU" sz="3200" dirty="0" err="1">
                <a:solidFill>
                  <a:srgbClr val="000000"/>
                </a:solidFill>
                <a:latin typeface="Times New Roman, serif"/>
              </a:rPr>
              <a:t>Доро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..(</a:t>
            </a:r>
            <a:r>
              <a:rPr lang="ru-RU" sz="3200" dirty="0" err="1">
                <a:solidFill>
                  <a:srgbClr val="000000"/>
                </a:solidFill>
                <a:latin typeface="Times New Roman, serif"/>
              </a:rPr>
              <a:t>ж,ш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)..ка</a:t>
            </a:r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r>
              <a:rPr lang="ru-RU" sz="3200" dirty="0" err="1">
                <a:solidFill>
                  <a:srgbClr val="000000"/>
                </a:solidFill>
                <a:latin typeface="Times New Roman, serif"/>
              </a:rPr>
              <a:t>Закла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..(</a:t>
            </a:r>
            <a:r>
              <a:rPr lang="ru-RU" sz="3200" dirty="0" err="1">
                <a:solidFill>
                  <a:srgbClr val="000000"/>
                </a:solidFill>
                <a:latin typeface="Times New Roman, serif"/>
              </a:rPr>
              <a:t>д,т</a:t>
            </a:r>
            <a:r>
              <a:rPr lang="ru-RU" sz="3200" dirty="0">
                <a:solidFill>
                  <a:srgbClr val="000000"/>
                </a:solidFill>
                <a:latin typeface="Times New Roman, serif"/>
              </a:rPr>
              <a:t>)..ка</a:t>
            </a:r>
            <a:endParaRPr lang="ru-RU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5" name="Picture 2" descr="https://xn--80abbqipopbve.xn--p1ai/attachments/Image/Owl_with_a_book_1_06142532.png?template=gene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23" y="3641808"/>
            <a:ext cx="2197838" cy="24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5.infourok.ru/uploads/ex/1085/00042f34-eb157a62/2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63" y="522420"/>
            <a:ext cx="9144543" cy="56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055539" y="1369479"/>
            <a:ext cx="629045" cy="923330"/>
          </a:xfrm>
          <a:prstGeom prst="rect">
            <a:avLst/>
          </a:prstGeom>
          <a:solidFill>
            <a:srgbClr val="E5E5E3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endParaRPr kumimoji="0" lang="ru-RU" sz="4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1140" y="741776"/>
            <a:ext cx="8281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Open Sans"/>
              </a:rPr>
              <a:t>Зеленый полосатый шар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,</a:t>
            </a: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С 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начинкой,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алой словно жар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,</a:t>
            </a: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Лежит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на грядке, словно груз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,</a:t>
            </a: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Скажите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, что это..? </a:t>
            </a:r>
            <a:endParaRPr lang="ru-RU" sz="3600" dirty="0"/>
          </a:p>
        </p:txBody>
      </p:sp>
      <p:pic>
        <p:nvPicPr>
          <p:cNvPr id="16386" name="Picture 2" descr="https://img2.freepng.ru/20180323/jve/kisspng-animation-watermelon-drawing-clip-art-watermelon-5ab4b0532481e3.5313435815217910591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66" y="2659289"/>
            <a:ext cx="3124653" cy="3124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s04.infourok.ru/uploads/ex/12cb/000ef362-f31a9cf9/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8459" r="10590" b="22808"/>
          <a:stretch/>
        </p:blipFill>
        <p:spPr bwMode="auto">
          <a:xfrm>
            <a:off x="1551787" y="3483429"/>
            <a:ext cx="5101227" cy="28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605" y="614428"/>
            <a:ext cx="7489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Open Sans"/>
              </a:rPr>
              <a:t>Она оранжевого цвета,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Полезный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нам привет от </a:t>
            </a:r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лета.</a:t>
            </a: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Грызут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ее девчонки и мальчишки,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И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даже длинноухие зайчишки.</a:t>
            </a:r>
            <a:endParaRPr lang="ru-RU" sz="3600" dirty="0"/>
          </a:p>
        </p:txBody>
      </p:sp>
      <p:pic>
        <p:nvPicPr>
          <p:cNvPr id="5" name="Picture 12" descr="https://o-flora.com/wp-content/uploads/2017/03/3-2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05" y="3331622"/>
            <a:ext cx="3927580" cy="27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fs00.infourok.ru/images/doc/236/134611/3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3" t="44388" r="7415" b="39104"/>
          <a:stretch/>
        </p:blipFill>
        <p:spPr bwMode="auto">
          <a:xfrm>
            <a:off x="928914" y="3657600"/>
            <a:ext cx="5362514" cy="19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2293" y="8755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Open Sans"/>
              </a:rPr>
              <a:t>То я в клетку, то в линейку,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Написать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во мне сумей-ка!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Можешь </a:t>
            </a:r>
            <a:r>
              <a:rPr lang="ru-RU" sz="3600" dirty="0">
                <a:solidFill>
                  <a:srgbClr val="383838"/>
                </a:solidFill>
                <a:latin typeface="Open Sans"/>
              </a:rPr>
              <a:t>и нарисовать… </a:t>
            </a:r>
            <a:endParaRPr lang="ru-RU" sz="36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Open Sans"/>
              </a:rPr>
              <a:t>А зовут меня …</a:t>
            </a:r>
            <a:endParaRPr lang="ru-RU" sz="3600" dirty="0"/>
          </a:p>
        </p:txBody>
      </p:sp>
      <p:pic>
        <p:nvPicPr>
          <p:cNvPr id="17410" name="Picture 2" descr="https://multiurok.ru/img/182813/image_5f13fc873d7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32" y="2392363"/>
            <a:ext cx="3980996" cy="39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s04.infourok.ru/uploads/ex/0c9f/0012d14e-00642452/im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r="69479" b="64712"/>
          <a:stretch/>
        </p:blipFill>
        <p:spPr bwMode="auto">
          <a:xfrm>
            <a:off x="1781175" y="3643087"/>
            <a:ext cx="4406082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5.infourok.ru/uploads/ex/1085/00042f34-eb157a62/2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6" y="731594"/>
            <a:ext cx="8486620" cy="53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ds05.infourok.ru/uploads/ex/1085/00042f34-eb157a62/2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92" y="449939"/>
            <a:ext cx="9356415" cy="56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8374566" y="1059366"/>
            <a:ext cx="1237785" cy="791736"/>
          </a:xfrm>
          <a:prstGeom prst="ellipse">
            <a:avLst/>
          </a:prstGeom>
          <a:solidFill>
            <a:srgbClr val="E7E6E4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ds05.infourok.ru/uploads/ex/1085/00042f34-eb157a62/2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3"/>
          <a:stretch/>
        </p:blipFill>
        <p:spPr bwMode="auto">
          <a:xfrm>
            <a:off x="1723118" y="842621"/>
            <a:ext cx="4416425" cy="55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5.infourok.ru/uploads/ex/1085/00042f34-eb157a62/2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0"/>
          <a:stretch/>
        </p:blipFill>
        <p:spPr bwMode="auto">
          <a:xfrm>
            <a:off x="6139543" y="842621"/>
            <a:ext cx="4847771" cy="55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0639" y="645235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и запиши проверочные слова.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2770647" y="1805310"/>
            <a:ext cx="488369" cy="757130"/>
          </a:xfrm>
          <a:prstGeom prst="rect">
            <a:avLst/>
          </a:prstGeom>
          <a:solidFill>
            <a:srgbClr val="E5E5E3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</a:t>
            </a: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1085/00042f34-eb157a62/2/img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1"/>
          <a:stretch/>
        </p:blipFill>
        <p:spPr bwMode="auto">
          <a:xfrm>
            <a:off x="1558245" y="466554"/>
            <a:ext cx="4740955" cy="59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5.infourok.ru/uploads/ex/1085/00042f34-eb157a62/2/img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9"/>
          <a:stretch/>
        </p:blipFill>
        <p:spPr bwMode="auto">
          <a:xfrm>
            <a:off x="6226629" y="466554"/>
            <a:ext cx="4407126" cy="59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639" y="645235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и запиши проверочные слова.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2981663" y="1502665"/>
            <a:ext cx="488369" cy="757130"/>
          </a:xfrm>
          <a:prstGeom prst="rect">
            <a:avLst/>
          </a:prstGeom>
          <a:solidFill>
            <a:srgbClr val="E5E5E3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599" t="26032" r="3905" b="53919"/>
          <a:stretch/>
        </p:blipFill>
        <p:spPr>
          <a:xfrm>
            <a:off x="934064" y="1355050"/>
            <a:ext cx="10323871" cy="5061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095" y="52912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178.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1316" y="1209368"/>
            <a:ext cx="648929" cy="5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94335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676863" y="1997839"/>
            <a:ext cx="8094593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 и глухие согласные в корне слова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539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631" t="63813" r="8912" b="21455"/>
          <a:stretch/>
        </p:blipFill>
        <p:spPr>
          <a:xfrm>
            <a:off x="780041" y="1194817"/>
            <a:ext cx="10631918" cy="4061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095" y="52912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179.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9524" y="1298561"/>
            <a:ext cx="769276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155" t="69275" r="56047" b="25462"/>
          <a:stretch/>
        </p:blipFill>
        <p:spPr>
          <a:xfrm>
            <a:off x="717094" y="2763021"/>
            <a:ext cx="6110425" cy="2596932"/>
          </a:xfrm>
          <a:prstGeom prst="rect">
            <a:avLst/>
          </a:prstGeom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1628070" y="4061487"/>
            <a:ext cx="401459" cy="75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2489629" y="3208567"/>
            <a:ext cx="377328" cy="75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3437359" y="3225513"/>
            <a:ext cx="360918" cy="75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4305885" y="4227686"/>
            <a:ext cx="339061" cy="59093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5196029" y="3208567"/>
            <a:ext cx="366121" cy="75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113" t="78757" r="9606" b="12982"/>
          <a:stretch/>
        </p:blipFill>
        <p:spPr>
          <a:xfrm>
            <a:off x="713232" y="1097280"/>
            <a:ext cx="10765536" cy="2767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095" y="52912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180.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9524" y="1298561"/>
            <a:ext cx="769276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29" y="3774345"/>
            <a:ext cx="3747247" cy="23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713232" y="3762135"/>
            <a:ext cx="11976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864096" y="3646311"/>
            <a:ext cx="11976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266176" y="3646311"/>
            <a:ext cx="905256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375882" y="3646311"/>
            <a:ext cx="853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435" t="53414" r="10858" b="41568"/>
          <a:stretch/>
        </p:blipFill>
        <p:spPr>
          <a:xfrm>
            <a:off x="508314" y="1562100"/>
            <a:ext cx="11175367" cy="1467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6024" y="1562100"/>
            <a:ext cx="769276" cy="52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7095" y="52912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181.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597809" y="3292863"/>
            <a:ext cx="11085872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Фазан, шар, семя, коза, пожар, корабль.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umbs.dreamstime.com/b/%D1%83%D0%BA%D0%B0%D0%B7%D1%8B%D0%B2%D0%B0%D1%82%D1%8C-%D1%81%D1%8B%D1%87%D0%B0-%D1%83%D1%87%D0%B8%D1%82%D0%B5%D0%BB%D1%8F-29271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7" y="4049993"/>
            <a:ext cx="1879032" cy="22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9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8850" y="450385"/>
            <a:ext cx="952332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/>
              <a:t>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39" t="62736" r="9592" b="22905"/>
          <a:stretch/>
        </p:blipFill>
        <p:spPr>
          <a:xfrm>
            <a:off x="728015" y="1750741"/>
            <a:ext cx="10708951" cy="3953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2029" y="1784195"/>
            <a:ext cx="814039" cy="42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5515" y="1025902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182.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97" y="1812131"/>
            <a:ext cx="7028989" cy="44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94089" y="742258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281594/5106/v/950/depositphotos_51062809-stock-illustration-school-children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4857" y="1991737"/>
            <a:ext cx="90827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домашнего задания 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1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3763"/>
          <a:stretch/>
        </p:blipFill>
        <p:spPr>
          <a:xfrm>
            <a:off x="4700953" y="3401947"/>
            <a:ext cx="6448598" cy="28655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35765" y="591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130" y="1484435"/>
            <a:ext cx="10733573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Погодина «Кто нагрел море»,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пересказ.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096" y="63355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koy-smysl.ru/wp-content/uploads/2021/09/blobid1569337167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4" y="1504974"/>
            <a:ext cx="2389520" cy="17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lacepic.ru/wp-content/uploads/2021/03/653701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06" y="1477839"/>
            <a:ext cx="266827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3.goodfon.ru/wallpaper/nbig/9/27/sobaka-bigl-drug-4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87" y="1504974"/>
            <a:ext cx="2991037" cy="18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c.pics.livejournal.com/tankard39/26362937/1915943/1915943_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29" y="1477848"/>
            <a:ext cx="1951151" cy="19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odamix.net/wp-content/uploads/2019/12/scale_1200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6" y="4005942"/>
            <a:ext cx="2833971" cy="20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-flora.com/wp-content/uploads/2017/03/3-2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34" y="4005942"/>
            <a:ext cx="2855020" cy="20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oleznii-site.ru/wp-content/uploads/2020/05/5-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65" y="4005942"/>
            <a:ext cx="2813919" cy="200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7096" y="633550"/>
            <a:ext cx="107578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 smtClean="0"/>
              <a:t>                    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095" y="1499006"/>
            <a:ext cx="1075780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5400" dirty="0" smtClean="0"/>
              <a:t>С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рока, в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рона, с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бака, л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сица, к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ртофель, м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рковь, г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рох.</a:t>
            </a:r>
            <a:endParaRPr lang="ru-RU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77" y="3526023"/>
            <a:ext cx="3993784" cy="29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94335/0001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676863" y="1997839"/>
            <a:ext cx="8094593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Тема: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b="1" i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 и глухие согласные в корне слова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322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-CX_qwfWqZNQ/T28N7Izor8I/AAAAAAAAB2E/UYUGQvpPCXk/s1600/gluhizvsog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5533" r="3553" b="54231"/>
          <a:stretch/>
        </p:blipFill>
        <p:spPr bwMode="auto">
          <a:xfrm>
            <a:off x="1814383" y="437551"/>
            <a:ext cx="8318157" cy="27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CX_qwfWqZNQ/T28N7Izor8I/AAAAAAAAB2E/UYUGQvpPCXk/s1600/gluhizvsog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45123" r="8002" b="10008"/>
          <a:stretch/>
        </p:blipFill>
        <p:spPr bwMode="auto">
          <a:xfrm>
            <a:off x="2730843" y="3383198"/>
            <a:ext cx="6820930" cy="27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698" y="719231"/>
            <a:ext cx="104672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Times New Roman, serif"/>
              </a:rPr>
              <a:t>Запишите слова, вставляя пропущенные буквы.</a:t>
            </a:r>
            <a:endParaRPr lang="ru-RU" sz="3600" dirty="0">
              <a:solidFill>
                <a:srgbClr val="000000"/>
              </a:solidFill>
              <a:latin typeface="Open Sans"/>
            </a:endParaRPr>
          </a:p>
          <a:p>
            <a:r>
              <a:rPr lang="ru-RU" sz="36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Open Sans"/>
              </a:rPr>
            </a:br>
            <a:r>
              <a:rPr lang="ru-RU" sz="3600" dirty="0" err="1" smtClean="0">
                <a:solidFill>
                  <a:srgbClr val="000000"/>
                </a:solidFill>
                <a:latin typeface="Times New Roman, serif"/>
              </a:rPr>
              <a:t>Сугро</a:t>
            </a:r>
            <a:r>
              <a:rPr lang="ru-RU" sz="3600" dirty="0">
                <a:solidFill>
                  <a:srgbClr val="000000"/>
                </a:solidFill>
                <a:latin typeface="Times New Roman, serif"/>
              </a:rPr>
              <a:t>…, </a:t>
            </a:r>
            <a:r>
              <a:rPr lang="ru-RU" sz="3600" dirty="0" err="1">
                <a:solidFill>
                  <a:srgbClr val="000000"/>
                </a:solidFill>
                <a:latin typeface="Times New Roman, serif"/>
              </a:rPr>
              <a:t>доро</a:t>
            </a:r>
            <a:r>
              <a:rPr lang="ru-RU" sz="3600" dirty="0">
                <a:solidFill>
                  <a:srgbClr val="000000"/>
                </a:solidFill>
                <a:latin typeface="Times New Roman, serif"/>
              </a:rPr>
              <a:t>…ка, сне…, шу…ка, жира…, </a:t>
            </a:r>
            <a:r>
              <a:rPr lang="ru-RU" sz="3600" dirty="0" err="1">
                <a:solidFill>
                  <a:srgbClr val="000000"/>
                </a:solidFill>
                <a:latin typeface="Times New Roman, serif"/>
              </a:rPr>
              <a:t>закла</a:t>
            </a:r>
            <a:r>
              <a:rPr lang="ru-RU" sz="3600" dirty="0">
                <a:solidFill>
                  <a:srgbClr val="000000"/>
                </a:solidFill>
                <a:latin typeface="Times New Roman, serif"/>
              </a:rPr>
              <a:t>…ка</a:t>
            </a:r>
            <a:endParaRPr lang="ru-RU" sz="36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361" y="3217126"/>
            <a:ext cx="10467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Open Sans"/>
              </a:rPr>
            </a:br>
            <a:r>
              <a:rPr lang="ru-RU" sz="3600" dirty="0" err="1" smtClean="0">
                <a:solidFill>
                  <a:srgbClr val="000000"/>
                </a:solidFill>
                <a:latin typeface="Times New Roman, serif"/>
              </a:rPr>
              <a:t>сугробик</a:t>
            </a:r>
            <a:r>
              <a:rPr lang="ru-RU" sz="3600" dirty="0" smtClean="0">
                <a:solidFill>
                  <a:srgbClr val="000000"/>
                </a:solidFill>
                <a:latin typeface="Times New Roman, serif"/>
              </a:rPr>
              <a:t>              дороженька</a:t>
            </a:r>
            <a:endParaRPr lang="ru-RU" sz="36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, serif"/>
              </a:rPr>
              <a:t>снега                 </a:t>
            </a:r>
            <a:r>
              <a:rPr lang="ru-RU" sz="3600" dirty="0" err="1" smtClean="0">
                <a:solidFill>
                  <a:srgbClr val="000000"/>
                </a:solidFill>
                <a:latin typeface="Times New Roman, serif"/>
              </a:rPr>
              <a:t>шубочка</a:t>
            </a:r>
            <a:r>
              <a:rPr lang="ru-RU" sz="3600" dirty="0" smtClean="0">
                <a:solidFill>
                  <a:srgbClr val="000000"/>
                </a:solidFill>
                <a:latin typeface="Times New Roman, serif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3600" dirty="0" err="1" smtClean="0">
                <a:solidFill>
                  <a:srgbClr val="000000"/>
                </a:solidFill>
                <a:latin typeface="Times New Roman, serif"/>
              </a:rPr>
              <a:t>жирафик</a:t>
            </a:r>
            <a:r>
              <a:rPr lang="ru-RU" sz="3600" dirty="0" smtClean="0">
                <a:solidFill>
                  <a:srgbClr val="000000"/>
                </a:solidFill>
                <a:latin typeface="Times New Roman, serif"/>
              </a:rPr>
              <a:t>              </a:t>
            </a:r>
            <a:r>
              <a:rPr lang="ru-RU" sz="3600" dirty="0" err="1" smtClean="0">
                <a:solidFill>
                  <a:srgbClr val="000000"/>
                </a:solidFill>
                <a:latin typeface="Times New Roman, serif"/>
              </a:rPr>
              <a:t>закладочка</a:t>
            </a:r>
            <a:endParaRPr lang="ru-RU" sz="36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2115481" y="2265952"/>
            <a:ext cx="591902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5762514" y="2238251"/>
            <a:ext cx="59190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9304782" y="2248562"/>
            <a:ext cx="59190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690064" y="2248563"/>
            <a:ext cx="59190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7067651" y="2344453"/>
            <a:ext cx="591902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995873" y="2866261"/>
            <a:ext cx="180984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2" descr="Картинки по запросу &quot;мультяшная сова умная сов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2" y="2852283"/>
            <a:ext cx="2487612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225</Words>
  <Application>Microsoft Office PowerPoint</Application>
  <PresentationFormat>Широкоэкранный</PresentationFormat>
  <Paragraphs>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dcterms:created xsi:type="dcterms:W3CDTF">2021-11-09T21:26:37Z</dcterms:created>
  <dcterms:modified xsi:type="dcterms:W3CDTF">2021-11-13T08:24:37Z</dcterms:modified>
</cp:coreProperties>
</file>