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71" r:id="rId4"/>
    <p:sldId id="270" r:id="rId5"/>
    <p:sldId id="257" r:id="rId6"/>
    <p:sldId id="269" r:id="rId7"/>
    <p:sldId id="267" r:id="rId8"/>
    <p:sldId id="266" r:id="rId9"/>
    <p:sldId id="265" r:id="rId10"/>
    <p:sldId id="268" r:id="rId11"/>
    <p:sldId id="273" r:id="rId12"/>
    <p:sldId id="283" r:id="rId13"/>
    <p:sldId id="285" r:id="rId14"/>
    <p:sldId id="284" r:id="rId15"/>
    <p:sldId id="287" r:id="rId16"/>
    <p:sldId id="264" r:id="rId17"/>
    <p:sldId id="263" r:id="rId18"/>
    <p:sldId id="262" r:id="rId19"/>
    <p:sldId id="261" r:id="rId20"/>
    <p:sldId id="260" r:id="rId21"/>
    <p:sldId id="259" r:id="rId22"/>
    <p:sldId id="272" r:id="rId23"/>
    <p:sldId id="275" r:id="rId24"/>
    <p:sldId id="274" r:id="rId25"/>
    <p:sldId id="277" r:id="rId26"/>
    <p:sldId id="276" r:id="rId27"/>
    <p:sldId id="280" r:id="rId28"/>
    <p:sldId id="281" r:id="rId29"/>
    <p:sldId id="278" r:id="rId30"/>
    <p:sldId id="282" r:id="rId31"/>
    <p:sldId id="286" r:id="rId32"/>
    <p:sldId id="288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67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B3172-6CFF-484A-BB6A-322DA7916935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2C6A4-1D52-4EFD-BC17-4C3004C16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525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2C6A4-1D52-4EFD-BC17-4C3004C1658B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76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57C75-341D-425C-A647-B0BA78799C35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90726-BD3A-461A-AE3E-B6BB1BB86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368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57C75-341D-425C-A647-B0BA78799C35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90726-BD3A-461A-AE3E-B6BB1BB86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29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57C75-341D-425C-A647-B0BA78799C35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90726-BD3A-461A-AE3E-B6BB1BB86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574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57C75-341D-425C-A647-B0BA78799C35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90726-BD3A-461A-AE3E-B6BB1BB86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188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57C75-341D-425C-A647-B0BA78799C35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90726-BD3A-461A-AE3E-B6BB1BB86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96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57C75-341D-425C-A647-B0BA78799C35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90726-BD3A-461A-AE3E-B6BB1BB86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573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57C75-341D-425C-A647-B0BA78799C35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90726-BD3A-461A-AE3E-B6BB1BB86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934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57C75-341D-425C-A647-B0BA78799C35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90726-BD3A-461A-AE3E-B6BB1BB86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552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57C75-341D-425C-A647-B0BA78799C35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90726-BD3A-461A-AE3E-B6BB1BB86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175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57C75-341D-425C-A647-B0BA78799C35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90726-BD3A-461A-AE3E-B6BB1BB86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68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57C75-341D-425C-A647-B0BA78799C35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90726-BD3A-461A-AE3E-B6BB1BB86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752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57C75-341D-425C-A647-B0BA78799C35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90726-BD3A-461A-AE3E-B6BB1BB86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643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luspng.com/img-png/borders-png-hd-certificate-border-png-hd-free-printable-blank-certificate-borders-clipart-library-certificate-border-clip-art-1500-1125-png-15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19"/>
            <a:ext cx="12192000" cy="686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35693" y="561772"/>
            <a:ext cx="93206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русского языка </a:t>
            </a:r>
          </a:p>
          <a:p>
            <a:pPr lvl="0" algn="ctr"/>
            <a:r>
              <a:rPr lang="ru-RU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читательской грамотности во 2 классе</a:t>
            </a:r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Мультяшный школьники с бумагой | Премиум вектор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82" b="25521"/>
          <a:stretch/>
        </p:blipFill>
        <p:spPr bwMode="auto">
          <a:xfrm>
            <a:off x="3660461" y="3443288"/>
            <a:ext cx="4871075" cy="243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308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luspng.com/img-png/borders-png-hd-certificate-border-png-hd-free-printable-blank-certificate-borders-clipart-library-certificate-border-clip-art-1500-1125-png-15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19"/>
            <a:ext cx="12192000" cy="686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4.bp.blogspot.com/-2KE-maQJrwI/WXOwa0RfG_I/AAAAAAAA8DU/6l_ELJck5vAzUicT76kMkwi5PWf3cvdYwCEwYBhgL/s1600/%25D0%25A1%25D0%25BB%25D0%25B0%25D0%25B9%25D0%25B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288" y="574152"/>
            <a:ext cx="8855423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72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luspng.com/img-png/borders-png-hd-certificate-border-png-hd-free-printable-blank-certificate-borders-clipart-library-certificate-border-clip-art-1500-1125-png-15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19"/>
            <a:ext cx="12192000" cy="686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8"/>
          <p:cNvSpPr txBox="1">
            <a:spLocks/>
          </p:cNvSpPr>
          <p:nvPr/>
        </p:nvSpPr>
        <p:spPr>
          <a:xfrm>
            <a:off x="743344" y="651067"/>
            <a:ext cx="10705311" cy="2585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С.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Баруздин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endParaRPr lang="ru-RU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Алёше учиться надоело.»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https://2.bp.blogspot.com/-435orI6DGVs/W_DPzl5uh8I/AAAAAAAAAcg/RxXSkl0bRFE9iHGmjNFNAZETQMsrDZo5ACLcBGAs/s1600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775" y="3236390"/>
            <a:ext cx="3273425" cy="318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43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luspng.com/img-png/borders-png-hd-certificate-border-png-hd-free-printable-blank-certificate-borders-clipart-library-certificate-border-clip-art-1500-1125-png-15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19"/>
            <a:ext cx="12192000" cy="686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8"/>
          <p:cNvSpPr txBox="1">
            <a:spLocks/>
          </p:cNvSpPr>
          <p:nvPr/>
        </p:nvSpPr>
        <p:spPr>
          <a:xfrm>
            <a:off x="743344" y="900366"/>
            <a:ext cx="10705311" cy="23360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Рецеп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– </a:t>
            </a:r>
            <a: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предписание врача, по которому  изготавливается лекарство больному в аптеке.</a:t>
            </a:r>
            <a:endParaRPr lang="ru-RU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Рецепт - пишет врач, какое нужно лекарство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3"/>
          <a:stretch/>
        </p:blipFill>
        <p:spPr bwMode="auto">
          <a:xfrm>
            <a:off x="2657475" y="3236390"/>
            <a:ext cx="6615113" cy="320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65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luspng.com/img-png/borders-png-hd-certificate-border-png-hd-free-printable-blank-certificate-borders-clipart-library-certificate-border-clip-art-1500-1125-png-15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19"/>
            <a:ext cx="12192000" cy="686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8"/>
          <p:cNvSpPr txBox="1">
            <a:spLocks/>
          </p:cNvSpPr>
          <p:nvPr/>
        </p:nvSpPr>
        <p:spPr>
          <a:xfrm>
            <a:off x="629044" y="1095997"/>
            <a:ext cx="10705311" cy="8402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Поручение</a:t>
            </a:r>
            <a: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задание, просьба.</a:t>
            </a:r>
            <a:endParaRPr lang="ru-RU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Мультяшный школьники с бумагой | Премиум вектор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82" b="25521"/>
          <a:stretch/>
        </p:blipFill>
        <p:spPr bwMode="auto">
          <a:xfrm>
            <a:off x="2628900" y="2700348"/>
            <a:ext cx="6274111" cy="313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2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luspng.com/img-png/borders-png-hd-certificate-border-png-hd-free-printable-blank-certificate-borders-clipart-library-certificate-border-clip-art-1500-1125-png-15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19"/>
            <a:ext cx="12192000" cy="686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 На лице ёлочки Морщинки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620712"/>
            <a:ext cx="7945438" cy="572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66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luspng.com/img-png/borders-png-hd-certificate-border-png-hd-free-printable-blank-certificate-borders-clipart-library-certificate-border-clip-art-1500-1125-png-15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19"/>
            <a:ext cx="12192000" cy="686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Бездельник -ничего не хочет делать, не хочет учиться, ленивый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7" y="434795"/>
            <a:ext cx="9674226" cy="598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s://r3.mt.ru/r15/photoED0E/20163391480-0/jpeg/bp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https://avatars.mds.yandex.net/get-zen_doc/1542444/pub_5d405662f8ea672339c1d7dd_5d4058842f4ad718e84634cb/scale_1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371762"/>
            <a:ext cx="4840288" cy="254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12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luspng.com/img-png/borders-png-hd-certificate-border-png-hd-free-printable-blank-certificate-borders-clipart-library-certificate-border-clip-art-1500-1125-png-15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19"/>
            <a:ext cx="12192000" cy="686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76300" y="564568"/>
            <a:ext cx="107965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Исполнилось Алёшке семь лет. Пошёл он в школу, чтоб научиться читать и писать как следует, а Алёшка уже книжку может прочесть, если она крупными буквами напечатана, слова на бумаге написать, цифры сложить.</a:t>
            </a:r>
          </a:p>
        </p:txBody>
      </p:sp>
      <p:pic>
        <p:nvPicPr>
          <p:cNvPr id="8194" name="Picture 2" descr="https://st.weblancer.net/download/2914160_935x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088" y="3142676"/>
            <a:ext cx="4144962" cy="298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34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luspng.com/img-png/borders-png-hd-certificate-border-png-hd-free-printable-blank-certificate-borders-clipart-library-certificate-border-clip-art-1500-1125-png-15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19"/>
            <a:ext cx="12192000" cy="686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90600" y="714286"/>
            <a:ext cx="109537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И вдруг Алёшка почувствовал, что ему надоело учиться. Читать он умеет, писать тоже и цифры складывать. Что же ещё!? </a:t>
            </a:r>
            <a:endParaRPr lang="ru-RU" sz="3600" dirty="0" smtClean="0"/>
          </a:p>
          <a:p>
            <a:r>
              <a:rPr lang="ru-RU" sz="3600" dirty="0" smtClean="0"/>
              <a:t>Алёшка </a:t>
            </a:r>
            <a:r>
              <a:rPr lang="ru-RU" sz="3600" dirty="0"/>
              <a:t>поднялся с парты, портфель взял и пошёл к выходу.</a:t>
            </a:r>
          </a:p>
        </p:txBody>
      </p:sp>
      <p:pic>
        <p:nvPicPr>
          <p:cNvPr id="7170" name="Picture 2" descr="https://i.mycdn.me/i?r=AEHujHvw2RjEbemUCNEorZbxYpb_p_9AcN2FmGik64KrkeU_biwpybeGb0wxz3gcLZF7Zi9s0CiBOSDmbngC-I-k&amp;amp;fn=external_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97212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94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luspng.com/img-png/borders-png-hd-certificate-border-png-hd-free-printable-blank-certificate-borders-clipart-library-certificate-border-clip-art-1500-1125-png-15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19"/>
            <a:ext cx="12192000" cy="686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19148" y="887733"/>
            <a:ext cx="939641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– Ты куда? – спросила учительница. </a:t>
            </a:r>
            <a:endParaRPr lang="ru-RU" sz="3600" dirty="0" smtClean="0"/>
          </a:p>
          <a:p>
            <a:r>
              <a:rPr lang="ru-RU" sz="3600" dirty="0" smtClean="0"/>
              <a:t>– </a:t>
            </a:r>
            <a:r>
              <a:rPr lang="ru-RU" sz="3600" dirty="0"/>
              <a:t>Домой! – ответил Алёшка. </a:t>
            </a:r>
            <a:endParaRPr lang="ru-RU" sz="3600" dirty="0" smtClean="0"/>
          </a:p>
          <a:p>
            <a:r>
              <a:rPr lang="ru-RU" sz="3600" dirty="0" smtClean="0"/>
              <a:t>– </a:t>
            </a:r>
            <a:r>
              <a:rPr lang="ru-RU" sz="3600" dirty="0"/>
              <a:t>До свидания! </a:t>
            </a:r>
            <a:endParaRPr lang="ru-RU" sz="3600" dirty="0" smtClean="0"/>
          </a:p>
          <a:p>
            <a:r>
              <a:rPr lang="ru-RU" sz="3600" dirty="0" smtClean="0"/>
              <a:t>И </a:t>
            </a:r>
            <a:r>
              <a:rPr lang="ru-RU" sz="3600" dirty="0"/>
              <a:t>ушёл. Домой пришёл и говорит матери: </a:t>
            </a:r>
            <a:endParaRPr lang="ru-RU" sz="3600" dirty="0" smtClean="0"/>
          </a:p>
          <a:p>
            <a:r>
              <a:rPr lang="ru-RU" sz="3600" dirty="0" smtClean="0"/>
              <a:t>– </a:t>
            </a:r>
            <a:r>
              <a:rPr lang="ru-RU" sz="3600" dirty="0"/>
              <a:t>Я больше в школу не пойду! </a:t>
            </a:r>
            <a:endParaRPr lang="ru-RU" sz="3600" dirty="0" smtClean="0"/>
          </a:p>
          <a:p>
            <a:r>
              <a:rPr lang="ru-RU" sz="3600" dirty="0" smtClean="0"/>
              <a:t>– </a:t>
            </a:r>
            <a:r>
              <a:rPr lang="ru-RU" sz="3600" dirty="0"/>
              <a:t>А что же ты будешь делать? </a:t>
            </a:r>
            <a:endParaRPr lang="ru-RU" sz="3600" dirty="0" smtClean="0"/>
          </a:p>
          <a:p>
            <a:r>
              <a:rPr lang="ru-RU" sz="3600" dirty="0" smtClean="0"/>
              <a:t>– </a:t>
            </a:r>
            <a:r>
              <a:rPr lang="ru-RU" sz="3600" dirty="0"/>
              <a:t>Как что? Ну… работать буду. </a:t>
            </a:r>
            <a:endParaRPr lang="ru-RU" sz="3600" dirty="0" smtClean="0"/>
          </a:p>
          <a:p>
            <a:r>
              <a:rPr lang="ru-RU" sz="3600" dirty="0" smtClean="0"/>
              <a:t>– </a:t>
            </a:r>
            <a:r>
              <a:rPr lang="ru-RU" sz="3600" dirty="0"/>
              <a:t>Кем же? </a:t>
            </a:r>
            <a:endParaRPr lang="ru-RU" sz="3600" dirty="0" smtClean="0"/>
          </a:p>
          <a:p>
            <a:r>
              <a:rPr lang="ru-RU" sz="3600" dirty="0" smtClean="0"/>
              <a:t>– </a:t>
            </a:r>
            <a:r>
              <a:rPr lang="ru-RU" sz="3600" dirty="0"/>
              <a:t>Как кем? Ну, как ты, например…</a:t>
            </a:r>
          </a:p>
        </p:txBody>
      </p:sp>
      <p:pic>
        <p:nvPicPr>
          <p:cNvPr id="10242" name="Picture 2" descr="https://free-png.ru/wp-content/uploads/2021/08/free-png.ru-6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826" y="1356789"/>
            <a:ext cx="2873137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11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luspng.com/img-png/borders-png-hd-certificate-border-png-hd-free-printable-blank-certificate-borders-clipart-library-certificate-border-clip-art-1500-1125-png-15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19"/>
            <a:ext cx="12192000" cy="686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4836" y="742860"/>
            <a:ext cx="110680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А мать у Алёшки врачом работала. </a:t>
            </a:r>
            <a:endParaRPr lang="ru-RU" sz="3600" dirty="0" smtClean="0"/>
          </a:p>
          <a:p>
            <a:r>
              <a:rPr lang="ru-RU" sz="3600" dirty="0" smtClean="0"/>
              <a:t>– </a:t>
            </a:r>
            <a:r>
              <a:rPr lang="ru-RU" sz="3600" dirty="0"/>
              <a:t>Ладно, – согласилась мать. – Вот тогда тебе небольшое поручение. Выпиши лекарство больному, у которого грипп. </a:t>
            </a:r>
            <a:endParaRPr lang="ru-RU" sz="3600" dirty="0" smtClean="0"/>
          </a:p>
          <a:p>
            <a:r>
              <a:rPr lang="ru-RU" sz="3600" dirty="0" smtClean="0"/>
              <a:t>И </a:t>
            </a:r>
            <a:r>
              <a:rPr lang="ru-RU" sz="3600" dirty="0"/>
              <a:t>мать дала Алёшке маленький листок бумаги, на </a:t>
            </a:r>
            <a:r>
              <a:rPr lang="ru-RU" sz="3600" dirty="0" smtClean="0"/>
              <a:t>котором </a:t>
            </a:r>
            <a:r>
              <a:rPr lang="ru-RU" sz="3600" dirty="0"/>
              <a:t>рецепты пишут.</a:t>
            </a:r>
          </a:p>
        </p:txBody>
      </p:sp>
      <p:pic>
        <p:nvPicPr>
          <p:cNvPr id="9218" name="Picture 2" descr="https://img5.lalafo.com/i/posters/original/ac/4b/06/5fddf8046ca92fee533eb7df3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2" y="3728646"/>
            <a:ext cx="1801812" cy="264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89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luspng.com/img-png/borders-png-hd-certificate-border-png-hd-free-printable-blank-certificate-borders-clipart-library-certificate-border-clip-art-1500-1125-png-15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19"/>
            <a:ext cx="12192000" cy="686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410" y="353301"/>
            <a:ext cx="9169179" cy="615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130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luspng.com/img-png/borders-png-hd-certificate-border-png-hd-free-printable-blank-certificate-borders-clipart-library-certificate-border-clip-art-1500-1125-png-15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19"/>
            <a:ext cx="12192000" cy="686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62024" y="878893"/>
            <a:ext cx="104251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– А как его писать? Какое лекарство нужно? – </a:t>
            </a:r>
            <a:r>
              <a:rPr lang="ru-RU" sz="3600" dirty="0" smtClean="0"/>
              <a:t>поинтересовался </a:t>
            </a:r>
            <a:r>
              <a:rPr lang="ru-RU" sz="3600" dirty="0"/>
              <a:t>Алёшка. Он не умел выписывать рецепты, поэтому мамина работа ему не очень понравилась. И Алёшка стал ждать </a:t>
            </a:r>
            <a:r>
              <a:rPr lang="ru-RU" sz="3600" dirty="0" smtClean="0"/>
              <a:t>папу.</a:t>
            </a:r>
            <a:endParaRPr lang="ru-RU" sz="3600" dirty="0"/>
          </a:p>
        </p:txBody>
      </p:sp>
      <p:sp>
        <p:nvSpPr>
          <p:cNvPr id="3" name="AutoShape 2" descr="https://pbs.twimg.com/media/DXfs1vCX0AEIUD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8" name="Picture 4" descr="https://boleznikogi.com/wp-content/uploads/2014/12/pills-951505_128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756" y="3187217"/>
            <a:ext cx="4311650" cy="305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85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luspng.com/img-png/borders-png-hd-certificate-border-png-hd-free-printable-blank-certificate-borders-clipart-library-certificate-border-clip-art-1500-1125-png-15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19"/>
            <a:ext cx="12192000" cy="686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62024" y="767059"/>
            <a:ext cx="1059656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Вернулся домой отец. Алёшка – к нему. </a:t>
            </a:r>
            <a:endParaRPr lang="ru-RU" sz="3600" dirty="0" smtClean="0"/>
          </a:p>
          <a:p>
            <a:r>
              <a:rPr lang="ru-RU" sz="3600" dirty="0" smtClean="0"/>
              <a:t>– </a:t>
            </a:r>
            <a:r>
              <a:rPr lang="ru-RU" sz="3600" dirty="0"/>
              <a:t>Я больше в школу не пойду, – говорит. </a:t>
            </a:r>
            <a:endParaRPr lang="ru-RU" sz="3600" dirty="0" smtClean="0"/>
          </a:p>
          <a:p>
            <a:r>
              <a:rPr lang="ru-RU" sz="3600" dirty="0" smtClean="0"/>
              <a:t>– </a:t>
            </a:r>
            <a:r>
              <a:rPr lang="ru-RU" sz="3600" dirty="0"/>
              <a:t>А что же ты будешь делать? – спросил отец. </a:t>
            </a:r>
            <a:endParaRPr lang="ru-RU" sz="3600" dirty="0" smtClean="0"/>
          </a:p>
          <a:p>
            <a:r>
              <a:rPr lang="ru-RU" sz="3600" dirty="0" smtClean="0"/>
              <a:t>– </a:t>
            </a:r>
            <a:r>
              <a:rPr lang="ru-RU" sz="3600" dirty="0"/>
              <a:t>Работать буду. </a:t>
            </a:r>
            <a:endParaRPr lang="ru-RU" sz="3600" dirty="0" smtClean="0"/>
          </a:p>
          <a:p>
            <a:r>
              <a:rPr lang="ru-RU" sz="3600" dirty="0" smtClean="0"/>
              <a:t>– </a:t>
            </a:r>
            <a:r>
              <a:rPr lang="ru-RU" sz="3600" dirty="0"/>
              <a:t>Кем же? </a:t>
            </a:r>
            <a:endParaRPr lang="ru-RU" sz="3600" dirty="0" smtClean="0"/>
          </a:p>
          <a:p>
            <a:r>
              <a:rPr lang="ru-RU" sz="3600" dirty="0" smtClean="0"/>
              <a:t>– </a:t>
            </a:r>
            <a:r>
              <a:rPr lang="ru-RU" sz="3600" dirty="0"/>
              <a:t>Как ты! – сказал Алёшка.</a:t>
            </a:r>
          </a:p>
        </p:txBody>
      </p:sp>
      <p:pic>
        <p:nvPicPr>
          <p:cNvPr id="12290" name="Picture 2" descr="https://img.lovepik.com/element/40139/9916.png_12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469" y="2921316"/>
            <a:ext cx="4284690" cy="303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2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luspng.com/img-png/borders-png-hd-certificate-border-png-hd-free-printable-blank-certificate-borders-clipart-library-certificate-border-clip-art-1500-1125-png-15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19"/>
            <a:ext cx="12192000" cy="686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33475" y="952797"/>
            <a:ext cx="104965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А отец у Алёшки мастером работает на том самом заводе, где машины делают. </a:t>
            </a:r>
            <a:endParaRPr lang="ru-RU" sz="3600" dirty="0" smtClean="0"/>
          </a:p>
          <a:p>
            <a:r>
              <a:rPr lang="ru-RU" sz="3600" dirty="0" smtClean="0"/>
              <a:t>– </a:t>
            </a:r>
            <a:r>
              <a:rPr lang="ru-RU" sz="3600" dirty="0"/>
              <a:t>Очень хорошо, – согласился отец. – Давай работать вместе. Начнём с самого лёгкого.</a:t>
            </a:r>
          </a:p>
        </p:txBody>
      </p:sp>
      <p:pic>
        <p:nvPicPr>
          <p:cNvPr id="6146" name="Picture 2" descr="https://allday1.com/imagedb/fb/2/8cc387173d5f5d45b65d05158a5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818" y="3261121"/>
            <a:ext cx="3471863" cy="299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42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luspng.com/img-png/borders-png-hd-certificate-border-png-hd-free-printable-blank-certificate-borders-clipart-library-certificate-border-clip-art-1500-1125-png-15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19"/>
            <a:ext cx="12192000" cy="686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7749" y="838498"/>
            <a:ext cx="104965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Достал он большой лист бумаги, свёрнутый в трубку, развернул и сказал: </a:t>
            </a:r>
            <a:endParaRPr lang="ru-RU" sz="3600" dirty="0" smtClean="0"/>
          </a:p>
          <a:p>
            <a:r>
              <a:rPr lang="ru-RU" sz="3600" dirty="0" smtClean="0"/>
              <a:t>– </a:t>
            </a:r>
            <a:r>
              <a:rPr lang="ru-RU" sz="3600" dirty="0"/>
              <a:t>Вот перед тобой чертёж новой машины. В нём есть ошибки. Посмотри какие и мне скажи!</a:t>
            </a:r>
          </a:p>
        </p:txBody>
      </p:sp>
      <p:pic>
        <p:nvPicPr>
          <p:cNvPr id="5122" name="Picture 2" descr="https://scribble.su/school-literature/literary-reading-2-class-part-1/literary-reading-2-class-part-1.files/image0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3146822"/>
            <a:ext cx="600075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18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luspng.com/img-png/borders-png-hd-certificate-border-png-hd-free-printable-blank-certificate-borders-clipart-library-certificate-border-clip-art-1500-1125-png-15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19"/>
            <a:ext cx="12192000" cy="686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1993" y="684550"/>
            <a:ext cx="107680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Алёшка посмотрел на чертёж, а это не машина, а что-то совсем непонятное: линии сходятся и расходятся, стрелки, цифры. Ничего здесь не разберёшь! </a:t>
            </a:r>
            <a:endParaRPr lang="ru-RU" sz="3600" dirty="0" smtClean="0"/>
          </a:p>
          <a:p>
            <a:r>
              <a:rPr lang="ru-RU" sz="3600" dirty="0" smtClean="0"/>
              <a:t>– </a:t>
            </a:r>
            <a:r>
              <a:rPr lang="ru-RU" sz="3600" dirty="0"/>
              <a:t>Я это не умею! – признался Алёшка. </a:t>
            </a:r>
            <a:endParaRPr lang="ru-RU" sz="3600" dirty="0" smtClean="0"/>
          </a:p>
          <a:p>
            <a:r>
              <a:rPr lang="ru-RU" sz="3600" dirty="0" smtClean="0"/>
              <a:t>– </a:t>
            </a:r>
            <a:r>
              <a:rPr lang="ru-RU" sz="3600" dirty="0"/>
              <a:t>Тогда я сам поработаю, – сказал отец, – а ты пока отдохни! </a:t>
            </a:r>
            <a:endParaRPr lang="ru-RU" sz="3600" dirty="0" smtClean="0"/>
          </a:p>
          <a:p>
            <a:r>
              <a:rPr lang="ru-RU" sz="3600" dirty="0" smtClean="0"/>
              <a:t>Отец </a:t>
            </a:r>
            <a:r>
              <a:rPr lang="ru-RU" sz="3600" dirty="0"/>
              <a:t>склонился над чертежом. Стал он задумчивым, серьёзным и на лице отца появились морщинки.</a:t>
            </a:r>
          </a:p>
        </p:txBody>
      </p:sp>
    </p:spTree>
    <p:extLst>
      <p:ext uri="{BB962C8B-B14F-4D97-AF65-F5344CB8AC3E}">
        <p14:creationId xmlns:p14="http://schemas.microsoft.com/office/powerpoint/2010/main" val="39154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luspng.com/img-png/borders-png-hd-certificate-border-png-hd-free-printable-blank-certificate-borders-clipart-library-certificate-border-clip-art-1500-1125-png-15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19"/>
            <a:ext cx="12192000" cy="686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97718" y="794474"/>
            <a:ext cx="1059656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– Пап! А почему у тебя на лице ёлочки? – спросил Алёшка. </a:t>
            </a:r>
            <a:endParaRPr lang="ru-RU" sz="3600" dirty="0" smtClean="0"/>
          </a:p>
          <a:p>
            <a:r>
              <a:rPr lang="ru-RU" sz="3600" dirty="0" smtClean="0"/>
              <a:t>– </a:t>
            </a:r>
            <a:r>
              <a:rPr lang="ru-RU" sz="3600" dirty="0"/>
              <a:t>Это не ёлочки, а морщинки, – сказал отец. </a:t>
            </a:r>
            <a:endParaRPr lang="ru-RU" sz="3600" dirty="0" smtClean="0"/>
          </a:p>
          <a:p>
            <a:r>
              <a:rPr lang="ru-RU" sz="3600" dirty="0" smtClean="0"/>
              <a:t>– </a:t>
            </a:r>
            <a:r>
              <a:rPr lang="ru-RU" sz="3600" dirty="0"/>
              <a:t>А почему они? </a:t>
            </a:r>
            <a:endParaRPr lang="ru-RU" sz="3600" dirty="0" smtClean="0"/>
          </a:p>
          <a:p>
            <a:r>
              <a:rPr lang="ru-RU" sz="3600" dirty="0" smtClean="0"/>
              <a:t>– </a:t>
            </a:r>
            <a:r>
              <a:rPr lang="ru-RU" sz="3600" dirty="0"/>
              <a:t>Потому что учился я много, воевал, работал много, – сказал отец. </a:t>
            </a:r>
            <a:endParaRPr lang="ru-RU" sz="3600" dirty="0" smtClean="0"/>
          </a:p>
          <a:p>
            <a:r>
              <a:rPr lang="ru-RU" sz="3600" dirty="0" smtClean="0"/>
              <a:t>– </a:t>
            </a:r>
            <a:r>
              <a:rPr lang="ru-RU" sz="3600" dirty="0"/>
              <a:t>Это только у бездельников кожа гладкая. Алёшка подумал, подумал и говорит</a:t>
            </a:r>
            <a:r>
              <a:rPr lang="ru-RU" sz="3600" dirty="0" smtClean="0"/>
              <a:t>:</a:t>
            </a:r>
          </a:p>
          <a:p>
            <a:r>
              <a:rPr lang="ru-RU" sz="3600" dirty="0" smtClean="0"/>
              <a:t>– </a:t>
            </a:r>
            <a:r>
              <a:rPr lang="ru-RU" sz="3600" dirty="0"/>
              <a:t>Пожалуй, я завтра опять в школу пойду.</a:t>
            </a:r>
          </a:p>
        </p:txBody>
      </p:sp>
    </p:spTree>
    <p:extLst>
      <p:ext uri="{BB962C8B-B14F-4D97-AF65-F5344CB8AC3E}">
        <p14:creationId xmlns:p14="http://schemas.microsoft.com/office/powerpoint/2010/main" val="268138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luspng.com/img-png/borders-png-hd-certificate-border-png-hd-free-printable-blank-certificate-borders-clipart-library-certificate-border-clip-art-1500-1125-png-15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19"/>
            <a:ext cx="12192000" cy="686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90574" y="542836"/>
            <a:ext cx="10682289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                   Выскажи свое мнение.</a:t>
            </a:r>
          </a:p>
          <a:p>
            <a:endParaRPr lang="ru-RU" sz="4400" b="1" dirty="0" smtClean="0">
              <a:solidFill>
                <a:srgbClr val="FF0000"/>
              </a:solidFill>
            </a:endParaRPr>
          </a:p>
          <a:p>
            <a:r>
              <a:rPr lang="ru-RU" sz="3600" dirty="0" smtClean="0"/>
              <a:t>Как </a:t>
            </a:r>
            <a:r>
              <a:rPr lang="ru-RU" sz="3600" dirty="0"/>
              <a:t>мать отнеслась к поступку сына</a:t>
            </a:r>
            <a:r>
              <a:rPr lang="ru-RU" sz="3600" dirty="0" smtClean="0"/>
              <a:t>?</a:t>
            </a:r>
          </a:p>
          <a:p>
            <a:endParaRPr lang="ru-RU" sz="3600" dirty="0"/>
          </a:p>
          <a:p>
            <a:endParaRPr lang="ru-RU" sz="3600" dirty="0" smtClean="0"/>
          </a:p>
          <a:p>
            <a:endParaRPr lang="ru-RU" sz="3600" dirty="0"/>
          </a:p>
          <a:p>
            <a:endParaRPr lang="ru-RU" sz="3600" dirty="0" smtClean="0"/>
          </a:p>
          <a:p>
            <a:r>
              <a:rPr lang="ru-RU" sz="3600" dirty="0" smtClean="0"/>
              <a:t>Кем работала мама Алёшки? </a:t>
            </a:r>
            <a:endParaRPr lang="ru-RU" sz="3600" dirty="0" smtClean="0"/>
          </a:p>
          <a:p>
            <a:endParaRPr lang="ru-RU" sz="3600" dirty="0"/>
          </a:p>
          <a:p>
            <a:endParaRPr lang="ru-RU" sz="3600" dirty="0" smtClean="0"/>
          </a:p>
          <a:p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7692" y="2774216"/>
            <a:ext cx="11068052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dirty="0" smtClean="0"/>
              <a:t>Она не поругала его, но дала небольшое поручение сыну. Попросила выписать рецепт больному от гриппа.</a:t>
            </a:r>
          </a:p>
          <a:p>
            <a:r>
              <a:rPr lang="ru-RU" sz="3600" dirty="0"/>
              <a:t> </a:t>
            </a:r>
            <a:endParaRPr lang="ru-RU" sz="36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790574" y="5233556"/>
            <a:ext cx="1106805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dirty="0" smtClean="0"/>
              <a:t>Она работала врачом.</a:t>
            </a:r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147299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luspng.com/img-png/borders-png-hd-certificate-border-png-hd-free-printable-blank-certificate-borders-clipart-library-certificate-border-clip-art-1500-1125-png-15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19"/>
            <a:ext cx="12192000" cy="686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90574" y="542836"/>
            <a:ext cx="1068228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                   Выскажи свое мнение.</a:t>
            </a:r>
          </a:p>
          <a:p>
            <a:endParaRPr lang="ru-RU" sz="4400" b="1" dirty="0" smtClean="0">
              <a:solidFill>
                <a:srgbClr val="FF0000"/>
              </a:solidFill>
            </a:endParaRPr>
          </a:p>
          <a:p>
            <a:r>
              <a:rPr lang="ru-RU" sz="3600" dirty="0" smtClean="0"/>
              <a:t>Почему </a:t>
            </a:r>
            <a:r>
              <a:rPr lang="ru-RU" sz="3600" dirty="0"/>
              <a:t>Алёшка сказал: «Я больше в школу не пойду!»? </a:t>
            </a:r>
            <a:endParaRPr lang="ru-RU" sz="36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54843" y="3240256"/>
            <a:ext cx="10953750" cy="21236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4400" dirty="0" smtClean="0"/>
              <a:t>Алёшка </a:t>
            </a:r>
            <a:r>
              <a:rPr lang="ru-RU" sz="4400" dirty="0"/>
              <a:t>почувствовал, что ему надоело учиться. </a:t>
            </a:r>
            <a:r>
              <a:rPr lang="ru-RU" sz="4400" dirty="0" smtClean="0"/>
              <a:t>Ведь ему показалось, что он уже все умеет.</a:t>
            </a:r>
            <a:r>
              <a:rPr lang="ru-RU" sz="4400" dirty="0" smtClean="0"/>
              <a:t> </a:t>
            </a:r>
            <a:endParaRPr lang="ru-RU" sz="4400" dirty="0" smtClean="0"/>
          </a:p>
        </p:txBody>
      </p:sp>
    </p:spTree>
    <p:extLst>
      <p:ext uri="{BB962C8B-B14F-4D97-AF65-F5344CB8AC3E}">
        <p14:creationId xmlns:p14="http://schemas.microsoft.com/office/powerpoint/2010/main" val="220847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luspng.com/img-png/borders-png-hd-certificate-border-png-hd-free-printable-blank-certificate-borders-clipart-library-certificate-border-clip-art-1500-1125-png-15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19"/>
            <a:ext cx="12192000" cy="686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97767" y="1091298"/>
            <a:ext cx="101965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Почему </a:t>
            </a:r>
            <a:r>
              <a:rPr lang="ru-RU" sz="4000" dirty="0"/>
              <a:t>Алешка решил вернуться в школу?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97717" y="2525242"/>
            <a:ext cx="10596563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dirty="0" smtClean="0"/>
              <a:t>Потому что понял, что еще ничего не знает. А для умений-нужны знания.</a:t>
            </a:r>
            <a:endParaRPr lang="ru-RU" sz="3600" dirty="0" smtClean="0"/>
          </a:p>
        </p:txBody>
      </p:sp>
      <p:pic>
        <p:nvPicPr>
          <p:cNvPr id="5" name="Picture 2" descr="https://st.weblancer.net/download/2914160_935x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188" y="3848661"/>
            <a:ext cx="3343175" cy="240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24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luspng.com/img-png/borders-png-hd-certificate-border-png-hd-free-printable-blank-certificate-borders-clipart-library-certificate-border-clip-art-1500-1125-png-153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19"/>
            <a:ext cx="12192000" cy="686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414337" y="614274"/>
            <a:ext cx="106822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                   Характеристика главных героев.</a:t>
            </a:r>
            <a:endParaRPr lang="ru-RU" sz="3600" dirty="0" smtClean="0"/>
          </a:p>
          <a:p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077279" y="1421392"/>
            <a:ext cx="106822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                   </a:t>
            </a:r>
            <a:r>
              <a:rPr lang="ru-RU" sz="4400" b="1" dirty="0" smtClean="0">
                <a:solidFill>
                  <a:schemeClr val="accent6"/>
                </a:solidFill>
              </a:rPr>
              <a:t>Алёшка              </a:t>
            </a:r>
            <a:endParaRPr lang="ru-RU" sz="3600" dirty="0" smtClean="0">
              <a:solidFill>
                <a:schemeClr val="accent6"/>
              </a:solidFill>
            </a:endParaRPr>
          </a:p>
          <a:p>
            <a:endParaRPr lang="ru-RU" sz="3600" dirty="0">
              <a:solidFill>
                <a:schemeClr val="accent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285877" y="2270158"/>
            <a:ext cx="10682289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                  </a:t>
            </a:r>
            <a:r>
              <a:rPr lang="ru-RU" sz="4400" b="1" dirty="0" smtClean="0">
                <a:solidFill>
                  <a:schemeClr val="accent6"/>
                </a:solidFill>
              </a:rPr>
              <a:t>ленивый</a:t>
            </a:r>
          </a:p>
          <a:p>
            <a:r>
              <a:rPr lang="ru-RU" sz="4400" b="1" dirty="0">
                <a:solidFill>
                  <a:schemeClr val="accent6"/>
                </a:solidFill>
              </a:rPr>
              <a:t> </a:t>
            </a:r>
            <a:r>
              <a:rPr lang="ru-RU" sz="4400" b="1" dirty="0" smtClean="0">
                <a:solidFill>
                  <a:schemeClr val="accent6"/>
                </a:solidFill>
              </a:rPr>
              <a:t>                 невоспитанный</a:t>
            </a:r>
          </a:p>
          <a:p>
            <a:endParaRPr lang="ru-RU" sz="3600" dirty="0">
              <a:solidFill>
                <a:schemeClr val="accent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26807" y="1463040"/>
            <a:ext cx="106822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                   </a:t>
            </a:r>
            <a:r>
              <a:rPr lang="ru-RU" sz="4400" b="1" dirty="0" smtClean="0">
                <a:solidFill>
                  <a:schemeClr val="accent1"/>
                </a:solidFill>
              </a:rPr>
              <a:t>Мама</a:t>
            </a:r>
            <a:endParaRPr lang="ru-RU" sz="3600" dirty="0" smtClean="0">
              <a:solidFill>
                <a:schemeClr val="accent1"/>
              </a:solidFill>
            </a:endParaRPr>
          </a:p>
          <a:p>
            <a:endParaRPr lang="ru-RU" sz="3600" dirty="0">
              <a:solidFill>
                <a:schemeClr val="accent6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86739" y="2118650"/>
            <a:ext cx="1068228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                  </a:t>
            </a:r>
            <a:r>
              <a:rPr lang="ru-RU" sz="4400" b="1" dirty="0" smtClean="0">
                <a:solidFill>
                  <a:schemeClr val="accent1"/>
                </a:solidFill>
              </a:rPr>
              <a:t>спокойная</a:t>
            </a:r>
          </a:p>
          <a:p>
            <a:r>
              <a:rPr lang="ru-RU" sz="4400" b="1" dirty="0">
                <a:solidFill>
                  <a:schemeClr val="accent1"/>
                </a:solidFill>
              </a:rPr>
              <a:t> </a:t>
            </a:r>
            <a:r>
              <a:rPr lang="ru-RU" sz="4400" b="1" dirty="0" smtClean="0">
                <a:solidFill>
                  <a:schemeClr val="accent1"/>
                </a:solidFill>
              </a:rPr>
              <a:t>                 понимающая</a:t>
            </a:r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95588" y="3621789"/>
            <a:ext cx="106822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                 Отец</a:t>
            </a:r>
            <a:endParaRPr lang="ru-RU" sz="3600" dirty="0">
              <a:solidFill>
                <a:schemeClr val="accent6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77363" y="4391230"/>
            <a:ext cx="1068228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                  серьезный</a:t>
            </a:r>
          </a:p>
          <a:p>
            <a:r>
              <a:rPr lang="ru-RU" sz="4400" b="1" dirty="0">
                <a:solidFill>
                  <a:srgbClr val="FF0000"/>
                </a:solidFill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                 трудолюбивый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05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luspng.com/img-png/borders-png-hd-certificate-border-png-hd-free-printable-blank-certificate-borders-clipart-library-certificate-border-clip-art-1500-1125-png-15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19"/>
            <a:ext cx="12192000" cy="686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21365" y="5125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675947"/>
            <a:ext cx="10515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Упражнение 62.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Разделите слова на две группы в зависимости от того, какая гласная -</a:t>
            </a:r>
            <a:r>
              <a:rPr lang="ru-RU" sz="4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или -</a:t>
            </a:r>
            <a:r>
              <a:rPr lang="ru-RU" sz="4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соединяет корни сложного слова. </a:t>
            </a:r>
          </a:p>
          <a:p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Песн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..пение,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камн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..дробилка,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волн..рез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дом..сед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дом..хозяйка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каш..вар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..ловка,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..питие,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сен..кос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81103" y="376330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accent6"/>
                </a:solidFill>
                <a:latin typeface="Open Sans"/>
              </a:rPr>
              <a:t>о</a:t>
            </a:r>
            <a:endParaRPr lang="ru-RU" sz="3200" dirty="0">
              <a:solidFill>
                <a:schemeClr val="accent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1453" y="376330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accent6"/>
                </a:solidFill>
                <a:latin typeface="Open Sans"/>
              </a:rPr>
              <a:t>е</a:t>
            </a:r>
            <a:endParaRPr lang="ru-RU" sz="3200" dirty="0">
              <a:solidFill>
                <a:schemeClr val="accent6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37453" y="376330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accent6"/>
                </a:solidFill>
                <a:latin typeface="Open Sans"/>
              </a:rPr>
              <a:t>о</a:t>
            </a:r>
            <a:endParaRPr lang="ru-RU" sz="3200" dirty="0">
              <a:solidFill>
                <a:schemeClr val="accent6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37745" y="4378559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accent6"/>
                </a:solidFill>
                <a:latin typeface="Open Sans"/>
              </a:rPr>
              <a:t>о</a:t>
            </a:r>
            <a:endParaRPr lang="ru-RU" sz="3200" dirty="0">
              <a:solidFill>
                <a:schemeClr val="accent6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4493" y="44006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accent6"/>
                </a:solidFill>
                <a:latin typeface="Open Sans"/>
              </a:rPr>
              <a:t>о</a:t>
            </a:r>
            <a:endParaRPr lang="ru-RU" sz="3200" dirty="0">
              <a:solidFill>
                <a:schemeClr val="accent6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76932" y="435998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accent6"/>
                </a:solidFill>
                <a:latin typeface="Open Sans"/>
              </a:rPr>
              <a:t>е</a:t>
            </a:r>
            <a:endParaRPr lang="ru-RU" sz="3200" dirty="0">
              <a:solidFill>
                <a:schemeClr val="accent6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019497" y="439221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accent6"/>
                </a:solidFill>
                <a:latin typeface="Open Sans"/>
              </a:rPr>
              <a:t>е</a:t>
            </a:r>
            <a:endParaRPr lang="ru-RU" sz="3200" dirty="0">
              <a:solidFill>
                <a:schemeClr val="accent6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34481" y="4944762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accent6"/>
                </a:solidFill>
                <a:latin typeface="Open Sans"/>
              </a:rPr>
              <a:t>е</a:t>
            </a:r>
            <a:endParaRPr lang="ru-RU" sz="3200" dirty="0">
              <a:solidFill>
                <a:schemeClr val="accent6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24130" y="4985402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accent6"/>
                </a:solidFill>
                <a:latin typeface="Open Sans"/>
              </a:rPr>
              <a:t>о</a:t>
            </a:r>
            <a:endParaRPr lang="ru-RU" sz="3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02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luspng.com/img-png/borders-png-hd-certificate-border-png-hd-free-printable-blank-certificate-borders-clipart-library-certificate-border-clip-art-1500-1125-png-15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19"/>
            <a:ext cx="12192000" cy="686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1987" y="427319"/>
            <a:ext cx="10553701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Open Sans"/>
              </a:rPr>
              <a:t>                    Вопросы</a:t>
            </a:r>
          </a:p>
          <a:p>
            <a:endParaRPr lang="ru-RU" sz="3600" dirty="0">
              <a:solidFill>
                <a:srgbClr val="383838"/>
              </a:solidFill>
              <a:latin typeface="Open Sans"/>
            </a:endParaRPr>
          </a:p>
          <a:p>
            <a:pPr marL="742950" indent="-742950">
              <a:buAutoNum type="arabicPeriod"/>
            </a:pPr>
            <a:r>
              <a:rPr lang="ru-RU" sz="3600" dirty="0" smtClean="0">
                <a:solidFill>
                  <a:srgbClr val="383838"/>
                </a:solidFill>
                <a:latin typeface="Open Sans"/>
              </a:rPr>
              <a:t>Как </a:t>
            </a:r>
            <a:r>
              <a:rPr lang="ru-RU" sz="3600" dirty="0">
                <a:solidFill>
                  <a:srgbClr val="383838"/>
                </a:solidFill>
                <a:latin typeface="Open Sans"/>
              </a:rPr>
              <a:t>называется рассказ</a:t>
            </a:r>
            <a:r>
              <a:rPr lang="ru-RU" sz="3600" dirty="0" smtClean="0">
                <a:solidFill>
                  <a:srgbClr val="383838"/>
                </a:solidFill>
                <a:latin typeface="Open Sans"/>
              </a:rPr>
              <a:t>?</a:t>
            </a:r>
          </a:p>
          <a:p>
            <a:endParaRPr lang="ru-RU" sz="3600" dirty="0">
              <a:solidFill>
                <a:srgbClr val="383838"/>
              </a:solidFill>
              <a:latin typeface="Open Sans"/>
            </a:endParaRPr>
          </a:p>
          <a:p>
            <a:r>
              <a:rPr lang="ru-RU" sz="3600" dirty="0" smtClean="0">
                <a:solidFill>
                  <a:srgbClr val="383838"/>
                </a:solidFill>
                <a:latin typeface="Open Sans"/>
              </a:rPr>
              <a:t>2. Кто </a:t>
            </a:r>
            <a:r>
              <a:rPr lang="ru-RU" sz="3600" dirty="0">
                <a:solidFill>
                  <a:srgbClr val="383838"/>
                </a:solidFill>
                <a:latin typeface="Open Sans"/>
              </a:rPr>
              <a:t>автор? </a:t>
            </a:r>
            <a:endParaRPr lang="ru-RU" sz="3600" dirty="0" smtClean="0">
              <a:solidFill>
                <a:srgbClr val="383838"/>
              </a:solidFill>
              <a:latin typeface="Open Sans"/>
            </a:endParaRPr>
          </a:p>
          <a:p>
            <a:endParaRPr lang="ru-RU" sz="3600" dirty="0" smtClean="0">
              <a:solidFill>
                <a:srgbClr val="383838"/>
              </a:solidFill>
              <a:latin typeface="Open Sans"/>
            </a:endParaRPr>
          </a:p>
          <a:p>
            <a:r>
              <a:rPr lang="ru-RU" sz="3600" dirty="0" smtClean="0">
                <a:solidFill>
                  <a:srgbClr val="383838"/>
                </a:solidFill>
                <a:latin typeface="Open Sans"/>
              </a:rPr>
              <a:t>3. О </a:t>
            </a:r>
            <a:r>
              <a:rPr lang="ru-RU" sz="3600" dirty="0">
                <a:solidFill>
                  <a:srgbClr val="383838"/>
                </a:solidFill>
                <a:latin typeface="Open Sans"/>
              </a:rPr>
              <a:t>ком рассказ</a:t>
            </a:r>
            <a:r>
              <a:rPr lang="ru-RU" sz="3600" dirty="0" smtClean="0">
                <a:solidFill>
                  <a:srgbClr val="383838"/>
                </a:solidFill>
                <a:latin typeface="Open Sans"/>
              </a:rPr>
              <a:t>?</a:t>
            </a:r>
          </a:p>
          <a:p>
            <a:endParaRPr lang="ru-RU" sz="3600" dirty="0">
              <a:solidFill>
                <a:srgbClr val="383838"/>
              </a:solidFill>
              <a:latin typeface="Open Sans"/>
            </a:endParaRPr>
          </a:p>
          <a:p>
            <a:r>
              <a:rPr lang="ru-RU" sz="3600" dirty="0" smtClean="0">
                <a:solidFill>
                  <a:srgbClr val="383838"/>
                </a:solidFill>
                <a:latin typeface="Open Sans"/>
              </a:rPr>
              <a:t>4. О </a:t>
            </a:r>
            <a:r>
              <a:rPr lang="ru-RU" sz="3600" dirty="0">
                <a:solidFill>
                  <a:srgbClr val="383838"/>
                </a:solidFill>
                <a:latin typeface="Open Sans"/>
              </a:rPr>
              <a:t>чём рассказ? </a:t>
            </a:r>
            <a:endParaRPr lang="ru-RU" sz="3600" dirty="0" smtClean="0">
              <a:solidFill>
                <a:srgbClr val="383838"/>
              </a:solidFill>
              <a:latin typeface="Open San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47962" y="2198969"/>
            <a:ext cx="105537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383838"/>
                </a:solidFill>
                <a:latin typeface="Open Sans"/>
              </a:rPr>
              <a:t>«Как </a:t>
            </a:r>
            <a:r>
              <a:rPr lang="ru-RU" sz="3600" dirty="0">
                <a:solidFill>
                  <a:srgbClr val="383838"/>
                </a:solidFill>
                <a:latin typeface="Open Sans"/>
              </a:rPr>
              <a:t>Алёшке учиться надоело</a:t>
            </a:r>
            <a:r>
              <a:rPr lang="ru-RU" sz="3600" dirty="0" smtClean="0">
                <a:solidFill>
                  <a:srgbClr val="383838"/>
                </a:solidFill>
                <a:latin typeface="Open Sans"/>
              </a:rPr>
              <a:t>.» </a:t>
            </a:r>
            <a:endParaRPr lang="ru-RU" sz="3600" dirty="0">
              <a:solidFill>
                <a:srgbClr val="383838"/>
              </a:solidFill>
              <a:latin typeface="Open San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62325" y="2624322"/>
            <a:ext cx="105537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 smtClean="0">
              <a:solidFill>
                <a:srgbClr val="383838"/>
              </a:solidFill>
              <a:latin typeface="Open Sans"/>
            </a:endParaRPr>
          </a:p>
          <a:p>
            <a:r>
              <a:rPr lang="ru-RU" sz="3600" dirty="0" smtClean="0">
                <a:solidFill>
                  <a:srgbClr val="383838"/>
                </a:solidFill>
                <a:latin typeface="Open Sans"/>
              </a:rPr>
              <a:t>Сергей </a:t>
            </a:r>
            <a:r>
              <a:rPr lang="ru-RU" sz="3600" dirty="0" err="1">
                <a:solidFill>
                  <a:srgbClr val="383838"/>
                </a:solidFill>
                <a:latin typeface="Open Sans"/>
              </a:rPr>
              <a:t>Баруздин</a:t>
            </a:r>
            <a:r>
              <a:rPr lang="ru-RU" sz="3600" dirty="0">
                <a:solidFill>
                  <a:srgbClr val="383838"/>
                </a:solidFill>
                <a:latin typeface="Open Sans"/>
              </a:rPr>
              <a:t> </a:t>
            </a:r>
            <a:endParaRPr lang="ru-RU" sz="3600" dirty="0" smtClean="0">
              <a:solidFill>
                <a:srgbClr val="383838"/>
              </a:solidFill>
              <a:latin typeface="Open Sans"/>
            </a:endParaRPr>
          </a:p>
          <a:p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62387" y="3740886"/>
            <a:ext cx="10553701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Open Sans"/>
              </a:rPr>
              <a:t>                    </a:t>
            </a:r>
            <a:endParaRPr lang="ru-RU" sz="3600" dirty="0" smtClean="0">
              <a:solidFill>
                <a:srgbClr val="383838"/>
              </a:solidFill>
              <a:latin typeface="Open Sans"/>
            </a:endParaRPr>
          </a:p>
          <a:p>
            <a:r>
              <a:rPr lang="ru-RU" sz="3600" dirty="0" smtClean="0">
                <a:solidFill>
                  <a:srgbClr val="383838"/>
                </a:solidFill>
                <a:latin typeface="Open Sans"/>
              </a:rPr>
              <a:t> </a:t>
            </a:r>
            <a:r>
              <a:rPr lang="ru-RU" sz="3600" dirty="0">
                <a:solidFill>
                  <a:srgbClr val="383838"/>
                </a:solidFill>
                <a:latin typeface="Open Sans"/>
              </a:rPr>
              <a:t>О мальчике Алёше. </a:t>
            </a:r>
            <a:endParaRPr lang="ru-RU" sz="3600" dirty="0" smtClean="0">
              <a:solidFill>
                <a:srgbClr val="383838"/>
              </a:solidFill>
              <a:latin typeface="Open Sans"/>
            </a:endParaRPr>
          </a:p>
          <a:p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62362" y="5430204"/>
            <a:ext cx="105537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383838"/>
                </a:solidFill>
                <a:latin typeface="Open Sans"/>
              </a:rPr>
              <a:t>Алёша </a:t>
            </a:r>
            <a:r>
              <a:rPr lang="ru-RU" sz="3600" dirty="0">
                <a:solidFill>
                  <a:srgbClr val="383838"/>
                </a:solidFill>
                <a:latin typeface="Open Sans"/>
              </a:rPr>
              <a:t>не хочет учиться.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2197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luspng.com/img-png/borders-png-hd-certificate-border-png-hd-free-printable-blank-certificate-borders-clipart-library-certificate-border-clip-art-1500-1125-png-15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19"/>
            <a:ext cx="12192000" cy="686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66760" y="945605"/>
            <a:ext cx="9710057" cy="243143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/>
              <a:t>                </a:t>
            </a:r>
            <a:r>
              <a:rPr lang="ru-RU" sz="4400" dirty="0" smtClean="0"/>
              <a:t> </a:t>
            </a:r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ДОМАШНЯЯ РАБОТА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выразительное чтение произведения </a:t>
            </a:r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С.Баруздина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«Как Алёше учиться надоело».</a:t>
            </a:r>
          </a:p>
        </p:txBody>
      </p:sp>
      <p:pic>
        <p:nvPicPr>
          <p:cNvPr id="4" name="Picture 2" descr="Картинки по запросу &quot;мультяшный домик&quot;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788" y="3869354"/>
            <a:ext cx="3186329" cy="221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18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luspng.com/img-png/borders-png-hd-certificate-border-png-hd-free-printable-blank-certificate-borders-clipart-library-certificate-border-clip-art-1500-1125-png-15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19"/>
            <a:ext cx="12192000" cy="686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appy cute cartoon школьники | Премиум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007" y="2629818"/>
            <a:ext cx="5487985" cy="354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699594" y="759694"/>
            <a:ext cx="6792809" cy="101589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r>
              <a:rPr lang="ru-RU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УРОК!</a:t>
            </a:r>
          </a:p>
        </p:txBody>
      </p:sp>
    </p:spTree>
    <p:extLst>
      <p:ext uri="{BB962C8B-B14F-4D97-AF65-F5344CB8AC3E}">
        <p14:creationId xmlns:p14="http://schemas.microsoft.com/office/powerpoint/2010/main" val="112894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luspng.com/img-png/borders-png-hd-certificate-border-png-hd-free-printable-blank-certificate-borders-clipart-library-certificate-border-clip-art-1500-1125-png-15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19"/>
            <a:ext cx="12192000" cy="686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98172" y="797360"/>
            <a:ext cx="3933769" cy="93256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 smtClean="0">
                <a:solidFill>
                  <a:schemeClr val="accent6"/>
                </a:solidFill>
                <a:latin typeface="Open Sans"/>
              </a:rPr>
              <a:t>      О</a:t>
            </a:r>
            <a:endParaRPr lang="ru-RU" sz="4800" dirty="0" smtClean="0">
              <a:solidFill>
                <a:schemeClr val="accent6"/>
              </a:solidFill>
              <a:latin typeface="Open Sans"/>
            </a:endParaRPr>
          </a:p>
          <a:p>
            <a:r>
              <a:rPr lang="ru-RU" sz="4800" dirty="0">
                <a:latin typeface="Open Sans"/>
              </a:rPr>
              <a:t>п</a:t>
            </a:r>
            <a:r>
              <a:rPr lang="ru-RU" sz="4800" dirty="0" smtClean="0">
                <a:latin typeface="Open Sans"/>
              </a:rPr>
              <a:t>есн</a:t>
            </a:r>
            <a:r>
              <a:rPr lang="ru-RU" sz="4800" dirty="0" smtClean="0">
                <a:solidFill>
                  <a:srgbClr val="00B050"/>
                </a:solidFill>
                <a:latin typeface="Open Sans"/>
              </a:rPr>
              <a:t>о</a:t>
            </a:r>
            <a:r>
              <a:rPr lang="ru-RU" sz="4800" dirty="0" smtClean="0">
                <a:latin typeface="Open Sans"/>
              </a:rPr>
              <a:t>пение</a:t>
            </a:r>
          </a:p>
          <a:p>
            <a:r>
              <a:rPr lang="ru-RU" sz="4800" dirty="0" smtClean="0">
                <a:latin typeface="Open Sans"/>
              </a:rPr>
              <a:t>волн</a:t>
            </a:r>
            <a:r>
              <a:rPr lang="ru-RU" sz="4800" dirty="0" smtClean="0">
                <a:solidFill>
                  <a:srgbClr val="00B050"/>
                </a:solidFill>
                <a:latin typeface="Open Sans"/>
              </a:rPr>
              <a:t>о</a:t>
            </a:r>
            <a:r>
              <a:rPr lang="ru-RU" sz="4800" dirty="0" smtClean="0">
                <a:latin typeface="Open Sans"/>
              </a:rPr>
              <a:t>рез</a:t>
            </a:r>
          </a:p>
          <a:p>
            <a:r>
              <a:rPr lang="ru-RU" sz="4800" dirty="0" smtClean="0">
                <a:latin typeface="Open Sans"/>
              </a:rPr>
              <a:t>дом</a:t>
            </a:r>
            <a:r>
              <a:rPr lang="ru-RU" sz="4800" dirty="0" smtClean="0">
                <a:solidFill>
                  <a:srgbClr val="00B050"/>
                </a:solidFill>
                <a:latin typeface="Open Sans"/>
              </a:rPr>
              <a:t>о</a:t>
            </a:r>
            <a:r>
              <a:rPr lang="ru-RU" sz="4800" dirty="0" smtClean="0">
                <a:latin typeface="Open Sans"/>
              </a:rPr>
              <a:t>сед</a:t>
            </a:r>
          </a:p>
          <a:p>
            <a:r>
              <a:rPr lang="ru-RU" sz="4800" dirty="0" smtClean="0">
                <a:latin typeface="Open Sans"/>
              </a:rPr>
              <a:t>дом</a:t>
            </a:r>
            <a:r>
              <a:rPr lang="ru-RU" sz="4800" dirty="0" smtClean="0">
                <a:solidFill>
                  <a:srgbClr val="00B050"/>
                </a:solidFill>
                <a:latin typeface="Open Sans"/>
              </a:rPr>
              <a:t>о</a:t>
            </a:r>
            <a:r>
              <a:rPr lang="ru-RU" sz="4800" dirty="0" smtClean="0">
                <a:latin typeface="Open Sans"/>
              </a:rPr>
              <a:t>хозяйка</a:t>
            </a:r>
          </a:p>
          <a:p>
            <a:r>
              <a:rPr lang="ru-RU" sz="4800" dirty="0" smtClean="0">
                <a:latin typeface="Open Sans"/>
              </a:rPr>
              <a:t>сен</a:t>
            </a:r>
            <a:r>
              <a:rPr lang="ru-RU" sz="4800" dirty="0" smtClean="0">
                <a:solidFill>
                  <a:srgbClr val="00B050"/>
                </a:solidFill>
                <a:latin typeface="Open Sans"/>
              </a:rPr>
              <a:t>о</a:t>
            </a:r>
            <a:r>
              <a:rPr lang="ru-RU" sz="4800" dirty="0" smtClean="0">
                <a:latin typeface="Open Sans"/>
              </a:rPr>
              <a:t>кос</a:t>
            </a:r>
          </a:p>
          <a:p>
            <a:endParaRPr lang="ru-RU" sz="4800" dirty="0" smtClean="0">
              <a:solidFill>
                <a:schemeClr val="accent6"/>
              </a:solidFill>
              <a:latin typeface="Open Sans"/>
            </a:endParaRPr>
          </a:p>
          <a:p>
            <a:endParaRPr lang="ru-RU" sz="4800" dirty="0" smtClean="0">
              <a:solidFill>
                <a:schemeClr val="accent6"/>
              </a:solidFill>
              <a:latin typeface="Open Sans"/>
            </a:endParaRPr>
          </a:p>
          <a:p>
            <a:endParaRPr lang="ru-RU" sz="6600" dirty="0" smtClean="0">
              <a:solidFill>
                <a:schemeClr val="accent6"/>
              </a:solidFill>
              <a:latin typeface="Open Sans"/>
            </a:endParaRPr>
          </a:p>
          <a:p>
            <a:endParaRPr lang="ru-RU" sz="6600" dirty="0" smtClean="0">
              <a:solidFill>
                <a:schemeClr val="accent6"/>
              </a:solidFill>
              <a:latin typeface="Open Sans"/>
            </a:endParaRPr>
          </a:p>
          <a:p>
            <a:endParaRPr lang="ru-RU" sz="6600" dirty="0">
              <a:solidFill>
                <a:schemeClr val="accent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08601" y="946989"/>
            <a:ext cx="4706738" cy="103412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 smtClean="0">
                <a:solidFill>
                  <a:schemeClr val="accent6"/>
                </a:solidFill>
                <a:latin typeface="Open Sans"/>
              </a:rPr>
              <a:t>       Е</a:t>
            </a:r>
          </a:p>
          <a:p>
            <a:r>
              <a:rPr lang="ru-RU" sz="4800" dirty="0" smtClean="0">
                <a:latin typeface="Open Sans"/>
              </a:rPr>
              <a:t>камн</a:t>
            </a:r>
            <a:r>
              <a:rPr lang="ru-RU" sz="4800" dirty="0" smtClean="0">
                <a:solidFill>
                  <a:schemeClr val="accent6"/>
                </a:solidFill>
                <a:latin typeface="Open Sans"/>
              </a:rPr>
              <a:t>е</a:t>
            </a:r>
            <a:r>
              <a:rPr lang="ru-RU" sz="4800" dirty="0" smtClean="0">
                <a:latin typeface="Open Sans"/>
              </a:rPr>
              <a:t>дробилка</a:t>
            </a:r>
          </a:p>
          <a:p>
            <a:r>
              <a:rPr lang="ru-RU" sz="4800" dirty="0" smtClean="0">
                <a:latin typeface="Open Sans"/>
              </a:rPr>
              <a:t>каш</a:t>
            </a:r>
            <a:r>
              <a:rPr lang="ru-RU" sz="4800" dirty="0" smtClean="0">
                <a:solidFill>
                  <a:schemeClr val="accent6"/>
                </a:solidFill>
                <a:latin typeface="Open Sans"/>
              </a:rPr>
              <a:t>е</a:t>
            </a:r>
            <a:r>
              <a:rPr lang="ru-RU" sz="4800" dirty="0" smtClean="0">
                <a:latin typeface="Open Sans"/>
              </a:rPr>
              <a:t>вар</a:t>
            </a:r>
          </a:p>
          <a:p>
            <a:r>
              <a:rPr lang="ru-RU" sz="4800" dirty="0" smtClean="0">
                <a:latin typeface="Open Sans"/>
              </a:rPr>
              <a:t>мыш</a:t>
            </a:r>
            <a:r>
              <a:rPr lang="ru-RU" sz="4800" dirty="0" smtClean="0">
                <a:solidFill>
                  <a:schemeClr val="accent6"/>
                </a:solidFill>
                <a:latin typeface="Open Sans"/>
              </a:rPr>
              <a:t>е</a:t>
            </a:r>
            <a:r>
              <a:rPr lang="ru-RU" sz="4800" dirty="0" smtClean="0">
                <a:latin typeface="Open Sans"/>
              </a:rPr>
              <a:t>ловка</a:t>
            </a:r>
          </a:p>
          <a:p>
            <a:r>
              <a:rPr lang="ru-RU" sz="4800" dirty="0" smtClean="0">
                <a:latin typeface="Open Sans"/>
              </a:rPr>
              <a:t>ча</a:t>
            </a:r>
            <a:r>
              <a:rPr lang="ru-RU" sz="4800" dirty="0" smtClean="0">
                <a:solidFill>
                  <a:schemeClr val="accent6"/>
                </a:solidFill>
                <a:latin typeface="Open Sans"/>
              </a:rPr>
              <a:t>е</a:t>
            </a:r>
            <a:r>
              <a:rPr lang="ru-RU" sz="4800" dirty="0" smtClean="0">
                <a:latin typeface="Open Sans"/>
              </a:rPr>
              <a:t>питие</a:t>
            </a:r>
          </a:p>
          <a:p>
            <a:endParaRPr lang="ru-RU" sz="6600" dirty="0" smtClean="0">
              <a:latin typeface="Open Sans"/>
            </a:endParaRPr>
          </a:p>
          <a:p>
            <a:endParaRPr lang="ru-RU" sz="4800" dirty="0" smtClean="0">
              <a:solidFill>
                <a:schemeClr val="accent6"/>
              </a:solidFill>
              <a:latin typeface="Open Sans"/>
            </a:endParaRPr>
          </a:p>
          <a:p>
            <a:endParaRPr lang="ru-RU" sz="4800" dirty="0" smtClean="0">
              <a:solidFill>
                <a:schemeClr val="accent6"/>
              </a:solidFill>
              <a:latin typeface="Open Sans"/>
            </a:endParaRPr>
          </a:p>
          <a:p>
            <a:endParaRPr lang="ru-RU" sz="4800" dirty="0" smtClean="0">
              <a:solidFill>
                <a:schemeClr val="accent6"/>
              </a:solidFill>
              <a:latin typeface="Open Sans"/>
            </a:endParaRPr>
          </a:p>
          <a:p>
            <a:endParaRPr lang="ru-RU" sz="6600" dirty="0" smtClean="0">
              <a:solidFill>
                <a:schemeClr val="accent6"/>
              </a:solidFill>
              <a:latin typeface="Open Sans"/>
            </a:endParaRPr>
          </a:p>
          <a:p>
            <a:endParaRPr lang="ru-RU" sz="6600" dirty="0" smtClean="0">
              <a:solidFill>
                <a:schemeClr val="accent6"/>
              </a:solidFill>
              <a:latin typeface="Open Sans"/>
            </a:endParaRPr>
          </a:p>
          <a:p>
            <a:endParaRPr lang="ru-RU" sz="6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45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luspng.com/img-png/borders-png-hd-certificate-border-png-hd-free-printable-blank-certificate-borders-clipart-library-certificate-border-clip-art-1500-1125-png-15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19"/>
            <a:ext cx="12192000" cy="686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8"/>
          <p:cNvSpPr txBox="1">
            <a:spLocks/>
          </p:cNvSpPr>
          <p:nvPr/>
        </p:nvSpPr>
        <p:spPr>
          <a:xfrm>
            <a:off x="743344" y="651067"/>
            <a:ext cx="10705311" cy="2585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С.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Баруздин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endParaRPr lang="ru-RU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Алёше учиться надоело.»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https://2.bp.blogspot.com/-435orI6DGVs/W_DPzl5uh8I/AAAAAAAAAcg/RxXSkl0bRFE9iHGmjNFNAZETQMsrDZo5ACLcBGAs/s1600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775" y="3236390"/>
            <a:ext cx="3273425" cy="318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51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luspng.com/img-png/borders-png-hd-certificate-border-png-hd-free-printable-blank-certificate-borders-clipart-library-certificate-border-clip-art-1500-1125-png-15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19"/>
            <a:ext cx="12192000" cy="686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20435" y="702930"/>
            <a:ext cx="11133513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Алексеевич </a:t>
            </a:r>
            <a:r>
              <a:rPr lang="ru-RU" sz="44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Баруздин</a:t>
            </a:r>
            <a:r>
              <a:rPr lang="ru-RU" sz="44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3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(22 июля 1926 - 4 марта 1991) - русский писатель. В 1938 опубликовал первые рассказы в </a:t>
            </a:r>
            <a:r>
              <a:rPr lang="ru-RU" sz="36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детском</a:t>
            </a:r>
            <a:r>
              <a:rPr lang="ru-RU" sz="3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журнале "Пионер". 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im0-tub-ru.yandex.net/i?id=f4189df8363b5dbca7f7a04114fad101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819" y="2890356"/>
            <a:ext cx="2571000" cy="346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68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luspng.com/img-png/borders-png-hd-certificate-border-png-hd-free-printable-blank-certificate-borders-clipart-library-certificate-border-clip-art-1500-1125-png-15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19"/>
            <a:ext cx="12192000" cy="686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4058" y="695144"/>
            <a:ext cx="107677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383838"/>
                </a:solidFill>
                <a:effectLst/>
                <a:latin typeface="Open Sans"/>
              </a:rPr>
              <a:t> </a:t>
            </a:r>
            <a:r>
              <a:rPr lang="ru-RU" sz="3600" b="1" i="0" dirty="0" smtClean="0">
                <a:solidFill>
                  <a:srgbClr val="3838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Когда началась война, </a:t>
            </a:r>
            <a:r>
              <a:rPr lang="ru-RU" sz="3600" b="1" i="0" dirty="0" err="1" smtClean="0">
                <a:solidFill>
                  <a:srgbClr val="3838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Баруздину</a:t>
            </a:r>
            <a:r>
              <a:rPr lang="ru-RU" sz="3600" b="1" i="0" dirty="0" smtClean="0">
                <a:solidFill>
                  <a:srgbClr val="3838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было всего 15 лет – на фронт его не взяли.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 бороться за победу можно было не только на фронте. Он оставил школу, пошел работать рабочим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типографию. </a:t>
            </a:r>
          </a:p>
        </p:txBody>
      </p:sp>
      <p:pic>
        <p:nvPicPr>
          <p:cNvPr id="7170" name="Picture 2" descr="https://mibs.saha.muzkult.ru/media/2021/07/26/1303755969/IqaJBwlw06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621" y="3406464"/>
            <a:ext cx="2936760" cy="304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c.radikal.ru/c36/2103/f4/8b7d911da23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18"/>
          <a:stretch/>
        </p:blipFill>
        <p:spPr bwMode="auto">
          <a:xfrm>
            <a:off x="2565419" y="3003468"/>
            <a:ext cx="2977245" cy="34810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90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luspng.com/img-png/borders-png-hd-certificate-border-png-hd-free-printable-blank-certificate-borders-clipart-library-certificate-border-clip-art-1500-1125-png-15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03068" y="867033"/>
            <a:ext cx="105682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0" dirty="0" smtClean="0">
                <a:solidFill>
                  <a:srgbClr val="3838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17 лет его всё-таки взяли в армию – рядовым артиллерийской разведки. Сергей Алексеевич оборонял Москву, брал Берлин, освобождал Прагу. Вернулся в Москву бывалым воином.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https://c.radikal.ru/c36/2103/f4/8b7d911da23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18"/>
          <a:stretch/>
        </p:blipFill>
        <p:spPr bwMode="auto">
          <a:xfrm>
            <a:off x="4798568" y="2970217"/>
            <a:ext cx="2977245" cy="34810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79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luspng.com/img-png/borders-png-hd-certificate-border-png-hd-free-printable-blank-certificate-borders-clipart-library-certificate-border-clip-art-1500-1125-png-15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69570" y="728395"/>
            <a:ext cx="103521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0" dirty="0" smtClean="0">
                <a:solidFill>
                  <a:srgbClr val="3838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Алексеевич </a:t>
            </a:r>
            <a:r>
              <a:rPr lang="ru-RU" sz="4000" b="1" i="0" dirty="0" err="1" smtClean="0">
                <a:solidFill>
                  <a:srgbClr val="3838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Баруздин</a:t>
            </a:r>
            <a:r>
              <a:rPr lang="ru-RU" sz="4000" b="1" i="0" dirty="0" smtClean="0">
                <a:solidFill>
                  <a:srgbClr val="3838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создавал и стихотворения для детей.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www.culture.ru/storage/images/c7e4c89324429c4ae20759ba425e5411/a46192a7af31fa3027ab538afdba1c4a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582" y="2405036"/>
            <a:ext cx="5896091" cy="363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48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834</Words>
  <Application>Microsoft Office PowerPoint</Application>
  <PresentationFormat>Широкоэкранный</PresentationFormat>
  <Paragraphs>130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Open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23</cp:revision>
  <dcterms:created xsi:type="dcterms:W3CDTF">2021-10-02T03:55:48Z</dcterms:created>
  <dcterms:modified xsi:type="dcterms:W3CDTF">2021-10-02T06:27:37Z</dcterms:modified>
</cp:coreProperties>
</file>