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3" r:id="rId3"/>
    <p:sldId id="257" r:id="rId4"/>
    <p:sldId id="271" r:id="rId5"/>
    <p:sldId id="270" r:id="rId6"/>
    <p:sldId id="277" r:id="rId7"/>
    <p:sldId id="278" r:id="rId8"/>
    <p:sldId id="279" r:id="rId9"/>
    <p:sldId id="265" r:id="rId10"/>
    <p:sldId id="263" r:id="rId11"/>
    <p:sldId id="269" r:id="rId12"/>
    <p:sldId id="268" r:id="rId13"/>
    <p:sldId id="280" r:id="rId14"/>
    <p:sldId id="267" r:id="rId15"/>
    <p:sldId id="266" r:id="rId16"/>
    <p:sldId id="264" r:id="rId17"/>
    <p:sldId id="262" r:id="rId18"/>
    <p:sldId id="260" r:id="rId19"/>
    <p:sldId id="259" r:id="rId20"/>
    <p:sldId id="275" r:id="rId21"/>
    <p:sldId id="274" r:id="rId22"/>
    <p:sldId id="258" r:id="rId23"/>
    <p:sldId id="276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18" autoAdjust="0"/>
    <p:restoredTop sz="94660"/>
  </p:normalViewPr>
  <p:slideViewPr>
    <p:cSldViewPr snapToGrid="0">
      <p:cViewPr varScale="1">
        <p:scale>
          <a:sx n="54" d="100"/>
          <a:sy n="54" d="100"/>
        </p:scale>
        <p:origin x="7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9D9C0D-7045-4302-BD3C-2080F9B77C44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73476-ABCE-4B9E-A90F-D7F1ECB75F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847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777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385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272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165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090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6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53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39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95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9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027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B060A-496A-4E82-9599-FAE1C3F6BCDD}" type="datetimeFigureOut">
              <a:rPr lang="ru-RU" smtClean="0"/>
              <a:t>02.10.2021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67E10-1B14-4819-822E-9B9DBE30C9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08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8.pn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img2.freepng.ru/20180313/hye/kisspng-book-child-reading-drawing-illustration-cartoon-books-5aa8962dedefa9.87662163152099793397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98"/>
          <a:stretch/>
        </p:blipFill>
        <p:spPr bwMode="auto">
          <a:xfrm>
            <a:off x="4392895" y="3032791"/>
            <a:ext cx="3365217" cy="289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52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0900" y="673943"/>
            <a:ext cx="1061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                               Запомни!</a:t>
            </a:r>
          </a:p>
          <a:p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Буквы гласных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о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,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е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 в сложных словах – это орфограмма: буква безударного гласного.</a:t>
            </a:r>
          </a:p>
          <a:p>
            <a:endParaRPr lang="ru-RU" sz="3600" b="1" dirty="0">
              <a:solidFill>
                <a:srgbClr val="383838"/>
              </a:solidFill>
              <a:latin typeface="Open Sans"/>
            </a:endParaRPr>
          </a:p>
          <a:p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Чаще всего корни в сложных словах соединяют буквы гласных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о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 или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е</a:t>
            </a:r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.  </a:t>
            </a:r>
          </a:p>
          <a:p>
            <a:r>
              <a:rPr lang="ru-RU" sz="3600" b="1" i="0" dirty="0" smtClean="0">
                <a:solidFill>
                  <a:srgbClr val="383838"/>
                </a:solidFill>
                <a:effectLst/>
                <a:latin typeface="Open Sans"/>
              </a:rPr>
              <a:t>Эти буквы называют буквами </a:t>
            </a:r>
            <a:r>
              <a:rPr lang="ru-RU" sz="3600" b="1" i="0" dirty="0" smtClean="0">
                <a:solidFill>
                  <a:schemeClr val="accent6"/>
                </a:solidFill>
                <a:effectLst/>
                <a:latin typeface="Open Sans"/>
              </a:rPr>
              <a:t>соединительных гласных.</a:t>
            </a:r>
            <a:endParaRPr lang="ru-RU" sz="36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6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30356" y="582067"/>
            <a:ext cx="1013128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Найди сложные слова. </a:t>
            </a:r>
          </a:p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Самолет летит вперед, </a:t>
            </a:r>
          </a:p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Паровоз не отстает, </a:t>
            </a:r>
          </a:p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Даже в море пароход </a:t>
            </a:r>
          </a:p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Тоже прибавляет ход. </a:t>
            </a:r>
          </a:p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торопятся узнать, </a:t>
            </a:r>
          </a:p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их правильно писать,</a:t>
            </a:r>
          </a:p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Эти сложные слова </a:t>
            </a:r>
          </a:p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выносят буквы А.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https://theslide.ru/img/thumbs/1ef074bf2619c5a172312568048d5924-800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661" y="1769166"/>
            <a:ext cx="4234982" cy="317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1030356" y="1292087"/>
            <a:ext cx="1991140" cy="6757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991799" y="1978265"/>
            <a:ext cx="1991140" cy="6757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3693129" y="2583905"/>
            <a:ext cx="1991140" cy="6757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3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315" y="643622"/>
            <a:ext cx="1077250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Найди сложные слова.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Кашу варит кашевар,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Сталь нам варит сталевар,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Лошадь водит коневод,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море - мореход плывет.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 названья хороши,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правильно пиши.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 у этих слов внутри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поставим букву И,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напишем Е - тогда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скажет: «Это - да!»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myslide.ru/documents_7/93c2de2c2263719c4c8ceab00892742f/img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931988"/>
            <a:ext cx="44196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2924470" y="1202626"/>
            <a:ext cx="1991140" cy="6757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843603" y="1680915"/>
            <a:ext cx="1991140" cy="6757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269168" y="2184146"/>
            <a:ext cx="1890661" cy="6757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437665" y="2662435"/>
            <a:ext cx="1663006" cy="6757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72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0900" y="673943"/>
            <a:ext cx="1061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   </a:t>
            </a:r>
            <a:r>
              <a:rPr lang="ru-RU" sz="3600" b="1" dirty="0">
                <a:solidFill>
                  <a:srgbClr val="FF0000"/>
                </a:solidFill>
                <a:latin typeface="Open Sans"/>
              </a:rPr>
              <a:t>П</a:t>
            </a:r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очему нельзя там писат</a:t>
            </a:r>
            <a:r>
              <a:rPr lang="ru-RU" sz="3600" b="1" dirty="0" smtClean="0">
                <a:solidFill>
                  <a:srgbClr val="FF0000"/>
                </a:solidFill>
                <a:latin typeface="Open Sans"/>
              </a:rPr>
              <a:t>ь букву И?</a:t>
            </a:r>
            <a:endParaRPr lang="ru-RU" sz="3600" b="1" i="0" dirty="0" smtClean="0">
              <a:solidFill>
                <a:srgbClr val="FF0000"/>
              </a:solidFill>
              <a:effectLst/>
              <a:latin typeface="Open San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0900" y="1963528"/>
            <a:ext cx="1061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Open Sans"/>
              </a:rPr>
              <a:t>Потому что соединительной гласной И не бывает.</a:t>
            </a:r>
            <a:endParaRPr lang="ru-RU" sz="3600" b="1" i="0" dirty="0" smtClean="0">
              <a:effectLst/>
              <a:latin typeface="Open Sans"/>
            </a:endParaRPr>
          </a:p>
        </p:txBody>
      </p:sp>
      <p:pic>
        <p:nvPicPr>
          <p:cNvPr id="2050" name="Picture 2" descr="https://ds04.infourok.ru/uploads/ex/0377/00176f8e-0b2d82b3/hello_html_m50a7421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733" y="2670161"/>
            <a:ext cx="3412576" cy="400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618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0709" y="730479"/>
            <a:ext cx="1026305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0" dirty="0" smtClean="0">
                <a:solidFill>
                  <a:srgbClr val="FF0000"/>
                </a:solidFill>
                <a:effectLst/>
                <a:latin typeface="Open Sans"/>
              </a:rPr>
              <a:t>Слова, имеющие два корня, называются сложными. Что общего в этих сложных словах:</a:t>
            </a:r>
          </a:p>
          <a:p>
            <a:endParaRPr lang="ru-RU" sz="2800" i="0" dirty="0" smtClean="0">
              <a:solidFill>
                <a:srgbClr val="383838"/>
              </a:solidFill>
              <a:effectLst/>
              <a:latin typeface="Open Sans"/>
            </a:endParaRPr>
          </a:p>
          <a:p>
            <a:r>
              <a:rPr lang="ru-RU" sz="3200" i="0" dirty="0" smtClean="0">
                <a:solidFill>
                  <a:srgbClr val="383838"/>
                </a:solidFill>
                <a:effectLst/>
                <a:latin typeface="Open Sans"/>
              </a:rPr>
              <a:t>Самолет - сам летает. </a:t>
            </a:r>
          </a:p>
          <a:p>
            <a:r>
              <a:rPr lang="ru-RU" sz="3200" i="0" dirty="0" smtClean="0">
                <a:solidFill>
                  <a:srgbClr val="383838"/>
                </a:solidFill>
                <a:effectLst/>
                <a:latin typeface="Open Sans"/>
              </a:rPr>
              <a:t>Паровоз - паром везет. </a:t>
            </a:r>
          </a:p>
          <a:p>
            <a:r>
              <a:rPr lang="ru-RU" sz="3200" i="0" dirty="0" smtClean="0">
                <a:solidFill>
                  <a:srgbClr val="383838"/>
                </a:solidFill>
                <a:effectLst/>
                <a:latin typeface="Open Sans"/>
              </a:rPr>
              <a:t>Пароход – паром ходит. </a:t>
            </a:r>
          </a:p>
          <a:p>
            <a:r>
              <a:rPr lang="ru-RU" sz="3200" i="0" dirty="0" smtClean="0">
                <a:solidFill>
                  <a:srgbClr val="383838"/>
                </a:solidFill>
                <a:effectLst/>
                <a:latin typeface="Open Sans"/>
              </a:rPr>
              <a:t>Кашевар – кашу варит. </a:t>
            </a:r>
          </a:p>
          <a:p>
            <a:r>
              <a:rPr lang="ru-RU" sz="3200" i="0" dirty="0" smtClean="0">
                <a:solidFill>
                  <a:srgbClr val="383838"/>
                </a:solidFill>
                <a:effectLst/>
                <a:latin typeface="Open Sans"/>
              </a:rPr>
              <a:t>Сталевар – сталь варит. </a:t>
            </a:r>
          </a:p>
          <a:p>
            <a:r>
              <a:rPr lang="ru-RU" sz="3200" i="0" dirty="0" smtClean="0">
                <a:solidFill>
                  <a:srgbClr val="383838"/>
                </a:solidFill>
                <a:effectLst/>
                <a:latin typeface="Open Sans"/>
              </a:rPr>
              <a:t>Коневод – коней водит. </a:t>
            </a:r>
          </a:p>
          <a:p>
            <a:r>
              <a:rPr lang="ru-RU" sz="3200" i="0" dirty="0" smtClean="0">
                <a:solidFill>
                  <a:srgbClr val="383838"/>
                </a:solidFill>
                <a:effectLst/>
                <a:latin typeface="Open Sans"/>
              </a:rPr>
              <a:t>Мореход – по морю ходит.</a:t>
            </a:r>
            <a:r>
              <a:rPr lang="ru-RU" sz="2800" i="0" dirty="0" smtClean="0">
                <a:solidFill>
                  <a:srgbClr val="383838"/>
                </a:solidFill>
                <a:effectLst/>
                <a:latin typeface="Open Sans"/>
              </a:rPr>
              <a:t> </a:t>
            </a:r>
            <a:endParaRPr lang="ru-RU" sz="2800" dirty="0"/>
          </a:p>
        </p:txBody>
      </p:sp>
      <p:pic>
        <p:nvPicPr>
          <p:cNvPr id="6" name="Picture 2" descr="Happy cute cartoon школьники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0972" y="2368827"/>
            <a:ext cx="3815939" cy="246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21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10193" y="874455"/>
            <a:ext cx="103153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Проверь себя.</a:t>
            </a:r>
          </a:p>
          <a:p>
            <a:endParaRPr lang="ru-RU" sz="4000" dirty="0">
              <a:solidFill>
                <a:srgbClr val="38383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</a:t>
            </a:r>
            <a:r>
              <a:rPr lang="ru-RU" sz="4000" b="0" i="0" dirty="0" smtClean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лет, пар</a:t>
            </a:r>
            <a:r>
              <a:rPr lang="ru-RU" sz="4000" b="0" i="0" dirty="0" smtClean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воз, пар</a:t>
            </a:r>
            <a:r>
              <a:rPr lang="ru-RU" sz="4000" b="0" i="0" dirty="0" smtClean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ход. </a:t>
            </a:r>
          </a:p>
          <a:p>
            <a:endParaRPr lang="ru-RU" sz="4000" b="0" i="0" dirty="0" smtClean="0">
              <a:solidFill>
                <a:srgbClr val="38383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Каш</a:t>
            </a:r>
            <a:r>
              <a:rPr lang="ru-RU" sz="4000" b="0" i="0" dirty="0" smtClean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вар,</a:t>
            </a:r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стал</a:t>
            </a:r>
            <a:r>
              <a:rPr lang="ru-RU" sz="4000" b="0" i="0" dirty="0" smtClean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вар, кон</a:t>
            </a:r>
            <a:r>
              <a:rPr lang="ru-RU" sz="4000" b="0" i="0" dirty="0" smtClean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вод, мор</a:t>
            </a:r>
            <a:r>
              <a:rPr lang="ru-RU" sz="4000" b="0" i="0" dirty="0" smtClean="0">
                <a:solidFill>
                  <a:schemeClr val="accent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ход. 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075508" y="2168435"/>
            <a:ext cx="946654" cy="181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149322" y="2172473"/>
            <a:ext cx="925560" cy="1771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3032354" y="2177448"/>
            <a:ext cx="899565" cy="1721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085075" y="2188801"/>
            <a:ext cx="899565" cy="1721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968109" y="2186239"/>
            <a:ext cx="899565" cy="1721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035323" y="2166725"/>
            <a:ext cx="899565" cy="17215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122597" y="3309598"/>
            <a:ext cx="899565" cy="1721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162318" y="3383845"/>
            <a:ext cx="899565" cy="1721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3250417" y="3427396"/>
            <a:ext cx="899565" cy="1721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338515" y="3440352"/>
            <a:ext cx="899565" cy="17215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268280" y="3446905"/>
            <a:ext cx="899565" cy="1721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297055" y="3442554"/>
            <a:ext cx="899565" cy="1721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275602" y="3406864"/>
            <a:ext cx="899565" cy="17215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322002" y="3406864"/>
            <a:ext cx="899565" cy="17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1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4" y="1255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6841" t="21960" r="-6841" b="55542"/>
          <a:stretch/>
        </p:blipFill>
        <p:spPr>
          <a:xfrm>
            <a:off x="322660" y="2692023"/>
            <a:ext cx="7264210" cy="35396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97973" y="487016"/>
            <a:ext cx="107495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                                         Упражнение 59. </a:t>
            </a:r>
          </a:p>
          <a:p>
            <a:r>
              <a:rPr lang="ru-RU" sz="3200" dirty="0" smtClean="0"/>
              <a:t>Составьте слова. Объясните их с помощью словосочетаний по образцу.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04850" y="3441552"/>
            <a:ext cx="92102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 smtClean="0"/>
              <a:t>                                  </a:t>
            </a:r>
            <a:r>
              <a:rPr lang="ru-RU" sz="2800" dirty="0" smtClean="0"/>
              <a:t>пароход – -ходит на пару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                      вездеход – везде ходит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                      паровоз – возит при помощи пара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                      пешеход – ходит пешком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                                     вертолёт – вертится и летает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899408" y="3602037"/>
            <a:ext cx="714777" cy="1367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743139" y="3582563"/>
            <a:ext cx="543486" cy="1040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899406" y="3946397"/>
            <a:ext cx="744280" cy="1424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757427" y="4001905"/>
            <a:ext cx="714777" cy="1367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841109" y="4415409"/>
            <a:ext cx="714777" cy="13679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695204" y="4436103"/>
            <a:ext cx="671418" cy="12849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914156" y="4875473"/>
            <a:ext cx="714777" cy="13679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695203" y="4878388"/>
            <a:ext cx="714777" cy="13679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928909" y="5281479"/>
            <a:ext cx="714777" cy="13679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769638" y="5242317"/>
            <a:ext cx="714777" cy="13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3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3750" y="747743"/>
            <a:ext cx="107823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Open Sans"/>
              </a:rPr>
              <a:t>О каком человеке можно так сказать?</a:t>
            </a:r>
          </a:p>
          <a:p>
            <a:r>
              <a:rPr lang="ru-RU" sz="3600" dirty="0">
                <a:latin typeface="Open Sans"/>
              </a:rPr>
              <a:t>л</a:t>
            </a:r>
            <a:r>
              <a:rPr lang="ru-RU" sz="3600" i="0" dirty="0" smtClean="0">
                <a:effectLst/>
                <a:latin typeface="Open Sans"/>
              </a:rPr>
              <a:t>ежебока – </a:t>
            </a:r>
          </a:p>
          <a:p>
            <a:endParaRPr lang="ru-RU" sz="3600" b="0" i="0" dirty="0" smtClean="0">
              <a:solidFill>
                <a:srgbClr val="383838"/>
              </a:solidFill>
              <a:effectLst/>
              <a:latin typeface="Open Sans"/>
            </a:endParaRPr>
          </a:p>
          <a:p>
            <a:r>
              <a:rPr lang="ru-RU" sz="3600" b="0" i="0" dirty="0" smtClean="0">
                <a:solidFill>
                  <a:srgbClr val="383838"/>
                </a:solidFill>
                <a:effectLst/>
                <a:latin typeface="Open Sans"/>
              </a:rPr>
              <a:t>сладкоежка – </a:t>
            </a:r>
          </a:p>
          <a:p>
            <a:endParaRPr lang="ru-RU" sz="3600" b="0" i="0" dirty="0" smtClean="0">
              <a:solidFill>
                <a:srgbClr val="383838"/>
              </a:solidFill>
              <a:effectLst/>
              <a:latin typeface="Open Sans"/>
            </a:endParaRPr>
          </a:p>
          <a:p>
            <a:r>
              <a:rPr lang="ru-RU" sz="3600" b="0" i="0" dirty="0" smtClean="0">
                <a:solidFill>
                  <a:srgbClr val="383838"/>
                </a:solidFill>
                <a:effectLst/>
                <a:latin typeface="Open Sans"/>
              </a:rPr>
              <a:t>пустослов – </a:t>
            </a:r>
          </a:p>
          <a:p>
            <a:endParaRPr lang="ru-RU" sz="3600" dirty="0">
              <a:solidFill>
                <a:srgbClr val="383838"/>
              </a:solidFill>
              <a:latin typeface="Open Sans"/>
            </a:endParaRPr>
          </a:p>
          <a:p>
            <a:endParaRPr lang="ru-RU" sz="3600" b="0" i="0" dirty="0" smtClean="0">
              <a:solidFill>
                <a:srgbClr val="383838"/>
              </a:solidFill>
              <a:effectLst/>
              <a:latin typeface="Open Sans"/>
            </a:endParaRPr>
          </a:p>
          <a:p>
            <a:r>
              <a:rPr lang="ru-RU" sz="3600" b="0" i="0" dirty="0" smtClean="0">
                <a:solidFill>
                  <a:srgbClr val="383838"/>
                </a:solidFill>
                <a:effectLst/>
                <a:latin typeface="Open Sans"/>
              </a:rPr>
              <a:t>Эти слова называют черты характера человека.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25989" y="1301234"/>
            <a:ext cx="49178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i="0" dirty="0" smtClean="0">
                <a:solidFill>
                  <a:srgbClr val="383838"/>
                </a:solidFill>
                <a:effectLst/>
                <a:latin typeface="Open Sans"/>
              </a:rPr>
              <a:t>любит лежать на боку</a:t>
            </a:r>
            <a:endParaRPr lang="ru-RU" sz="3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03789" y="2405687"/>
            <a:ext cx="46045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i="0" dirty="0" smtClean="0">
                <a:solidFill>
                  <a:srgbClr val="383838"/>
                </a:solidFill>
                <a:effectLst/>
                <a:latin typeface="Open Sans"/>
              </a:rPr>
              <a:t>любит есть сладкое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03789" y="3447236"/>
            <a:ext cx="49042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i="0" dirty="0" smtClean="0">
                <a:solidFill>
                  <a:srgbClr val="383838"/>
                </a:solidFill>
                <a:effectLst/>
                <a:latin typeface="Open Sans"/>
              </a:rPr>
              <a:t>говорит пустые слова</a:t>
            </a:r>
            <a:endParaRPr lang="ru-RU" sz="36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74712" y="1344098"/>
            <a:ext cx="793751" cy="15190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910217" y="1372240"/>
            <a:ext cx="714777" cy="1367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93750" y="2380349"/>
            <a:ext cx="1294708" cy="23223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311640" y="2501698"/>
            <a:ext cx="714777" cy="13679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29844" y="3563340"/>
            <a:ext cx="970380" cy="18570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088457" y="3602037"/>
            <a:ext cx="907281" cy="173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56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160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22350" y="1030288"/>
            <a:ext cx="101473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44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слово»</a:t>
            </a:r>
          </a:p>
          <a:p>
            <a:r>
              <a:rPr lang="ru-RU" sz="36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solidFill>
                  <a:srgbClr val="3838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ru-RU" sz="3600" b="0" i="0" dirty="0" smtClean="0">
                <a:solidFill>
                  <a:srgbClr val="38383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ты назовёшь человека, у которого великая душа, острый ум, ясные глаза, тёмные волосы?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38250" y="3602038"/>
            <a:ext cx="102235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Великая душа – великодушный.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Острый ум – остроумный.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Ясные глаза – ясноглазый. </a:t>
            </a: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Темные волосы – темноволосый.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48132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73100" y="674400"/>
            <a:ext cx="114046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smtClean="0">
                <a:solidFill>
                  <a:srgbClr val="FF0000"/>
                </a:solidFill>
                <a:effectLst/>
                <a:latin typeface="Open Sans"/>
              </a:rPr>
              <a:t>Сложные слова называют людей по профессии: </a:t>
            </a:r>
          </a:p>
          <a:p>
            <a:endParaRPr lang="ru-RU" sz="3200" b="0" i="0" dirty="0" smtClean="0">
              <a:solidFill>
                <a:srgbClr val="383838"/>
              </a:solidFill>
              <a:effectLst/>
              <a:latin typeface="Open Sans"/>
            </a:endParaRP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полководец – </a:t>
            </a:r>
          </a:p>
          <a:p>
            <a:endParaRPr lang="ru-RU" sz="3200" b="0" i="0" dirty="0" smtClean="0">
              <a:solidFill>
                <a:srgbClr val="383838"/>
              </a:solidFill>
              <a:effectLst/>
              <a:latin typeface="Open Sans"/>
            </a:endParaRP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баснописец – </a:t>
            </a:r>
          </a:p>
          <a:p>
            <a:endParaRPr lang="ru-RU" sz="3200" b="0" i="0" dirty="0" smtClean="0">
              <a:solidFill>
                <a:srgbClr val="383838"/>
              </a:solidFill>
              <a:effectLst/>
              <a:latin typeface="Open Sans"/>
            </a:endParaRP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пчеловод – </a:t>
            </a:r>
          </a:p>
          <a:p>
            <a:endParaRPr lang="ru-RU" sz="3200" b="0" i="0" dirty="0" smtClean="0">
              <a:solidFill>
                <a:srgbClr val="383838"/>
              </a:solidFill>
              <a:effectLst/>
              <a:latin typeface="Open Sans"/>
            </a:endParaRP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водопроводчик -  </a:t>
            </a:r>
          </a:p>
          <a:p>
            <a:endParaRPr lang="ru-RU" sz="3200" b="0" i="0" dirty="0" smtClean="0">
              <a:solidFill>
                <a:srgbClr val="383838"/>
              </a:solidFill>
              <a:effectLst/>
              <a:latin typeface="Open Sans"/>
            </a:endParaRPr>
          </a:p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птицелов –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87653" y="1669832"/>
            <a:ext cx="44754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водит за собой полки. 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66645" y="2698175"/>
            <a:ext cx="27087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пишет басни.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182895" y="3647541"/>
            <a:ext cx="30269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разводит пчел.</a:t>
            </a:r>
            <a:endParaRPr lang="ru-RU" sz="3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008395" y="4614328"/>
            <a:ext cx="30850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проводит воду.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12276" y="5507728"/>
            <a:ext cx="25072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0" i="0" dirty="0" smtClean="0">
                <a:solidFill>
                  <a:srgbClr val="383838"/>
                </a:solidFill>
                <a:effectLst/>
                <a:latin typeface="Open Sans"/>
              </a:rPr>
              <a:t> ловит птиц.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5154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95586" y="582692"/>
            <a:ext cx="700082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СЛОЖНЫЕ СЛОВА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17410" name="Picture 2" descr="https://img2.freepng.ru/20180515/kjw/kisspng-owl-royalty-free-clip-art-5afa750e2deaf4.46041381152636340618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452" y="2302185"/>
            <a:ext cx="4917871" cy="360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56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5950" y="842963"/>
            <a:ext cx="109601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Упражнение 60.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Спишите слова, вставляя соединительные гласные -</a:t>
            </a:r>
            <a:r>
              <a:rPr lang="ru-RU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или -</a:t>
            </a:r>
            <a:r>
              <a:rPr lang="ru-RU" sz="36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-. Выделите корни. Устно объясните написание слов. 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Дров..сек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огн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..тушитель, труд..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..делец,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чист..писание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81053" y="3623687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9053" y="3631705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25034" y="360203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112153" y="360203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е</a:t>
            </a:r>
            <a:endParaRPr lang="ru-RU" sz="3200" dirty="0">
              <a:solidFill>
                <a:schemeClr val="accent6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9971" y="4178380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chemeClr val="accent6"/>
                </a:solidFill>
                <a:latin typeface="Open Sans"/>
              </a:rPr>
              <a:t>о</a:t>
            </a:r>
            <a:endParaRPr lang="ru-RU" sz="3200" dirty="0">
              <a:solidFill>
                <a:schemeClr val="accent6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710226" y="3666315"/>
            <a:ext cx="946654" cy="1811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823598" y="3692445"/>
            <a:ext cx="810118" cy="1550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743101" y="3712678"/>
            <a:ext cx="704389" cy="13480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3621572" y="3697208"/>
            <a:ext cx="875109" cy="12857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727852" y="3666315"/>
            <a:ext cx="946654" cy="1811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804446" y="3665820"/>
            <a:ext cx="946654" cy="1811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298379" y="3713257"/>
            <a:ext cx="946654" cy="18116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330530" y="3730141"/>
            <a:ext cx="822553" cy="15741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48864" y="4221008"/>
            <a:ext cx="946654" cy="18116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656880" y="4251090"/>
            <a:ext cx="875136" cy="167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01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60400" y="694552"/>
            <a:ext cx="114046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             </a:t>
            </a:r>
            <a:r>
              <a:rPr lang="ru-RU" sz="4400" b="1" dirty="0" smtClean="0"/>
              <a:t>Упражнение 61. </a:t>
            </a:r>
          </a:p>
          <a:p>
            <a:r>
              <a:rPr lang="ru-RU" sz="4400" dirty="0" smtClean="0"/>
              <a:t>Запишите слова, выделите корни. </a:t>
            </a:r>
          </a:p>
          <a:p>
            <a:endParaRPr lang="ru-RU" sz="4400" dirty="0" smtClean="0"/>
          </a:p>
          <a:p>
            <a:r>
              <a:rPr lang="ru-RU" sz="4000" dirty="0" smtClean="0"/>
              <a:t>Звездопад, спортплощадка, вездеход, пчеловод.</a:t>
            </a:r>
            <a:endParaRPr lang="ru-RU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60400" y="2751914"/>
            <a:ext cx="1371600" cy="2624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2198441" y="2751914"/>
            <a:ext cx="810118" cy="2624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3174999" y="2768276"/>
            <a:ext cx="1306760" cy="2500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398850" y="2764541"/>
            <a:ext cx="1835508" cy="2157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6894758" y="2781816"/>
            <a:ext cx="946654" cy="1811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8096753" y="2825222"/>
            <a:ext cx="810118" cy="15503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9162212" y="2801915"/>
            <a:ext cx="1061288" cy="20310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10380331" y="2815835"/>
            <a:ext cx="908218" cy="173812"/>
          </a:xfrm>
          <a:prstGeom prst="rect">
            <a:avLst/>
          </a:prstGeom>
        </p:spPr>
      </p:pic>
      <p:pic>
        <p:nvPicPr>
          <p:cNvPr id="19458" name="Picture 2" descr="https://vsarov.ru/wp-content/uploads/2021/04/1587475852_zagruzhenno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55" y="4109862"/>
            <a:ext cx="2366044" cy="156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idealturnik.ru/wa-data/public/shop/products/53/37/53753/images/142311/142311.5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304" y="4086459"/>
            <a:ext cx="2388775" cy="1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https://huntland.ru/wp-content/uploads/2019/05/vezdehod_sherp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917" y="4086459"/>
            <a:ext cx="2550954" cy="1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s://avatars.mds.yandex.net/get-zen_doc/1877341/pub_6064ad7f6bdb585a61aa4876_6064bc8dfc26715f99931596/scale_12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709" y="4086458"/>
            <a:ext cx="2213336" cy="1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51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1365" y="51259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задание.</a:t>
            </a:r>
            <a:b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228397"/>
            <a:ext cx="10515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Упражнение 62. 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Разделите слова на две группы в зависимости от того, какая гласная -</a:t>
            </a:r>
            <a:r>
              <a:rPr lang="ru-RU" sz="40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или -</a:t>
            </a:r>
            <a:r>
              <a:rPr lang="ru-RU" sz="4000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соединяет корни сложного слова. </a:t>
            </a:r>
          </a:p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Песн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..пение,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камн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..дробилка,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волн..рез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дом..сед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дом..- хозяйка,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каш..вар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мыш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..ловка,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..питие,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сен..кос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Мультяшный дом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039" y="5096875"/>
            <a:ext cx="2014109" cy="143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863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391" y="453894"/>
            <a:ext cx="9803218" cy="5950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7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obninsk.poliglotiki.ru/images/site/cache/93/53/9353c66e8d4b45bffe9f9a04587a12b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110" y="1640716"/>
            <a:ext cx="7028989" cy="4360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10362" y="737463"/>
            <a:ext cx="101936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Чтоб построить здание – надо иметь знание.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7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434264"/>
            <a:ext cx="9169179" cy="61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52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478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38200" y="1023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 чтение по ролям.</a:t>
            </a:r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379395" y="1340644"/>
            <a:ext cx="7433209" cy="87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Осеева </a:t>
            </a:r>
          </a:p>
          <a:p>
            <a:r>
              <a:rPr lang="ru-RU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«Потерянный день».</a:t>
            </a:r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296" y="3106470"/>
            <a:ext cx="5969408" cy="343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9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838200" y="683419"/>
            <a:ext cx="8620125" cy="29598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чём произведение?</a:t>
            </a:r>
          </a:p>
          <a:p>
            <a:endParaRPr lang="ru-RU" sz="5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жанр?</a:t>
            </a:r>
          </a:p>
          <a:p>
            <a:endParaRPr lang="ru-RU" sz="5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Чему учит рассказ?</a:t>
            </a:r>
          </a:p>
          <a:p>
            <a:endParaRPr lang="ru-RU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25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95586" y="582692"/>
            <a:ext cx="700082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СЛОЖНЫЕ СЛОВА</a:t>
            </a:r>
            <a:endParaRPr lang="ru-RU" sz="6600" b="1" dirty="0">
              <a:solidFill>
                <a:srgbClr val="FF0000"/>
              </a:solidFill>
            </a:endParaRPr>
          </a:p>
        </p:txBody>
      </p:sp>
      <p:pic>
        <p:nvPicPr>
          <p:cNvPr id="17410" name="Picture 2" descr="https://img2.freepng.ru/20180515/kjw/kisspng-owl-royalty-free-clip-art-5afa750e2deaf4.46041381152636340618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452" y="2302185"/>
            <a:ext cx="4917871" cy="3606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43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ds04.infourok.ru/uploads/ex/1231/0018a340-d61f9959/1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04"/>
          <a:stretch/>
        </p:blipFill>
        <p:spPr bwMode="auto">
          <a:xfrm>
            <a:off x="838200" y="609370"/>
            <a:ext cx="8134351" cy="289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ds04.infourok.ru/uploads/ex/1231/0018a340-d61f9959/1/img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046"/>
          <a:stretch/>
        </p:blipFill>
        <p:spPr bwMode="auto">
          <a:xfrm>
            <a:off x="4195762" y="3720624"/>
            <a:ext cx="6348413" cy="271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4761683" y="4340135"/>
            <a:ext cx="946654" cy="18116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3" t="35330" r="18004" b="17027"/>
          <a:stretch/>
        </p:blipFill>
        <p:spPr>
          <a:xfrm rot="10800000">
            <a:off x="5835497" y="4344173"/>
            <a:ext cx="925560" cy="17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28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691791_187-p-fon-s-ramkoi-dlya-detskogo-sada-2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201" t="61823" r="2177" b="22906"/>
          <a:stretch/>
        </p:blipFill>
        <p:spPr>
          <a:xfrm>
            <a:off x="389255" y="1268362"/>
            <a:ext cx="11413490" cy="398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43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521</Words>
  <Application>Microsoft Office PowerPoint</Application>
  <PresentationFormat>Широкоэкранный</PresentationFormat>
  <Paragraphs>112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Open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18</cp:revision>
  <dcterms:created xsi:type="dcterms:W3CDTF">2021-10-02T02:45:21Z</dcterms:created>
  <dcterms:modified xsi:type="dcterms:W3CDTF">2021-10-02T05:56:03Z</dcterms:modified>
</cp:coreProperties>
</file>