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72" r:id="rId9"/>
    <p:sldId id="263" r:id="rId10"/>
    <p:sldId id="273" r:id="rId11"/>
    <p:sldId id="265" r:id="rId12"/>
    <p:sldId id="274" r:id="rId13"/>
    <p:sldId id="277" r:id="rId14"/>
    <p:sldId id="275" r:id="rId15"/>
    <p:sldId id="276" r:id="rId16"/>
    <p:sldId id="264" r:id="rId17"/>
    <p:sldId id="25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7636" autoAdjust="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4AFF-F375-45CB-8036-E5544D62EEF3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23D69-E288-4166-A8EC-DE67AEDCE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6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вы его понимаете?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 Грамота это знания.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нужно делать, если хочешь получать новые знания?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Трудиться, работать самому.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Зачем нужны знания?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 Чтобы быть умным, образованным.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36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6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97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Назовите главных героев (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Витя, брат Вити, его товарищ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69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Назовите главных героев (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Витя, брат Вити, его товарищ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03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объясните смысл этой пословицы.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значит, что надо дорожить временем, каждая минута важна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Значение пословицы «Делу – время, потехе – час» состоит в том, что большую часть своего времени человек должен посвящать делам, работе, полезным занятиям и только час – развлечениям.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1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 каким настроением вы сегодня пришли в школу?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-А чего ждете от урока?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-Я надеюсь, что урок будет интересным и даст вам новых открытий! Без вас мне не справиться! Будете мне помогать?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73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 думаете о чем мы с вами сегодня поговорим?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8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 связи с этим предлагаю вам познакомиться с новым произведением Валентины Осеевой «Потерянный день»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05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- Что такое орфограмма? </a:t>
            </a:r>
            <a:br>
              <a:rPr lang="ru-RU" dirty="0"/>
            </a:br>
            <a:r>
              <a:rPr lang="ru-RU" dirty="0"/>
              <a:t>- Буква или слог, которые требуют правила проверки написания.</a:t>
            </a:r>
          </a:p>
          <a:p>
            <a:r>
              <a:rPr lang="ru-RU" dirty="0"/>
              <a:t>-Какая орфограмма называются проверяемой?</a:t>
            </a:r>
          </a:p>
          <a:p>
            <a:r>
              <a:rPr lang="ru-RU" dirty="0"/>
              <a:t>- Какая орфограмма называются непроверяемой?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3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- Что такое орфограмма? </a:t>
            </a:r>
            <a:br>
              <a:rPr lang="ru-RU" dirty="0"/>
            </a:br>
            <a:r>
              <a:rPr lang="ru-RU" dirty="0"/>
              <a:t>- Буква или слог, которые требуют правила проверки написания.</a:t>
            </a:r>
          </a:p>
          <a:p>
            <a:r>
              <a:rPr lang="ru-RU" dirty="0"/>
              <a:t>-Какая орфограмма называются проверяемой?</a:t>
            </a:r>
          </a:p>
          <a:p>
            <a:r>
              <a:rPr lang="ru-RU" dirty="0"/>
              <a:t>- Какая орфограмма называются непроверяемой?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76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предположите о чем будет произведение В. Осеевой?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9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2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-Какое впечатление произвело на вас это произведение?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23D69-E288-4166-A8EC-DE67AEDCEB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1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EFE0-681B-4328-9D82-C9E09B30DD8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887-B86F-4025-8F6E-CF3E08E5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9563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EFE0-681B-4328-9D82-C9E09B30DD8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887-B86F-4025-8F6E-CF3E08E5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117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EFE0-681B-4328-9D82-C9E09B30DD8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887-B86F-4025-8F6E-CF3E08E5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5212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EFE0-681B-4328-9D82-C9E09B30DD8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887-B86F-4025-8F6E-CF3E08E5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6520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EFE0-681B-4328-9D82-C9E09B30DD8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887-B86F-4025-8F6E-CF3E08E5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0559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EFE0-681B-4328-9D82-C9E09B30DD8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887-B86F-4025-8F6E-CF3E08E5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5335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EFE0-681B-4328-9D82-C9E09B30DD8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887-B86F-4025-8F6E-CF3E08E5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8206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EFE0-681B-4328-9D82-C9E09B30DD8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887-B86F-4025-8F6E-CF3E08E5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2366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EFE0-681B-4328-9D82-C9E09B30DD8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887-B86F-4025-8F6E-CF3E08E5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4609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EFE0-681B-4328-9D82-C9E09B30DD8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887-B86F-4025-8F6E-CF3E08E5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1067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EFE0-681B-4328-9D82-C9E09B30DD8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887-B86F-4025-8F6E-CF3E08E5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0918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3EFE0-681B-4328-9D82-C9E09B30DD85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2A887-B86F-4025-8F6E-CF3E08E59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EAC2BC-EB39-4C65-87E6-0327B02C4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19315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DB09231-C893-4867-95AD-347EAA5FE052}"/>
              </a:ext>
            </a:extLst>
          </p:cNvPr>
          <p:cNvSpPr txBox="1">
            <a:spLocks/>
          </p:cNvSpPr>
          <p:nvPr/>
        </p:nvSpPr>
        <p:spPr>
          <a:xfrm>
            <a:off x="1283506" y="153868"/>
            <a:ext cx="10418618" cy="2655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читательская грамотность</a:t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DE68CA1-776D-4852-8DC3-6C4AABEF329F}"/>
              </a:ext>
            </a:extLst>
          </p:cNvPr>
          <p:cNvSpPr txBox="1">
            <a:spLocks/>
          </p:cNvSpPr>
          <p:nvPr/>
        </p:nvSpPr>
        <p:spPr>
          <a:xfrm>
            <a:off x="1920815" y="317814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«Потерянный день.»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В.Осеева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367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5B03A6-5C57-42C3-AE72-1B4D86CBE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1931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6061"/>
            <a:ext cx="11733158" cy="618630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– Дни все одинаковые по времени, – сказал брат, – но они бывают разные по делам. Тот день, в который человек не сделал никакого полезного дела или ничему не научился, чтобы знать больше, чем он знал вчера, называется потерянным днём.</a:t>
            </a:r>
          </a:p>
          <a:p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С тех пор Витя, ложась спать, рассказывал брату всё, что он делал, и всегда спрашивал:</a:t>
            </a:r>
          </a:p>
          <a:p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 – Не потерянный у меня день?</a:t>
            </a:r>
          </a:p>
        </p:txBody>
      </p:sp>
    </p:spTree>
    <p:extLst>
      <p:ext uri="{BB962C8B-B14F-4D97-AF65-F5344CB8AC3E}">
        <p14:creationId xmlns:p14="http://schemas.microsoft.com/office/powerpoint/2010/main" val="2263568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B3CEA0-286D-4E20-B443-B8C0252CE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19315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4533AD-B801-4C24-A949-C5BC6941B21F}"/>
              </a:ext>
            </a:extLst>
          </p:cNvPr>
          <p:cNvSpPr/>
          <p:nvPr/>
        </p:nvSpPr>
        <p:spPr>
          <a:xfrm>
            <a:off x="2501796" y="0"/>
            <a:ext cx="7880148" cy="769441"/>
          </a:xfrm>
          <a:prstGeom prst="rect">
            <a:avLst/>
          </a:prstGeom>
          <a:noFill/>
          <a:ln w="76200" cap="flat" cmpd="sng" algn="ctr">
            <a:noFill/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Ответьте на вопросы:</a:t>
            </a:r>
            <a:endParaRPr lang="ru-RU" sz="4400" b="1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Объект 4"/>
          <p:cNvSpPr>
            <a:spLocks noGrp="1"/>
          </p:cNvSpPr>
          <p:nvPr>
            <p:ph idx="1"/>
          </p:nvPr>
        </p:nvSpPr>
        <p:spPr>
          <a:xfrm>
            <a:off x="249383" y="769441"/>
            <a:ext cx="11817926" cy="3844123"/>
          </a:xfr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ответ в тексте: Какой день назван потерянным?</a:t>
            </a:r>
          </a:p>
          <a:p>
            <a:pPr marL="0" indent="0">
              <a:buNone/>
            </a:pPr>
            <a:endParaRPr lang="ru-RU" sz="5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383" y="1819217"/>
            <a:ext cx="118179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</a:rPr>
              <a:t>Тот день, в который человек не сделал никакого полезного дела или ничему не научился, чтобы знать больше, чем он знал вчера, называется потерянным днём.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15B270-A2A8-41D7-B7A0-6C267D43B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99" l="0" r="100000">
                        <a14:foregroundMark x1="8043" y1="60946" x2="13043" y2="67951"/>
                        <a14:foregroundMark x1="28152" y1="36427" x2="35978" y2="42557"/>
                        <a14:foregroundMark x1="63696" y1="35201" x2="66413" y2="46410"/>
                        <a14:foregroundMark x1="47609" y1="59720" x2="48804" y2="68651"/>
                        <a14:foregroundMark x1="57500" y1="59720" x2="54457" y2="68827"/>
                        <a14:foregroundMark x1="80435" y1="60595" x2="89130" y2="684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854" y="4052367"/>
            <a:ext cx="3970822" cy="246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970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B3CEA0-286D-4E20-B443-B8C0252CE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19315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4533AD-B801-4C24-A949-C5BC6941B21F}"/>
              </a:ext>
            </a:extLst>
          </p:cNvPr>
          <p:cNvSpPr/>
          <p:nvPr/>
        </p:nvSpPr>
        <p:spPr>
          <a:xfrm>
            <a:off x="2501796" y="0"/>
            <a:ext cx="7880148" cy="769441"/>
          </a:xfrm>
          <a:prstGeom prst="rect">
            <a:avLst/>
          </a:prstGeom>
          <a:noFill/>
          <a:ln w="76200" cap="flat" cmpd="sng" algn="ctr">
            <a:noFill/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Ответьте на вопросы:</a:t>
            </a:r>
            <a:endParaRPr lang="ru-RU" sz="4400" b="1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Объект 4"/>
          <p:cNvSpPr>
            <a:spLocks noGrp="1"/>
          </p:cNvSpPr>
          <p:nvPr>
            <p:ph idx="1"/>
          </p:nvPr>
        </p:nvSpPr>
        <p:spPr>
          <a:xfrm>
            <a:off x="249383" y="769441"/>
            <a:ext cx="11817926" cy="5693673"/>
          </a:xfr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правило решил завести и исполнять Витя?</a:t>
            </a:r>
          </a:p>
          <a:p>
            <a:pPr marL="0" indent="0">
              <a:buNone/>
            </a:pP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 с Витей?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383" y="1538882"/>
            <a:ext cx="11361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Витя решил перед сном рассказывать 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</a:rPr>
              <a:t>брату всё, что он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делал за день.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383" y="4078828"/>
            <a:ext cx="1740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Да.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15B270-A2A8-41D7-B7A0-6C267D43B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99" l="0" r="100000">
                        <a14:foregroundMark x1="8043" y1="60946" x2="13043" y2="67951"/>
                        <a14:foregroundMark x1="28152" y1="36427" x2="35978" y2="42557"/>
                        <a14:foregroundMark x1="63696" y1="35201" x2="66413" y2="46410"/>
                        <a14:foregroundMark x1="47609" y1="59720" x2="48804" y2="68651"/>
                        <a14:foregroundMark x1="57500" y1="59720" x2="54457" y2="68827"/>
                        <a14:foregroundMark x1="80435" y1="60595" x2="89130" y2="684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854" y="4052367"/>
            <a:ext cx="3970822" cy="246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048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B3CEA0-286D-4E20-B443-B8C0252CE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4"/>
          <p:cNvSpPr txBox="1">
            <a:spLocks/>
          </p:cNvSpPr>
          <p:nvPr/>
        </p:nvSpPr>
        <p:spPr>
          <a:xfrm>
            <a:off x="249383" y="769441"/>
            <a:ext cx="11817926" cy="5693673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товарищ брата бросил шапку?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8979" y="1534188"/>
            <a:ext cx="11361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Потому что был без настроения.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s://thumbs.dreamstime.com/b/%D1%88%D0%B0%D1%80%D0%B6-%D0%BC%D0%B0-%D1%8C%D1%87%D0%B8%D0%BA-%D0%B2-%D0%B7%D0%B8%D0%BC%D0%B5-%D0%BE-%D0%B5%D0%B2%D0%B0%D0%B5%D1%82-%D1%80%D0%B0%D0%B7%D0%B2%D0%B5%D0%B2%D0%B0%D1%8F-%D1%80%D1%83%D0%BA%D1%83-39806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17" y="2302813"/>
            <a:ext cx="3486583" cy="42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6043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8584E7-7753-49D3-BC8B-7E8AFA7A7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19315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B0F59C7-ECA8-4744-A70E-0BC4602F9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73" y="138937"/>
            <a:ext cx="10515600" cy="745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главных героев рассказа.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357" y="884420"/>
            <a:ext cx="2152625" cy="482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3" b="90833" l="12000" r="92000">
                        <a14:foregroundMark x1="54900" y1="19537" x2="58300" y2="34074"/>
                        <a14:foregroundMark x1="63200" y1="46481" x2="59500" y2="68611"/>
                        <a14:foregroundMark x1="59500" y1="53056" x2="57500" y2="63889"/>
                        <a14:foregroundMark x1="59200" y1="50648" x2="57200" y2="60741"/>
                        <a14:foregroundMark x1="61400" y1="89167" x2="67700" y2="88426"/>
                        <a14:foregroundMark x1="43500" y1="87315" x2="52900" y2="87130"/>
                        <a14:foregroundMark x1="59200" y1="87593" x2="60000" y2="90000"/>
                        <a14:foregroundMark x1="40600" y1="86852" x2="42600" y2="873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620" y="2176780"/>
            <a:ext cx="3515922" cy="379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23" l="870" r="996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1407" y="1303502"/>
            <a:ext cx="2887150" cy="466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B0F59C7-ECA8-4744-A70E-0BC4602F9F81}"/>
              </a:ext>
            </a:extLst>
          </p:cNvPr>
          <p:cNvSpPr txBox="1">
            <a:spLocks/>
          </p:cNvSpPr>
          <p:nvPr/>
        </p:nvSpPr>
        <p:spPr>
          <a:xfrm>
            <a:off x="1214276" y="5966877"/>
            <a:ext cx="2098623" cy="719112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B0F59C7-ECA8-4744-A70E-0BC4602F9F81}"/>
              </a:ext>
            </a:extLst>
          </p:cNvPr>
          <p:cNvSpPr txBox="1">
            <a:spLocks/>
          </p:cNvSpPr>
          <p:nvPr/>
        </p:nvSpPr>
        <p:spPr>
          <a:xfrm>
            <a:off x="3735968" y="5966877"/>
            <a:ext cx="3432603" cy="719112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 Вити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B0F59C7-ECA8-4744-A70E-0BC4602F9F81}"/>
              </a:ext>
            </a:extLst>
          </p:cNvPr>
          <p:cNvSpPr txBox="1">
            <a:spLocks/>
          </p:cNvSpPr>
          <p:nvPr/>
        </p:nvSpPr>
        <p:spPr>
          <a:xfrm>
            <a:off x="7997470" y="5966877"/>
            <a:ext cx="3432603" cy="719112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Товарищ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22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8584E7-7753-49D3-BC8B-7E8AFA7A7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19315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B0F59C7-ECA8-4744-A70E-0BC4602F9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73" y="138937"/>
            <a:ext cx="10515600" cy="745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 и его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B0F59C7-ECA8-4744-A70E-0BC4602F9F81}"/>
              </a:ext>
            </a:extLst>
          </p:cNvPr>
          <p:cNvSpPr txBox="1">
            <a:spLocks/>
          </p:cNvSpPr>
          <p:nvPr/>
        </p:nvSpPr>
        <p:spPr>
          <a:xfrm>
            <a:off x="449778" y="1200005"/>
            <a:ext cx="3807429" cy="838657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B0F59C7-ECA8-4744-A70E-0BC4602F9F81}"/>
              </a:ext>
            </a:extLst>
          </p:cNvPr>
          <p:cNvSpPr txBox="1">
            <a:spLocks/>
          </p:cNvSpPr>
          <p:nvPr/>
        </p:nvSpPr>
        <p:spPr>
          <a:xfrm>
            <a:off x="449778" y="2475376"/>
            <a:ext cx="3807429" cy="719112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 Вити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B0F59C7-ECA8-4744-A70E-0BC4602F9F81}"/>
              </a:ext>
            </a:extLst>
          </p:cNvPr>
          <p:cNvSpPr txBox="1">
            <a:spLocks/>
          </p:cNvSpPr>
          <p:nvPr/>
        </p:nvSpPr>
        <p:spPr>
          <a:xfrm>
            <a:off x="449778" y="3629619"/>
            <a:ext cx="3807429" cy="1482028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 брата Вити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BB0F59C7-ECA8-4744-A70E-0BC4602F9F81}"/>
              </a:ext>
            </a:extLst>
          </p:cNvPr>
          <p:cNvSpPr txBox="1">
            <a:spLocks/>
          </p:cNvSpPr>
          <p:nvPr/>
        </p:nvSpPr>
        <p:spPr>
          <a:xfrm>
            <a:off x="6494634" y="1192499"/>
            <a:ext cx="5348917" cy="1275372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трудолюбивый, организованный;</a:t>
            </a:r>
            <a:endParaRPr lang="ru-RU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BB0F59C7-ECA8-4744-A70E-0BC4602F9F81}"/>
              </a:ext>
            </a:extLst>
          </p:cNvPr>
          <p:cNvSpPr txBox="1">
            <a:spLocks/>
          </p:cNvSpPr>
          <p:nvPr/>
        </p:nvSpPr>
        <p:spPr>
          <a:xfrm>
            <a:off x="6529575" y="2840417"/>
            <a:ext cx="3807429" cy="838657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любопытный;</a:t>
            </a:r>
            <a:endParaRPr lang="ru-RU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B0F59C7-ECA8-4744-A70E-0BC4602F9F81}"/>
              </a:ext>
            </a:extLst>
          </p:cNvPr>
          <p:cNvSpPr txBox="1">
            <a:spLocks/>
          </p:cNvSpPr>
          <p:nvPr/>
        </p:nvSpPr>
        <p:spPr>
          <a:xfrm>
            <a:off x="6494634" y="3951304"/>
            <a:ext cx="4900498" cy="838657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ответственный;</a:t>
            </a:r>
            <a:endParaRPr lang="ru-RU" sz="4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467069" y="1619333"/>
            <a:ext cx="1828800" cy="16404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490913" y="1619333"/>
            <a:ext cx="1804956" cy="1239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478991" y="4439105"/>
            <a:ext cx="1816878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16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DF04FA-77E4-41DB-84FF-7BB146948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19315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10835" y="437657"/>
            <a:ext cx="11859492" cy="4073236"/>
          </a:xfrm>
          <a:prstGeom prst="roundRect">
            <a:avLst/>
          </a:prstGeom>
          <a:ln w="3810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253649-DE8A-42AF-83D2-112936C76CE7}"/>
              </a:ext>
            </a:extLst>
          </p:cNvPr>
          <p:cNvSpPr/>
          <p:nvPr/>
        </p:nvSpPr>
        <p:spPr>
          <a:xfrm>
            <a:off x="647868" y="912795"/>
            <a:ext cx="9078022" cy="923330"/>
          </a:xfrm>
          <a:prstGeom prst="rect">
            <a:avLst/>
          </a:prstGeom>
          <a:ln w="76200">
            <a:noFill/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Минута </a:t>
            </a:r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час </a:t>
            </a: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… .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253649-DE8A-42AF-83D2-112936C76CE7}"/>
              </a:ext>
            </a:extLst>
          </p:cNvPr>
          <p:cNvSpPr/>
          <p:nvPr/>
        </p:nvSpPr>
        <p:spPr>
          <a:xfrm>
            <a:off x="647868" y="2275419"/>
            <a:ext cx="9078022" cy="923330"/>
          </a:xfrm>
          <a:prstGeom prst="rect">
            <a:avLst/>
          </a:prstGeom>
          <a:ln w="76200">
            <a:noFill/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Делу время, потехе </a:t>
            </a: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– … .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835" y="4948550"/>
            <a:ext cx="11859492" cy="1464544"/>
          </a:xfrm>
          <a:prstGeom prst="roundRect">
            <a:avLst/>
          </a:prstGeom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253649-DE8A-42AF-83D2-112936C76CE7}"/>
              </a:ext>
            </a:extLst>
          </p:cNvPr>
          <p:cNvSpPr/>
          <p:nvPr/>
        </p:nvSpPr>
        <p:spPr>
          <a:xfrm>
            <a:off x="2712195" y="5222781"/>
            <a:ext cx="3937987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бережет.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253649-DE8A-42AF-83D2-112936C76CE7}"/>
              </a:ext>
            </a:extLst>
          </p:cNvPr>
          <p:cNvSpPr/>
          <p:nvPr/>
        </p:nvSpPr>
        <p:spPr>
          <a:xfrm>
            <a:off x="6762528" y="5222781"/>
            <a:ext cx="2940459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час.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A8A0B3-BDFF-4926-879A-A7735639E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7" y="4719003"/>
            <a:ext cx="2489014" cy="21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41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5248 -0.6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03984 -0.432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5B03A6-5C57-42C3-AE72-1B4D86CBE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193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28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 чтение по ролям.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F264C6-49DE-4F91-ABFE-084BF9AD9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4" y="2482203"/>
            <a:ext cx="7002014" cy="4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2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5B03A6-5C57-42C3-AE72-1B4D86CBE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19315" cy="68580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EC650736-49B1-4888-A51A-35D1A80BD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179" y="514411"/>
            <a:ext cx="7147869" cy="2711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Прозвенел звонок веселый.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начать урок готовы.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слушать, рассуждать,</a:t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 другу помогать.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DECC91-127A-40BB-B5C8-3F8F2461C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58" y="2812211"/>
            <a:ext cx="5575267" cy="40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17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5B03A6-5C57-42C3-AE72-1B4D86CBE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193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12349"/>
            <a:ext cx="11652068" cy="1739447"/>
          </a:xfr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 Упражнение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58.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Прочитайте. Все ли слова в каждой строке являются однокоренными? Найдите «лишние» слова.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2731" y="1764145"/>
            <a:ext cx="12192000" cy="4647426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Метла, подметать, метёт, метель, металл.</a:t>
            </a:r>
          </a:p>
          <a:p>
            <a:pPr marL="742950" indent="-742950"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Водить, водитель, водичка, приводить.</a:t>
            </a:r>
          </a:p>
          <a:p>
            <a:pPr marL="742950" indent="-742950"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Рука, рученька, ручной, рукав, ручей.</a:t>
            </a:r>
          </a:p>
          <a:p>
            <a:pPr marL="742950" indent="-742950"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Вылечить, лечение, лекарство, лечь.</a:t>
            </a:r>
          </a:p>
          <a:p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 только однокоренные слова. Устно поставьте к ним вопросы. Обозначьте в словах корень. В корне каких слов согласные чередуются?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8876040" y="2216727"/>
            <a:ext cx="1620982" cy="277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368240" y="2867891"/>
            <a:ext cx="1836124" cy="277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8229600" y="3563630"/>
            <a:ext cx="1620982" cy="277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229600" y="4219380"/>
            <a:ext cx="1316182" cy="221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65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5B03A6-5C57-42C3-AE72-1B4D86CBE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193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12350"/>
            <a:ext cx="11652068" cy="885184"/>
          </a:xfr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 Упражнение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58.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0302" y="1105287"/>
            <a:ext cx="11814463" cy="5324535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Метла, подметать, метёт, метель.</a:t>
            </a:r>
          </a:p>
          <a:p>
            <a:pPr marL="742950" indent="-742950"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Водить, водитель, водичка.</a:t>
            </a:r>
          </a:p>
          <a:p>
            <a:pPr marL="742950" indent="-742950"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Рука, рученька, ручной, рукав.</a:t>
            </a:r>
          </a:p>
          <a:p>
            <a:pPr marL="742950" indent="-742950">
              <a:buAutoNum type="arabicPeriod"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Вылечить, лечение, лекарство.</a:t>
            </a:r>
          </a:p>
          <a:p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 только однокоренные слова. Устно поставьте к ним вопросы. Обозначьте в словах корень. В корне каких слов согласные чередуются?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950473" y="1105287"/>
            <a:ext cx="1044581" cy="1999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3568980" y="1205240"/>
            <a:ext cx="906037" cy="1733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5456858" y="1205239"/>
            <a:ext cx="906037" cy="1733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7030784" y="1205239"/>
            <a:ext cx="906037" cy="1733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950471" y="1829425"/>
            <a:ext cx="919892" cy="1760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2917816" y="1882457"/>
            <a:ext cx="919892" cy="1760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5358619" y="1882456"/>
            <a:ext cx="919892" cy="1760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950471" y="2553564"/>
            <a:ext cx="919892" cy="1760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2308217" y="2553564"/>
            <a:ext cx="919892" cy="1760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4760471" y="2562324"/>
            <a:ext cx="919892" cy="1760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6739892" y="2553564"/>
            <a:ext cx="919892" cy="1760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1746653" y="3246935"/>
            <a:ext cx="741679" cy="1419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3673842" y="3246935"/>
            <a:ext cx="741679" cy="1419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5807891" y="3246935"/>
            <a:ext cx="741679" cy="14194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607127" y="3163790"/>
            <a:ext cx="26323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964873" y="3163790"/>
            <a:ext cx="26323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456858" y="3154889"/>
            <a:ext cx="26323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352184" y="3145988"/>
            <a:ext cx="26323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308216" y="3786362"/>
            <a:ext cx="26323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07256" y="3786362"/>
            <a:ext cx="26323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362895" y="3786362"/>
            <a:ext cx="26323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322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5B03A6-5C57-42C3-AE72-1B4D86CBE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1931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345167"/>
            <a:ext cx="11495974" cy="4088287"/>
          </a:xfr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состоит час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в часе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1 минуты не будет хватать, можно ли это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часом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час –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времени,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еще вы знаете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«единицы измерения времени»?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7620" y="345167"/>
            <a:ext cx="2455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минут.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06276" y="913203"/>
            <a:ext cx="236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минут.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2894" y="2189125"/>
            <a:ext cx="1152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4662" y="4009586"/>
            <a:ext cx="8539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ень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сутки, неделя, месяц, год, 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век.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78" l="300" r="99700">
                        <a14:foregroundMark x1="64633" y1="19773" x2="78567" y2="25803"/>
                        <a14:foregroundMark x1="74133" y1="57165" x2="83900" y2="93187"/>
                        <a14:foregroundMark x1="69500" y1="57439" x2="69267" y2="72161"/>
                        <a14:foregroundMark x1="58833" y1="90720" x2="66267" y2="90720"/>
                        <a14:foregroundMark x1="75533" y1="96985" x2="82733" y2="88528"/>
                        <a14:foregroundMark x1="83667" y1="92091" x2="83433" y2="95889"/>
                        <a14:foregroundMark x1="78800" y1="95889" x2="78333" y2="98356"/>
                        <a14:foregroundMark x1="76233" y1="96985" x2="78100" y2="96985"/>
                        <a14:foregroundMark x1="65567" y1="87980" x2="62533" y2="89624"/>
                        <a14:foregroundMark x1="72300" y1="92365" x2="61367" y2="93187"/>
                        <a14:foregroundMark x1="59300" y1="92091" x2="61367" y2="93461"/>
                        <a14:foregroundMark x1="20967" y1="20595" x2="26300" y2="34534"/>
                        <a14:foregroundMark x1="26767" y1="44088" x2="26300" y2="63156"/>
                        <a14:foregroundMark x1="13300" y1="78465" x2="16533" y2="85552"/>
                        <a14:foregroundMark x1="30500" y1="91543" x2="24900" y2="95106"/>
                        <a14:foregroundMark x1="20967" y1="94832" x2="31167" y2="94009"/>
                        <a14:foregroundMark x1="24200" y1="85826" x2="24900" y2="90720"/>
                        <a14:foregroundMark x1="38233" y1="22592" x2="55700" y2="51253"/>
                        <a14:foregroundMark x1="58000" y1="22083" x2="35933" y2="45301"/>
                        <a14:foregroundMark x1="44200" y1="20987" x2="50200" y2="32341"/>
                        <a14:foregroundMark x1="52033" y1="16641" x2="50633" y2="31245"/>
                        <a14:foregroundMark x1="58933" y1="28543" x2="55700" y2="48551"/>
                        <a14:foregroundMark x1="37767" y1="29092" x2="38667" y2="377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51" y="4203122"/>
            <a:ext cx="3104760" cy="26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26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5B03A6-5C57-42C3-AE72-1B4D86CBE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1931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713" y="250361"/>
            <a:ext cx="10124849" cy="193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Осеева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«Потерянный день».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037" y="2181225"/>
            <a:ext cx="8130991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44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5B03A6-5C57-42C3-AE72-1B4D86CBE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19315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83901" y="1030866"/>
            <a:ext cx="7674724" cy="4796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1902 г.  в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Киеве,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инженера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юные годы мечтала стать актрисой и даже поступила на актёрский факультет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лет она отдала воспитанию детей – беспризорников и малолетних правонарушителей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00" y="1214438"/>
            <a:ext cx="3870300" cy="440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2210514" y="140363"/>
            <a:ext cx="8451272" cy="750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Александровна Осеева.</a:t>
            </a:r>
          </a:p>
        </p:txBody>
      </p:sp>
    </p:spTree>
    <p:extLst>
      <p:ext uri="{BB962C8B-B14F-4D97-AF65-F5344CB8AC3E}">
        <p14:creationId xmlns:p14="http://schemas.microsoft.com/office/powerpoint/2010/main" val="1607294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5B03A6-5C57-42C3-AE72-1B4D86CBE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19315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2073" y="878577"/>
            <a:ext cx="8451272" cy="5693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Осеева работала педагогом  и воспитателем, а на досуге сочиняла сказки, рассказы, сама писала пьесы и ставила их вместе с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 Она 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написала много рассказов. В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писательница сопоставляет плохие поступки с хорошими делами. Она никого в них не осуждает, но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вдохновляет читателей на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добрые дела.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00" y="1528763"/>
            <a:ext cx="2979009" cy="3390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2210514" y="140363"/>
            <a:ext cx="8451272" cy="750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Александровна Осеева.</a:t>
            </a:r>
          </a:p>
        </p:txBody>
      </p:sp>
    </p:spTree>
    <p:extLst>
      <p:ext uri="{BB962C8B-B14F-4D97-AF65-F5344CB8AC3E}">
        <p14:creationId xmlns:p14="http://schemas.microsoft.com/office/powerpoint/2010/main" val="1137143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5B03A6-5C57-42C3-AE72-1B4D86CBE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1931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181" y="736136"/>
            <a:ext cx="11733158" cy="415498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 К Витиному брату пришёл товарищ, бросил на стул шапку и сказал:</a:t>
            </a:r>
          </a:p>
          <a:p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 – Потерянный у меня день!</a:t>
            </a:r>
          </a:p>
          <a:p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 Когда товарищ ушёл, Витя спросил брата:</a:t>
            </a:r>
          </a:p>
          <a:p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– Как это может потеряться день? Разве не все дни одинаковые?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119733" y="0"/>
            <a:ext cx="10124849" cy="8497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«Потерянный день».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817" y="4202821"/>
            <a:ext cx="4616266" cy="26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56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726</Words>
  <Application>Microsoft Office PowerPoint</Application>
  <PresentationFormat>Широкоэкранный</PresentationFormat>
  <Paragraphs>105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Домашнее задание. Упражнение 58. Прочитайте. Все ли слова в каждой строке являются однокоренными? Найдите «лишние» слова.</vt:lpstr>
      <vt:lpstr>Домашнее задание. Упражнение 58.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задание. Подготовьте чтение по ролям.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Diana</dc:creator>
  <cp:lastModifiedBy>Пользователь Windows</cp:lastModifiedBy>
  <cp:revision>46</cp:revision>
  <dcterms:created xsi:type="dcterms:W3CDTF">2021-04-04T18:01:19Z</dcterms:created>
  <dcterms:modified xsi:type="dcterms:W3CDTF">2021-10-02T05:41:34Z</dcterms:modified>
</cp:coreProperties>
</file>