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2" r:id="rId4"/>
    <p:sldId id="277" r:id="rId5"/>
    <p:sldId id="278" r:id="rId6"/>
    <p:sldId id="261" r:id="rId7"/>
    <p:sldId id="271" r:id="rId8"/>
    <p:sldId id="263" r:id="rId9"/>
    <p:sldId id="264" r:id="rId10"/>
    <p:sldId id="265" r:id="rId11"/>
    <p:sldId id="266" r:id="rId12"/>
    <p:sldId id="267" r:id="rId13"/>
    <p:sldId id="272" r:id="rId14"/>
    <p:sldId id="260" r:id="rId15"/>
    <p:sldId id="270" r:id="rId16"/>
    <p:sldId id="269" r:id="rId17"/>
    <p:sldId id="268" r:id="rId18"/>
    <p:sldId id="259" r:id="rId19"/>
    <p:sldId id="276" r:id="rId20"/>
    <p:sldId id="279" r:id="rId21"/>
    <p:sldId id="257" r:id="rId22"/>
    <p:sldId id="275" r:id="rId23"/>
    <p:sldId id="280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CF077-5B3C-4EA3-BCF0-14AE1DC974D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907B-FB65-4F6A-B194-4DAACE6C4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4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04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13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97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0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776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9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8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7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0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9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9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5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DF0D-86C6-4B81-85DB-A8FBB8FECD2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BC54-142E-4549-98C5-79852F46F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1.pn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4392895" y="3032791"/>
            <a:ext cx="3365217" cy="28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1"/>
          <p:cNvSpPr txBox="1">
            <a:spLocks noGrp="1"/>
          </p:cNvSpPr>
          <p:nvPr>
            <p:ph type="title"/>
          </p:nvPr>
        </p:nvSpPr>
        <p:spPr>
          <a:xfrm>
            <a:off x="1892299" y="4349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A50021"/>
              </a:buClr>
              <a:buSzPts val="4000"/>
            </a:pPr>
            <a:r>
              <a:rPr lang="en-US" sz="4000" b="1" dirty="0" err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4000" b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еще</a:t>
            </a:r>
            <a:r>
              <a:rPr lang="en-US" sz="4000" b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используют</a:t>
            </a:r>
            <a:r>
              <a:rPr lang="en-US" sz="4000" b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служебных</a:t>
            </a:r>
            <a:r>
              <a:rPr lang="en-US" sz="4000" b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собак</a:t>
            </a:r>
            <a:r>
              <a:rPr lang="en-US" sz="4000" b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647" name="Google Shape;647;p9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91" descr="ANd9GcQd-btd3e1vpQrtXeAEH2DEK1a0Vv_BhWgk6GlpCpPa8eTCiKR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0112" y="1549529"/>
            <a:ext cx="244792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1" descr="ANd9GcQA3PTnzWw6hDpIe-phX7APFByWGzmIIssUZN90RyK8Qt2e3RC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3863" y="1338263"/>
            <a:ext cx="2179637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 txBox="1"/>
          <p:nvPr/>
        </p:nvSpPr>
        <p:spPr>
          <a:xfrm>
            <a:off x="4800600" y="1773237"/>
            <a:ext cx="2951162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9"/>
              </a:buClr>
              <a:buSzPts val="1800"/>
            </a:pPr>
            <a:r>
              <a:rPr lang="en-US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При ведении поисково-спасательных работ, при ликвидации последствий катастроф.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51" name="Google Shape;651;p91"/>
          <p:cNvSpPr txBox="1"/>
          <p:nvPr/>
        </p:nvSpPr>
        <p:spPr>
          <a:xfrm>
            <a:off x="4727576" y="3716338"/>
            <a:ext cx="2808287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0000CC"/>
              </a:buClr>
              <a:buSzPts val="2400"/>
            </a:pPr>
            <a:r>
              <a:rPr lang="en-US" sz="2400" b="1" i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Ездовые собаки</a:t>
            </a:r>
            <a:endParaRPr/>
          </a:p>
        </p:txBody>
      </p:sp>
      <p:pic>
        <p:nvPicPr>
          <p:cNvPr id="652" name="Google Shape;652;p91" descr="ANd9GcQjbZtv6sm3C_ZKV-GopYm9o-ueJtPtM--KD1Z9uIhXTt3xGIRhP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3751" y="400526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91" descr="ANd9GcRrv16QQ6aG4rahiEGB8HpXrGagRBgiLlVUBeeERLS38PZDYC8-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0601" y="4292600"/>
            <a:ext cx="26003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91" descr="ANd9GcRQUvUMPnGLOFW3inaDLUl5tho-oRb8kMEjepnj-Etdka_HiI0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4787" y="3933825"/>
            <a:ext cx="2667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1"/>
          <p:cNvSpPr txBox="1"/>
          <p:nvPr/>
        </p:nvSpPr>
        <p:spPr>
          <a:xfrm>
            <a:off x="2640013" y="3141662"/>
            <a:ext cx="16224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Сенбернары</a:t>
            </a:r>
            <a:endParaRPr/>
          </a:p>
        </p:txBody>
      </p:sp>
      <p:sp>
        <p:nvSpPr>
          <p:cNvPr id="656" name="Google Shape;656;p91"/>
          <p:cNvSpPr txBox="1"/>
          <p:nvPr/>
        </p:nvSpPr>
        <p:spPr>
          <a:xfrm>
            <a:off x="7824787" y="3068637"/>
            <a:ext cx="22971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Немецкие овчарки</a:t>
            </a:r>
            <a:endParaRPr/>
          </a:p>
        </p:txBody>
      </p:sp>
      <p:sp>
        <p:nvSpPr>
          <p:cNvPr id="657" name="Google Shape;657;p91"/>
          <p:cNvSpPr txBox="1"/>
          <p:nvPr/>
        </p:nvSpPr>
        <p:spPr>
          <a:xfrm>
            <a:off x="2208213" y="6021387"/>
            <a:ext cx="23717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Аляскинский хаски</a:t>
            </a:r>
            <a:endParaRPr/>
          </a:p>
        </p:txBody>
      </p:sp>
      <p:sp>
        <p:nvSpPr>
          <p:cNvPr id="658" name="Google Shape;658;p91"/>
          <p:cNvSpPr txBox="1"/>
          <p:nvPr/>
        </p:nvSpPr>
        <p:spPr>
          <a:xfrm>
            <a:off x="5016500" y="6237287"/>
            <a:ext cx="23987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Самоедская собака</a:t>
            </a:r>
            <a:endParaRPr/>
          </a:p>
        </p:txBody>
      </p:sp>
      <p:sp>
        <p:nvSpPr>
          <p:cNvPr id="659" name="Google Shape;659;p91"/>
          <p:cNvSpPr txBox="1"/>
          <p:nvPr/>
        </p:nvSpPr>
        <p:spPr>
          <a:xfrm>
            <a:off x="8328025" y="5949950"/>
            <a:ext cx="19224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hlink"/>
              </a:buClr>
              <a:buSzPts val="1800"/>
            </a:pPr>
            <a:r>
              <a:rPr lang="en-US" b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Якутская лайка</a:t>
            </a:r>
            <a:endParaRPr/>
          </a:p>
        </p:txBody>
      </p:sp>
      <p:pic>
        <p:nvPicPr>
          <p:cNvPr id="17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4400"/>
            </a:pPr>
            <a:r>
              <a:rPr lang="en-US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Пословицы и поговорки .</a:t>
            </a:r>
            <a:endParaRPr/>
          </a:p>
        </p:txBody>
      </p:sp>
      <p:sp>
        <p:nvSpPr>
          <p:cNvPr id="691" name="Google Shape;691;p94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3200"/>
              <a:buFont typeface="Arial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охоту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ехать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собак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кормить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rgbClr val="0070C0"/>
              </a:buClr>
              <a:buSzPts val="3200"/>
              <a:buFont typeface="Arial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Маленькая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собачка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старости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щенок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rgbClr val="0070C0"/>
              </a:buClr>
              <a:buSzPts val="3200"/>
              <a:buFont typeface="Arial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Собака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лает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, а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караван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идёт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rgbClr val="0070C0"/>
              </a:buClr>
              <a:buSzPts val="3200"/>
              <a:buFont typeface="Arial"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Собака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друг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32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indent="-1397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8000"/>
              </a:buClr>
              <a:buSzPts val="4400"/>
            </a:pPr>
            <a:r>
              <a:rPr lang="en-US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Памятники собакам</a:t>
            </a:r>
            <a:endParaRPr/>
          </a:p>
        </p:txBody>
      </p:sp>
      <p:sp>
        <p:nvSpPr>
          <p:cNvPr id="697" name="Google Shape;697;p95" descr="Z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95" descr="Z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95"/>
          <p:cNvSpPr txBox="1"/>
          <p:nvPr/>
        </p:nvSpPr>
        <p:spPr>
          <a:xfrm>
            <a:off x="1992313" y="1268413"/>
            <a:ext cx="8207375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9900CC"/>
              </a:buClr>
              <a:buSzPts val="2400"/>
            </a:pPr>
            <a:r>
              <a:rPr lang="en-US" sz="2400" b="1" i="1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Трудно даже представить, сколько подвигов совершали собаки. Во многих странах установлены памятники этим необыкновенным животным.</a:t>
            </a:r>
            <a:endParaRPr/>
          </a:p>
        </p:txBody>
      </p:sp>
      <p:pic>
        <p:nvPicPr>
          <p:cNvPr id="700" name="Google Shape;700;p95" descr="ANd9GcRu072DaCZ8qB33RlOwMpljPpzQ-g8Tr3yjkclhNowUPWfXydLPL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8212" y="2781301"/>
            <a:ext cx="1041400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5" descr="ANd9GcQXkgr-Q9Jp7Ojc-yQNsd15uBRnIhnZosdXh8Sf3szSUMoVNZ0y7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2537" y="2997200"/>
            <a:ext cx="1871662" cy="126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95" descr="ANd9GcTlMPuyLuFIw2-rpSZ8atQOrx77BjEHOeTvlT-GepD1REPeGkg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3338" y="2997200"/>
            <a:ext cx="1335087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5" descr="ANd9GcQNwh3-HHDD6K8gaXnlYIPIutySf6flv8xaXweNGH7-8cQMUCR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6951" y="2781300"/>
            <a:ext cx="1125537" cy="14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95" descr="9k=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95" descr="Z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95" descr="Z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95" descr="9k=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95" descr="ANd9GcTmwOsWpj9p1f7ZFEcpDFT0NC4HpOb-PRnh0QbWTqo0wb0YXOJu0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0532" y="4715024"/>
            <a:ext cx="1655762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95" descr="ANd9GcRnyIYPICKeuaCRPtmI7GcXjQVZe4wWgPbMNZyptiDT2jsfEKy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8038" y="4557712"/>
            <a:ext cx="1655762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95" descr="ANd9GcRcsxxbus_OcPwObUVy7pKYEyHhKc83qCVZ5i-PBSpBcc-T9mh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43514" y="4658818"/>
            <a:ext cx="117475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95"/>
          <p:cNvSpPr txBox="1"/>
          <p:nvPr/>
        </p:nvSpPr>
        <p:spPr>
          <a:xfrm>
            <a:off x="2063750" y="4221162"/>
            <a:ext cx="1295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A50021"/>
              </a:buClr>
              <a:buSzPts val="1600"/>
            </a:pPr>
            <a:r>
              <a:rPr lang="en-US" sz="1600" b="1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 Париже</a:t>
            </a:r>
            <a:endParaRPr/>
          </a:p>
        </p:txBody>
      </p:sp>
      <p:sp>
        <p:nvSpPr>
          <p:cNvPr id="712" name="Google Shape;712;p95"/>
          <p:cNvSpPr txBox="1"/>
          <p:nvPr/>
        </p:nvSpPr>
        <p:spPr>
          <a:xfrm>
            <a:off x="4216401" y="4389437"/>
            <a:ext cx="11334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A50021"/>
              </a:buClr>
              <a:buSzPts val="1600"/>
            </a:pPr>
            <a:r>
              <a:rPr lang="en-US" sz="1600" b="1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 Мехико</a:t>
            </a:r>
            <a:endParaRPr/>
          </a:p>
        </p:txBody>
      </p:sp>
      <p:sp>
        <p:nvSpPr>
          <p:cNvPr id="713" name="Google Shape;713;p95"/>
          <p:cNvSpPr txBox="1"/>
          <p:nvPr/>
        </p:nvSpPr>
        <p:spPr>
          <a:xfrm>
            <a:off x="6311901" y="4437062"/>
            <a:ext cx="15081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A50021"/>
              </a:buClr>
              <a:buSzPts val="1600"/>
            </a:pPr>
            <a:r>
              <a:rPr lang="en-US" sz="1600" b="1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 Нью-Йорке</a:t>
            </a:r>
            <a:endParaRPr/>
          </a:p>
        </p:txBody>
      </p:sp>
      <p:sp>
        <p:nvSpPr>
          <p:cNvPr id="714" name="Google Shape;714;p95"/>
          <p:cNvSpPr txBox="1"/>
          <p:nvPr/>
        </p:nvSpPr>
        <p:spPr>
          <a:xfrm>
            <a:off x="8705851" y="4389437"/>
            <a:ext cx="9858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A50021"/>
              </a:buClr>
              <a:buSzPts val="1600"/>
            </a:pPr>
            <a:r>
              <a:rPr lang="en-US" sz="1600" b="1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 Токио</a:t>
            </a:r>
            <a:endParaRPr/>
          </a:p>
        </p:txBody>
      </p:sp>
      <p:sp>
        <p:nvSpPr>
          <p:cNvPr id="715" name="Google Shape;715;p95"/>
          <p:cNvSpPr txBox="1"/>
          <p:nvPr/>
        </p:nvSpPr>
        <p:spPr>
          <a:xfrm>
            <a:off x="2208212" y="5957886"/>
            <a:ext cx="11334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A50021"/>
              </a:buClr>
              <a:buSzPts val="1600"/>
            </a:pPr>
            <a:r>
              <a:rPr lang="en-US" sz="1600" b="1" i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600" b="1" i="1" dirty="0" err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Москве</a:t>
            </a:r>
            <a:endParaRPr dirty="0"/>
          </a:p>
        </p:txBody>
      </p:sp>
      <p:sp>
        <p:nvSpPr>
          <p:cNvPr id="716" name="Google Shape;716;p95"/>
          <p:cNvSpPr txBox="1"/>
          <p:nvPr/>
        </p:nvSpPr>
        <p:spPr>
          <a:xfrm>
            <a:off x="8191501" y="6010573"/>
            <a:ext cx="14097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A50021"/>
              </a:buClr>
              <a:buSzPts val="1600"/>
            </a:pPr>
            <a:r>
              <a:rPr lang="en-US" sz="1600" b="1" i="1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600" b="1" i="1" dirty="0" err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Брюсселе</a:t>
            </a:r>
            <a:endParaRPr dirty="0"/>
          </a:p>
        </p:txBody>
      </p:sp>
      <p:sp>
        <p:nvSpPr>
          <p:cNvPr id="717" name="Google Shape;717;p95"/>
          <p:cNvSpPr txBox="1"/>
          <p:nvPr/>
        </p:nvSpPr>
        <p:spPr>
          <a:xfrm>
            <a:off x="4849814" y="6055818"/>
            <a:ext cx="23796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A50021"/>
              </a:buClr>
              <a:buSzPts val="1600"/>
            </a:pPr>
            <a:r>
              <a:rPr lang="en-US" sz="1600" b="1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В Санкт-Петербурге</a:t>
            </a:r>
            <a:endParaRPr/>
          </a:p>
        </p:txBody>
      </p:sp>
      <p:pic>
        <p:nvPicPr>
          <p:cNvPr id="25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1669933" y="666981"/>
            <a:ext cx="8573817" cy="1588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Н.Ганиходжаев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дружбы».</a:t>
            </a:r>
            <a:endParaRPr lang="ru-RU" sz="6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ds01.infourok.ru/uploads/ex/03b6/000051d5-c1296aea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3" t="22116" r="5742" b="16790"/>
          <a:stretch/>
        </p:blipFill>
        <p:spPr bwMode="auto">
          <a:xfrm>
            <a:off x="4662985" y="2478386"/>
            <a:ext cx="3580263" cy="38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3540" y="518321"/>
            <a:ext cx="10313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                   II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Ахмаджон</a:t>
            </a:r>
            <a:r>
              <a:rPr lang="ru-RU" sz="3200" dirty="0" smtClean="0"/>
              <a:t> был воспитанным, послушным мальчиком. Он всегда охотно выполнял поручения и просьбы взрослых. Но сейчас ему никак не хотелось выполнять бабушкино приказание. Не мог он расстаться с этим весёлым и ласковым щенком, потому что полюбил его. И щенок сразу же привязался к </a:t>
            </a:r>
            <a:r>
              <a:rPr lang="ru-RU" sz="3200" dirty="0" err="1" smtClean="0"/>
              <a:t>Ахмаджону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3314" name="Picture 2" descr="https://i.pinimg.com/236x/96/9b/f3/969bf349e03185ed4374cb590b22d4ee--black-labrador-puppies-baby-design.jpg?nii=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53" y="3772886"/>
            <a:ext cx="3229071" cy="28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6245" y="440478"/>
            <a:ext cx="10299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Но перечить взрослым нельзя. Мальчик наклонился, погладил щенка, потом быстро поднял его и передал прямо в руки бабушке </a:t>
            </a:r>
            <a:r>
              <a:rPr lang="ru-RU" sz="3600" dirty="0" err="1" smtClean="0"/>
              <a:t>Робие</a:t>
            </a:r>
            <a:r>
              <a:rPr lang="ru-RU" sz="3600" dirty="0" smtClean="0"/>
              <a:t>. А на глазах у </a:t>
            </a:r>
            <a:r>
              <a:rPr lang="ru-RU" sz="3600" dirty="0" err="1" smtClean="0"/>
              <a:t>Ахмаджона</a:t>
            </a:r>
            <a:r>
              <a:rPr lang="ru-RU" sz="3600" dirty="0" smtClean="0"/>
              <a:t> заблестели слёзы.</a:t>
            </a:r>
            <a:endParaRPr lang="ru-RU" sz="3600" dirty="0"/>
          </a:p>
        </p:txBody>
      </p:sp>
      <p:pic>
        <p:nvPicPr>
          <p:cNvPr id="8194" name="Picture 2" descr="https://st3.depositphotos.com/3346395/15220/v/950/depositphotos_152207552-stock-illustration-cute-black-labrador-d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79" y="4278549"/>
            <a:ext cx="2211990" cy="22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2.freepng.ru/20190705/keg/kisspng-cartoon-vector-graphics-boy-clip-art-illustration-tubes-enfants-ou-bebes-5d2018a57db241.9637348015623845495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87" y="2748802"/>
            <a:ext cx="1830198" cy="37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925" y="920621"/>
            <a:ext cx="110091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– Мальчик мой, – ласково сказала она, – если уж ты очень полюбил щенка, то так и быть, пусть он остаётся у нас дома. Только сначала его надо как следует почистить и выкупать. Он же и в самом деле пыльный и грязный. Глаза у </a:t>
            </a:r>
            <a:r>
              <a:rPr lang="ru-RU" sz="4000" dirty="0" err="1" smtClean="0"/>
              <a:t>Ахмаджона</a:t>
            </a:r>
            <a:r>
              <a:rPr lang="ru-RU" sz="4000" dirty="0" smtClean="0"/>
              <a:t> радостно заискрились. А бабушка </a:t>
            </a:r>
            <a:r>
              <a:rPr lang="ru-RU" sz="4000" dirty="0" err="1" smtClean="0"/>
              <a:t>Робия</a:t>
            </a:r>
            <a:r>
              <a:rPr lang="ru-RU" sz="4000" dirty="0" smtClean="0"/>
              <a:t>, как ни в чём не бывало, продолжала:</a:t>
            </a:r>
          </a:p>
          <a:p>
            <a:r>
              <a:rPr lang="ru-RU" sz="4000" dirty="0" smtClean="0"/>
              <a:t> – Пойдём, вместе с тобой его купать будем.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63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300" y="621943"/>
            <a:ext cx="10517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После купания щенок долго отряхивался и вылизывал свою шёрстку длинным розовым языком. </a:t>
            </a:r>
            <a:r>
              <a:rPr lang="ru-RU" sz="3200" dirty="0" err="1" smtClean="0"/>
              <a:t>Ахмаджон</a:t>
            </a:r>
            <a:r>
              <a:rPr lang="ru-RU" sz="3200" dirty="0" smtClean="0"/>
              <a:t> с бабушкой в это время приготовили ему поесть. </a:t>
            </a:r>
            <a:r>
              <a:rPr lang="ru-RU" sz="3200" dirty="0" err="1" smtClean="0"/>
              <a:t>Ахмаджон</a:t>
            </a:r>
            <a:r>
              <a:rPr lang="ru-RU" sz="3200" dirty="0" smtClean="0"/>
              <a:t> никак не мог нарадоваться тому, что у него появился такой замечательный друг. Ещё больше его обрадовала своей добротой и заботливостью бабушка.</a:t>
            </a:r>
            <a:endParaRPr lang="ru-RU" sz="3200" dirty="0"/>
          </a:p>
        </p:txBody>
      </p:sp>
      <p:pic>
        <p:nvPicPr>
          <p:cNvPr id="10242" name="Picture 2" descr="https://img2.freepng.ru/20180604/vzr/kisspng-puppy-border-collie-rough-collie-zipper-the-zoomit-zipper-5b15288eefb0e8.9857380415281132949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23" y="3429000"/>
            <a:ext cx="2669511" cy="29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6119" y="612844"/>
            <a:ext cx="109273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– А как мы его называть будем, а, бабушка? </a:t>
            </a:r>
          </a:p>
          <a:p>
            <a:r>
              <a:rPr lang="ru-RU" sz="3600" dirty="0" smtClean="0"/>
              <a:t>– Ну, будет, будет! – не в силах сдержать доброй улыбки, ворчала бабушка </a:t>
            </a:r>
            <a:r>
              <a:rPr lang="ru-RU" sz="3600" dirty="0" err="1" smtClean="0"/>
              <a:t>Робия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– Вот вернутся с работы папа с мамой, тогда и решим, какое твоему щенку имя дать.</a:t>
            </a:r>
          </a:p>
          <a:p>
            <a:r>
              <a:rPr lang="ru-RU" sz="3600" dirty="0" smtClean="0"/>
              <a:t> С нетерпением ждал </a:t>
            </a:r>
            <a:r>
              <a:rPr lang="ru-RU" sz="3600" dirty="0" err="1" smtClean="0"/>
              <a:t>Ахмаджон</a:t>
            </a:r>
            <a:r>
              <a:rPr lang="ru-RU" sz="3600" dirty="0" smtClean="0"/>
              <a:t> возвращения родителей. Наконец наступил вечер. Вся семья собралась за столом. Посоветовались и решили назвать щенка </a:t>
            </a:r>
            <a:r>
              <a:rPr lang="ru-RU" sz="3600" dirty="0" err="1" smtClean="0"/>
              <a:t>Алапар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– Пёстрый.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79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3198" y="856289"/>
            <a:ext cx="10757807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742950" indent="-742950"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мальчик был 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Ахмаджон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rabicPeriod"/>
            </a:pP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было решение бабушки 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Робии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7096" y="2304853"/>
            <a:ext cx="1075780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err="1" smtClean="0"/>
              <a:t>Ахмаджон</a:t>
            </a:r>
            <a:r>
              <a:rPr lang="ru-RU" sz="4000" dirty="0" smtClean="0"/>
              <a:t> был воспитанным, послушным мальчиком.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7095" y="4415136"/>
            <a:ext cx="1075780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Она разрешила оставить щенка дома.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31" y="2591714"/>
            <a:ext cx="4783605" cy="35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1669933" y="666981"/>
            <a:ext cx="8573817" cy="1588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Н.Ганиходжаев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дружбы».</a:t>
            </a:r>
            <a:endParaRPr lang="ru-RU" sz="6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3198" y="856289"/>
            <a:ext cx="10757807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сделали 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Ахмаджон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бабушка с щенком?</a:t>
            </a:r>
          </a:p>
          <a:p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Какое прозвище дала щенку семья?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198" y="2907099"/>
            <a:ext cx="1075780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Они искупали его и дали ему поесть.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766" y="4531383"/>
            <a:ext cx="1075780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Посоветовались и решили назвать щенка </a:t>
            </a:r>
            <a:r>
              <a:rPr lang="ru-RU" sz="4000" dirty="0" err="1" smtClean="0"/>
              <a:t>Алапар</a:t>
            </a:r>
            <a:r>
              <a:rPr lang="ru-RU" sz="4000" dirty="0" smtClean="0"/>
              <a:t>  -  Пёстрый.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91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94561" y="1460698"/>
            <a:ext cx="9082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Щенок. 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68" y="2230487"/>
            <a:ext cx="9082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Боязливый, крохотный.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351" y="3089616"/>
            <a:ext cx="9082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Жался, испугался, ударил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792" y="3844726"/>
            <a:ext cx="11771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Щенок испугался и громко тявкнул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1766" y="4768056"/>
            <a:ext cx="9082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img2.freepng.ru/20180604/vzr/kisspng-puppy-border-collie-rough-collie-zipper-the-zoomit-zipper-5b15288eefb0e8.9857380415281132949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39" y="1230229"/>
            <a:ext cx="1949631" cy="21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5765" y="591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219" y="1363855"/>
            <a:ext cx="10757807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2 часть произведения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Н.Ганиходжаева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«Начало дружбы», составить план 2 части рассказа. Ответить на вопросы.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3763"/>
          <a:stretch/>
        </p:blipFill>
        <p:spPr>
          <a:xfrm>
            <a:off x="6096000" y="3608093"/>
            <a:ext cx="6448598" cy="28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3198" y="856289"/>
            <a:ext cx="10757807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Почему бабушка разрешила оставить щенка?</a:t>
            </a:r>
          </a:p>
          <a:p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надо обращаться с братьями нашими меньшими?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198" y="2907099"/>
            <a:ext cx="1075780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453894"/>
            <a:ext cx="980321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34265"/>
            <a:ext cx="9169179" cy="57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39" t="26542" r="4827" b="47613"/>
          <a:stretch/>
        </p:blipFill>
        <p:spPr>
          <a:xfrm>
            <a:off x="1912745" y="1638217"/>
            <a:ext cx="8555963" cy="44343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74211" y="2783624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4211" y="3240824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4211" y="3726731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74211" y="4149217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4211" y="4675099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4211" y="5122687"/>
            <a:ext cx="84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0154" y="1409617"/>
            <a:ext cx="879230" cy="515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1705102" y="763286"/>
            <a:ext cx="85738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134. 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6517789" y="2662423"/>
            <a:ext cx="183526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6675566" y="3191466"/>
            <a:ext cx="183526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7092220" y="3651176"/>
            <a:ext cx="183526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2910314" y="4119303"/>
            <a:ext cx="183526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</a:t>
            </a: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6517788" y="4669838"/>
            <a:ext cx="183526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стены</a:t>
            </a: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074376" y="5604066"/>
            <a:ext cx="183526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спины</a:t>
            </a:r>
          </a:p>
        </p:txBody>
      </p:sp>
    </p:spTree>
    <p:extLst>
      <p:ext uri="{BB962C8B-B14F-4D97-AF65-F5344CB8AC3E}">
        <p14:creationId xmlns:p14="http://schemas.microsoft.com/office/powerpoint/2010/main" val="855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39" t="51471" r="4827" b="40285"/>
          <a:stretch/>
        </p:blipFill>
        <p:spPr>
          <a:xfrm>
            <a:off x="1300005" y="339970"/>
            <a:ext cx="9156979" cy="2596662"/>
          </a:xfrm>
          <a:prstGeom prst="rect">
            <a:avLst/>
          </a:prstGeom>
        </p:spPr>
      </p:pic>
      <p:pic>
        <p:nvPicPr>
          <p:cNvPr id="2" name="Picture 2" descr="https://ds04.infourok.ru/uploads/ex/051d/000d99ac-cbec3292/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1" b="25347"/>
          <a:stretch/>
        </p:blipFill>
        <p:spPr bwMode="auto">
          <a:xfrm>
            <a:off x="1676400" y="2936632"/>
            <a:ext cx="8839200" cy="32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ds03.infourok.ru/uploads/ex/034f/000016d6-51e67aa7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5"/>
          <a:stretch/>
        </p:blipFill>
        <p:spPr bwMode="auto">
          <a:xfrm>
            <a:off x="1319284" y="487018"/>
            <a:ext cx="9858233" cy="56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4576907" y="2141040"/>
            <a:ext cx="25881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8589349" y="3429000"/>
            <a:ext cx="25881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СТОРОЖ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7802506" y="5241357"/>
            <a:ext cx="317029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935229" y="3105834"/>
            <a:ext cx="38414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647487" y="5522164"/>
            <a:ext cx="35287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4.infourok.ru/uploads/ex/05e1/000ceaa8-ab2ddd12/2/img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7" t="17338" b="14204"/>
          <a:stretch/>
        </p:blipFill>
        <p:spPr bwMode="auto">
          <a:xfrm>
            <a:off x="5786650" y="941696"/>
            <a:ext cx="4881349" cy="4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51293"/>
          <a:stretch/>
        </p:blipFill>
        <p:spPr>
          <a:xfrm>
            <a:off x="1523604" y="1078788"/>
            <a:ext cx="4454116" cy="47004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18141" y="5011833"/>
            <a:ext cx="1216927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" name="Google Shape;615;p89"/>
          <p:cNvSpPr txBox="1">
            <a:spLocks noGrp="1"/>
          </p:cNvSpPr>
          <p:nvPr>
            <p:ph type="title" idx="4294967295"/>
          </p:nvPr>
        </p:nvSpPr>
        <p:spPr>
          <a:xfrm>
            <a:off x="1801019" y="351632"/>
            <a:ext cx="85899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8000"/>
              </a:buClr>
              <a:buSzPts val="4400"/>
            </a:pPr>
            <a:r>
              <a:rPr lang="en-US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en-US" b="1" i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вы</a:t>
            </a:r>
            <a:r>
              <a:rPr lang="en-US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знаете</a:t>
            </a:r>
            <a:r>
              <a:rPr lang="en-US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i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dirty="0"/>
          </a:p>
        </p:txBody>
      </p:sp>
      <p:sp>
        <p:nvSpPr>
          <p:cNvPr id="616" name="Google Shape;616;p89"/>
          <p:cNvSpPr txBox="1"/>
          <p:nvPr/>
        </p:nvSpPr>
        <p:spPr>
          <a:xfrm>
            <a:off x="4727575" y="1844676"/>
            <a:ext cx="43926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0000FF"/>
              </a:buClr>
              <a:buSzPts val="2400"/>
            </a:pPr>
            <a:r>
              <a:rPr lang="en-US" sz="2400" b="1" i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Служебные собаки пасут и охраняют стада.</a:t>
            </a:r>
            <a:endParaRPr/>
          </a:p>
        </p:txBody>
      </p:sp>
      <p:sp>
        <p:nvSpPr>
          <p:cNvPr id="617" name="Google Shape;617;p89"/>
          <p:cNvSpPr txBox="1"/>
          <p:nvPr/>
        </p:nvSpPr>
        <p:spPr>
          <a:xfrm>
            <a:off x="4583112" y="3284538"/>
            <a:ext cx="51117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400"/>
            </a:pPr>
            <a:r>
              <a:rPr lang="en-US" sz="2400" b="1" i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Спасают попавших в беду людей.</a:t>
            </a:r>
            <a:endParaRPr/>
          </a:p>
        </p:txBody>
      </p:sp>
      <p:sp>
        <p:nvSpPr>
          <p:cNvPr id="618" name="Google Shape;618;p89"/>
          <p:cNvSpPr txBox="1"/>
          <p:nvPr/>
        </p:nvSpPr>
        <p:spPr>
          <a:xfrm>
            <a:off x="1992312" y="5373688"/>
            <a:ext cx="504031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FF"/>
              </a:buClr>
              <a:buSzPts val="2400"/>
            </a:pPr>
            <a:r>
              <a:rPr lang="en-US" sz="2400" b="1" i="1" dirty="0" err="1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Человеку</a:t>
            </a:r>
            <a:r>
              <a:rPr lang="ru-RU" sz="2400" b="1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400" b="1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потерявшему</a:t>
            </a:r>
            <a:r>
              <a:rPr lang="en-US" sz="2400" b="1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зрение</a:t>
            </a:r>
            <a:r>
              <a:rPr lang="ru-RU" sz="2400" b="1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400" b="1" i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собака</a:t>
            </a:r>
            <a:r>
              <a:rPr lang="en-US" sz="2400" b="1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заменят</a:t>
            </a:r>
            <a:r>
              <a:rPr lang="en-US" sz="2400" b="1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глаза</a:t>
            </a:r>
            <a:r>
              <a:rPr lang="en-US" sz="2400" b="1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619" name="Google Shape;619;p89" descr="ANd9GcRS6ofgoQVK4Ixw6zlQ0k0I5HkiLanBm-2zG8slEeI-RQ4j2PQ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751" y="3284537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89" descr="ANd9GcT5rBBdo4d2feq2GBLZa_YTgfHtD0NBYzHucLipaUXHG0mSIQ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3750" y="1254125"/>
            <a:ext cx="2303462" cy="1719262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89"/>
          <p:cNvSpPr txBox="1"/>
          <p:nvPr/>
        </p:nvSpPr>
        <p:spPr>
          <a:xfrm>
            <a:off x="7381508" y="2551114"/>
            <a:ext cx="4001600" cy="55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SzPts val="1800"/>
            </a:pPr>
            <a:r>
              <a:rPr lang="en-US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b="1" dirty="0" err="1" smtClean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Пули</a:t>
            </a:r>
            <a:r>
              <a:rPr lang="ru-RU" b="1" dirty="0" smtClean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–ВЕНГЕРСКАЯ ОВЧАРКА</a:t>
            </a:r>
            <a:r>
              <a:rPr lang="en-US" b="1" dirty="0" smtClean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622" name="Google Shape;622;p89"/>
          <p:cNvSpPr txBox="1"/>
          <p:nvPr/>
        </p:nvSpPr>
        <p:spPr>
          <a:xfrm>
            <a:off x="4583113" y="4076701"/>
            <a:ext cx="212883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SzPts val="1800"/>
            </a:pPr>
            <a:r>
              <a:rPr lang="en-US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(Ньюфаундленд)</a:t>
            </a:r>
            <a:endParaRPr/>
          </a:p>
        </p:txBody>
      </p:sp>
      <p:pic>
        <p:nvPicPr>
          <p:cNvPr id="623" name="Google Shape;623;p89" descr="ANd9GcQZzP5HL5-5WtU2svKG_ZFejFv5glk9s2nm4WD56DPhk7qC0FedR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1762" y="3933826"/>
            <a:ext cx="18478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9"/>
          <p:cNvSpPr txBox="1"/>
          <p:nvPr/>
        </p:nvSpPr>
        <p:spPr>
          <a:xfrm>
            <a:off x="5788025" y="6149182"/>
            <a:ext cx="1847849" cy="45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SzPts val="1800"/>
            </a:pPr>
            <a:r>
              <a:rPr lang="en-US" b="1" i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b="1" i="1" dirty="0" err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Лабрадор</a:t>
            </a:r>
            <a:r>
              <a:rPr lang="en-US" b="1" i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91644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1612583555_59-p-fon-dlya-prezentatsii-zelenaya-ramka-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" name="Google Shape;629;p90" descr="2Q==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90" descr="9k=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90"/>
          <p:cNvSpPr txBox="1"/>
          <p:nvPr/>
        </p:nvSpPr>
        <p:spPr>
          <a:xfrm>
            <a:off x="1992313" y="549276"/>
            <a:ext cx="8186737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66"/>
              </a:buClr>
              <a:buSzPts val="4000"/>
            </a:pPr>
            <a:r>
              <a:rPr lang="en-US" sz="4000" b="1" i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Помощь собак во время войны</a:t>
            </a:r>
            <a:endParaRPr/>
          </a:p>
        </p:txBody>
      </p:sp>
      <p:sp>
        <p:nvSpPr>
          <p:cNvPr id="632" name="Google Shape;632;p90"/>
          <p:cNvSpPr txBox="1"/>
          <p:nvPr/>
        </p:nvSpPr>
        <p:spPr>
          <a:xfrm>
            <a:off x="2063750" y="1412875"/>
            <a:ext cx="7848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50021"/>
              </a:buClr>
              <a:buSzPts val="2800"/>
            </a:pPr>
            <a:r>
              <a:rPr lang="en-US" sz="28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На протяжении войны собаки выполняли самую разную работу</a:t>
            </a:r>
            <a:r>
              <a:rPr lang="en-US" sz="24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633" name="Google Shape;633;p90"/>
          <p:cNvSpPr txBox="1"/>
          <p:nvPr/>
        </p:nvSpPr>
        <p:spPr>
          <a:xfrm>
            <a:off x="1774826" y="4076701"/>
            <a:ext cx="2808287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8000"/>
              </a:buClr>
              <a:buSzPts val="1400"/>
            </a:pP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Например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были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ездовые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собаки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подвозили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боеприпасы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затем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увозили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раненых</a:t>
            </a:r>
            <a:r>
              <a:rPr lang="en-US" sz="1400" b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бойцов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34" name="Google Shape;634;p90"/>
          <p:cNvSpPr txBox="1"/>
          <p:nvPr/>
        </p:nvSpPr>
        <p:spPr>
          <a:xfrm>
            <a:off x="8112126" y="4365625"/>
            <a:ext cx="15843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SzPts val="1400"/>
            </a:pPr>
            <a:r>
              <a:rPr lang="en-US" sz="1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Собаки-миноискатели</a:t>
            </a:r>
            <a:endParaRPr/>
          </a:p>
        </p:txBody>
      </p:sp>
      <p:sp>
        <p:nvSpPr>
          <p:cNvPr id="635" name="Google Shape;635;p90"/>
          <p:cNvSpPr txBox="1"/>
          <p:nvPr/>
        </p:nvSpPr>
        <p:spPr>
          <a:xfrm>
            <a:off x="4512469" y="5299076"/>
            <a:ext cx="2951162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8000"/>
              </a:buClr>
              <a:buSzPts val="1400"/>
            </a:pP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Собаки-связисты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доставляли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важные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сообщения</a:t>
            </a:r>
            <a:r>
              <a:rPr lang="ru-RU" sz="1400" b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400" b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зачастую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самый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боевых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действий</a:t>
            </a:r>
            <a:r>
              <a:rPr lang="en-US" sz="14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36" name="Google Shape;636;p90"/>
          <p:cNvSpPr txBox="1"/>
          <p:nvPr/>
        </p:nvSpPr>
        <p:spPr>
          <a:xfrm>
            <a:off x="4727576" y="4221163"/>
            <a:ext cx="2879725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8000"/>
              </a:buClr>
              <a:buSzPts val="1400"/>
            </a:pPr>
            <a:r>
              <a:rPr lang="en-US" sz="1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Собаки-санитары, которые отыскивали солдат, нуждающихся в медицинской помощи</a:t>
            </a:r>
            <a:r>
              <a:rPr lang="en-US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637" name="Google Shape;637;p90" descr="ANd9GcQHQJmQz6geJyLR8SfmU80WIXkTtVe8hvXbizwpTMWyObyfNM0Q0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750" y="2492375"/>
            <a:ext cx="2087562" cy="141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90" descr="ANd9GcSiqcwUgbC12qb2Dr5IKsL0SScqL4dPNyb2LzRA4FMNfXYsTS-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5862" y="1989137"/>
            <a:ext cx="25336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90" descr="ANd9GcTZ69AbpG8RTg8kRclgtxIVtnwfJhWTfIE-nA-YoJ7iF2qE9V9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2038" y="2708276"/>
            <a:ext cx="2160587" cy="138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90" descr="ANd9GcTOgXgn9r2gaAIsVsvA390WMftaHRQLeTF9D8qruGCBj1MCgVJMC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4787" y="5084763"/>
            <a:ext cx="2222500" cy="152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90" descr="ANd9GcQYQN_GHdhV3qiDMB_F55-8zN3AhgNF7ylEDY2WraSlr2aJbR-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2313" y="5157788"/>
            <a:ext cx="2447925" cy="146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4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625</Words>
  <Application>Microsoft Office PowerPoint</Application>
  <PresentationFormat>Широкоэкранный</PresentationFormat>
  <Paragraphs>93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вы знаете, что…</vt:lpstr>
      <vt:lpstr>Презентация PowerPoint</vt:lpstr>
      <vt:lpstr>Как еще используют служебных собак?</vt:lpstr>
      <vt:lpstr>Пословицы и поговорки .</vt:lpstr>
      <vt:lpstr>Памятники собакам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2021-11-05T19:53:56Z</dcterms:created>
  <dcterms:modified xsi:type="dcterms:W3CDTF">2021-11-12T16:41:14Z</dcterms:modified>
</cp:coreProperties>
</file>