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63" r:id="rId3"/>
    <p:sldId id="265" r:id="rId4"/>
    <p:sldId id="264" r:id="rId5"/>
    <p:sldId id="281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83" r:id="rId14"/>
    <p:sldId id="286" r:id="rId15"/>
    <p:sldId id="292" r:id="rId16"/>
    <p:sldId id="262" r:id="rId17"/>
    <p:sldId id="261" r:id="rId18"/>
    <p:sldId id="260" r:id="rId19"/>
    <p:sldId id="259" r:id="rId20"/>
    <p:sldId id="257" r:id="rId21"/>
    <p:sldId id="285" r:id="rId22"/>
    <p:sldId id="284" r:id="rId23"/>
    <p:sldId id="291" r:id="rId24"/>
    <p:sldId id="293" r:id="rId25"/>
    <p:sldId id="287" r:id="rId26"/>
    <p:sldId id="29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29" autoAdjust="0"/>
    <p:restoredTop sz="94660"/>
  </p:normalViewPr>
  <p:slideViewPr>
    <p:cSldViewPr snapToGrid="0">
      <p:cViewPr varScale="1">
        <p:scale>
          <a:sx n="65" d="100"/>
          <a:sy n="65" d="100"/>
        </p:scale>
        <p:origin x="197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953CA9-D6F2-46D4-BC90-FFD5BA1FDB21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7F279-CAE2-4567-912F-EE11CD9579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235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1" name="Google Shape;52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17555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4" name="Google Shape;53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57587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0" name="Google Shape;55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373017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64431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70061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2891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06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11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398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896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449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96661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480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4027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6499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1805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89917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05043F-CFA7-4728-A19D-F9D05A556783}" type="datetimeFigureOut">
              <a:rPr lang="ru-RU" smtClean="0"/>
              <a:t>06.11.2021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4A4A11-45A0-4947-B793-8DAAD5DC9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4890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g"/><Relationship Id="rId3" Type="http://schemas.openxmlformats.org/officeDocument/2006/relationships/image" Target="../media/image1.png"/><Relationship Id="rId7" Type="http://schemas.openxmlformats.org/officeDocument/2006/relationships/image" Target="../media/image3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g"/><Relationship Id="rId5" Type="http://schemas.openxmlformats.org/officeDocument/2006/relationships/image" Target="../media/image29.jpg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jp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Relationship Id="rId9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1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g"/><Relationship Id="rId5" Type="http://schemas.openxmlformats.org/officeDocument/2006/relationships/image" Target="../media/image9.jpg"/><Relationship Id="rId10" Type="http://schemas.openxmlformats.org/officeDocument/2006/relationships/image" Target="../media/image14.jpg"/><Relationship Id="rId4" Type="http://schemas.openxmlformats.org/officeDocument/2006/relationships/image" Target="../media/image8.jpg"/><Relationship Id="rId9" Type="http://schemas.openxmlformats.org/officeDocument/2006/relationships/image" Target="../media/image1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.png"/><Relationship Id="rId7" Type="http://schemas.openxmlformats.org/officeDocument/2006/relationships/image" Target="../media/image2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g"/><Relationship Id="rId5" Type="http://schemas.openxmlformats.org/officeDocument/2006/relationships/image" Target="../media/image19.jpg"/><Relationship Id="rId4" Type="http://schemas.openxmlformats.org/officeDocument/2006/relationships/image" Target="../media/image18.jpg"/><Relationship Id="rId9" Type="http://schemas.openxmlformats.org/officeDocument/2006/relationships/image" Target="../media/image2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435693" y="447468"/>
            <a:ext cx="932061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Урок русского языка </a:t>
            </a:r>
          </a:p>
          <a:p>
            <a:pPr lvl="0" algn="ctr"/>
            <a:r>
              <a:rPr lang="ru-RU" sz="5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читательской грамотности во 2 классе</a:t>
            </a:r>
            <a:endParaRPr lang="ru-RU" sz="5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image.freepik.com/free-vector/school-kids-riding-a-pencil_33070-487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050" b="14527"/>
          <a:stretch/>
        </p:blipFill>
        <p:spPr bwMode="auto">
          <a:xfrm>
            <a:off x="3953516" y="3212210"/>
            <a:ext cx="4313155" cy="2994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442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8" name="Google Shape;568;p86"/>
          <p:cNvSpPr txBox="1"/>
          <p:nvPr/>
        </p:nvSpPr>
        <p:spPr>
          <a:xfrm>
            <a:off x="2640013" y="333375"/>
            <a:ext cx="6192837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33CC"/>
              </a:buClr>
              <a:buSzPts val="4800"/>
            </a:pPr>
            <a:r>
              <a:rPr lang="en-US" sz="4800" b="1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Служебные собаки</a:t>
            </a:r>
            <a:endParaRPr/>
          </a:p>
        </p:txBody>
      </p:sp>
      <p:pic>
        <p:nvPicPr>
          <p:cNvPr id="569" name="Google Shape;569;p86" descr="ANd9GcRbTfM3S1XuNTPavA2BMivA0qxD5aMJp9TxAh0bZm7FIFEn01qHrQ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2100" y="1006475"/>
            <a:ext cx="1601787" cy="22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86" descr="ANd9GcT03Dpm1mlX0G2gylRr5dkoDoMrharCRs_ixjSndsC6u6_HN0Sn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43475" y="5013325"/>
            <a:ext cx="2305050" cy="1390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86" descr="ANd9GcRsXLloLke5E7WOmZNFHyp7PM61vtSlrmQWIQmWlXIgoxZYGnauIQ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896225" y="4868862"/>
            <a:ext cx="2286000" cy="1524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86" descr="ANd9GcS78tnvJnsv-fHh63-8Ep--DJz5Yek3ph6GVki3Ru3HSBccLTHb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19287" y="4724400"/>
            <a:ext cx="2520950" cy="1712912"/>
          </a:xfrm>
          <a:prstGeom prst="rect">
            <a:avLst/>
          </a:prstGeom>
          <a:noFill/>
          <a:ln>
            <a:noFill/>
          </a:ln>
        </p:spPr>
      </p:pic>
      <p:sp>
        <p:nvSpPr>
          <p:cNvPr id="573" name="Google Shape;573;p86"/>
          <p:cNvSpPr txBox="1"/>
          <p:nvPr/>
        </p:nvSpPr>
        <p:spPr>
          <a:xfrm>
            <a:off x="3179763" y="1557338"/>
            <a:ext cx="4594225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CC00CC"/>
              </a:buClr>
              <a:buSzPts val="3200"/>
            </a:pPr>
            <a:r>
              <a:rPr lang="en-US" sz="3200" b="1" i="1">
                <a:solidFill>
                  <a:srgbClr val="CC00CC"/>
                </a:solidFill>
                <a:latin typeface="Arial"/>
                <a:ea typeface="Arial"/>
                <a:cs typeface="Arial"/>
                <a:sym typeface="Arial"/>
              </a:rPr>
              <a:t>Пограничные собаки.</a:t>
            </a:r>
            <a:endParaRPr/>
          </a:p>
        </p:txBody>
      </p:sp>
      <p:sp>
        <p:nvSpPr>
          <p:cNvPr id="574" name="Google Shape;574;p86"/>
          <p:cNvSpPr txBox="1"/>
          <p:nvPr/>
        </p:nvSpPr>
        <p:spPr>
          <a:xfrm>
            <a:off x="2424112" y="2276476"/>
            <a:ext cx="5472112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2400"/>
            </a:pPr>
            <a:r>
              <a:rPr lang="en-US" sz="2400" b="1" i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Днем и ночью они помогают охранять рубежи нашей Родины. Обнаружив следы нарушителя, пограничные собаки находят его и, если потребуется, вступают в схватку.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73649618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5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79" name="Google Shape;579;p87"/>
          <p:cNvSpPr txBox="1"/>
          <p:nvPr/>
        </p:nvSpPr>
        <p:spPr>
          <a:xfrm>
            <a:off x="3071812" y="476250"/>
            <a:ext cx="58483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FF"/>
              </a:buClr>
              <a:buSzPts val="5400"/>
            </a:pPr>
            <a:r>
              <a:rPr lang="en-US" sz="5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Собаки - ищейки</a:t>
            </a:r>
            <a:endParaRPr/>
          </a:p>
        </p:txBody>
      </p:sp>
      <p:sp>
        <p:nvSpPr>
          <p:cNvPr id="580" name="Google Shape;580;p87"/>
          <p:cNvSpPr txBox="1"/>
          <p:nvPr/>
        </p:nvSpPr>
        <p:spPr>
          <a:xfrm>
            <a:off x="1703388" y="1484313"/>
            <a:ext cx="6948487" cy="1920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0066"/>
              </a:buClr>
              <a:buSzPts val="2000"/>
            </a:pPr>
            <a:r>
              <a:rPr lang="en-US" sz="2000" b="1" i="1" dirty="0" err="1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Розыскная</a:t>
            </a:r>
            <a:r>
              <a:rPr lang="en-US" sz="2000" b="1" i="1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b="1" i="1" dirty="0" err="1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служба</a:t>
            </a:r>
            <a:r>
              <a:rPr lang="en-US" sz="2000" i="1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—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одна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из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высших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категорий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работы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служебных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собак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Розыскные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собаки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(</a:t>
            </a:r>
            <a:r>
              <a:rPr lang="en-US" sz="2000" b="1" dirty="0" err="1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ищейки</a:t>
            </a:r>
            <a:r>
              <a:rPr lang="en-US" sz="2000" dirty="0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применяются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задержания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охраны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нарушителей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обыска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местности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000" dirty="0" err="1" smtClean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помещений</a:t>
            </a:r>
            <a:r>
              <a:rPr lang="ru-RU" sz="2000" dirty="0" smtClean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en-US" sz="2000" dirty="0" smtClean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обнаружения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человека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его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предметов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, а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также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для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опознания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искомого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человека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его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000" dirty="0" err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запаху</a:t>
            </a:r>
            <a:r>
              <a:rPr lang="en-US" sz="2000" dirty="0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sp>
        <p:nvSpPr>
          <p:cNvPr id="581" name="Google Shape;581;p87"/>
          <p:cNvSpPr txBox="1"/>
          <p:nvPr/>
        </p:nvSpPr>
        <p:spPr>
          <a:xfrm>
            <a:off x="1703388" y="5157788"/>
            <a:ext cx="7056437" cy="13112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660066"/>
              </a:buClr>
              <a:buSzPts val="2000"/>
            </a:pPr>
            <a:r>
              <a:rPr lang="en-US" sz="2000" i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Такие собаки способны отыскать человека по его запаховому следу давностью от минуты до нескольких часов на протяжении десятков километров в любых климатических и географических условиях.</a:t>
            </a:r>
            <a:endParaRPr/>
          </a:p>
        </p:txBody>
      </p:sp>
      <p:pic>
        <p:nvPicPr>
          <p:cNvPr id="582" name="Google Shape;582;p87" descr="ANd9GcQO6hULj0l9Vva17Nu8SCLD13dO0APD_hVdTstjuR4sNIR0kHP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28025" y="1341437"/>
            <a:ext cx="2151062" cy="18653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83" name="Google Shape;583;p87" descr="ANd9GcRQWnG-DzNJ0YkSzdvG_3_wdn4ErYkNbLtFTWXrfrFVzCFOO0mSq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83113" y="3500438"/>
            <a:ext cx="2376487" cy="141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4" name="Google Shape;584;p87" descr="ANd9GcQoNnYcXq4YP4t4hgTQVWp0Kyq2-EymkJEa51LYxHxi0rbDGcZAZA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774826" y="3500438"/>
            <a:ext cx="2206625" cy="1449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85" name="Google Shape;585;p87" descr="ANd9GcQ2chouFFiwFSlcbOji2OyAHO_ZFR5K4rqjSOVivejbM1R4mSIJNw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608888" y="3429000"/>
            <a:ext cx="2847975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6" name="Google Shape;586;p87" descr="ANd9GcQkDX7UJ-qw2aDYTKXZ6_LM2OytM820Pz0htUcRG3Sy8fYHfvtq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616951" y="5300663"/>
            <a:ext cx="1800225" cy="12207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3546707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88"/>
          <p:cNvSpPr txBox="1">
            <a:spLocks noGrp="1"/>
          </p:cNvSpPr>
          <p:nvPr>
            <p:ph type="title"/>
          </p:nvPr>
        </p:nvSpPr>
        <p:spPr>
          <a:xfrm>
            <a:off x="1919287" y="26035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660066"/>
              </a:buClr>
              <a:buSzPts val="4400"/>
            </a:pPr>
            <a:r>
              <a:rPr lang="en-US" b="1" i="1">
                <a:solidFill>
                  <a:srgbClr val="660066"/>
                </a:solidFill>
                <a:latin typeface="Arial"/>
                <a:ea typeface="Arial"/>
                <a:cs typeface="Arial"/>
                <a:sym typeface="Arial"/>
              </a:rPr>
              <a:t>Декоративные собаки</a:t>
            </a:r>
            <a:endParaRPr/>
          </a:p>
        </p:txBody>
      </p:sp>
      <p:sp>
        <p:nvSpPr>
          <p:cNvPr id="592" name="Google Shape;592;p88"/>
          <p:cNvSpPr txBox="1">
            <a:spLocks noGrp="1"/>
          </p:cNvSpPr>
          <p:nvPr>
            <p:ph type="body" idx="1"/>
          </p:nvPr>
        </p:nvSpPr>
        <p:spPr>
          <a:xfrm>
            <a:off x="1847850" y="1628775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/>
          <a:p>
            <a:pPr marL="342900" indent="-342900">
              <a:lnSpc>
                <a:spcPct val="100000"/>
              </a:lnSpc>
              <a:spcBef>
                <a:spcPts val="0"/>
              </a:spcBef>
              <a:buClr>
                <a:schemeClr val="dk1"/>
              </a:buClr>
              <a:buSzPts val="3200"/>
              <a:buNone/>
            </a:pPr>
            <a:r>
              <a:rPr lang="en-US" sz="3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593" name="Google Shape;593;p88" descr="2Q=="/>
          <p:cNvSpPr txBox="1"/>
          <p:nvPr/>
        </p:nvSpPr>
        <p:spPr>
          <a:xfrm>
            <a:off x="1679575" y="46037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4" name="Google Shape;594;p88" descr="2Q=="/>
          <p:cNvSpPr txBox="1"/>
          <p:nvPr/>
        </p:nvSpPr>
        <p:spPr>
          <a:xfrm>
            <a:off x="1679575" y="46037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88"/>
          <p:cNvSpPr txBox="1"/>
          <p:nvPr/>
        </p:nvSpPr>
        <p:spPr>
          <a:xfrm>
            <a:off x="4583113" y="3141662"/>
            <a:ext cx="3024187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CC0099"/>
              </a:buClr>
              <a:buSzPts val="1800"/>
            </a:pPr>
            <a:r>
              <a:rPr lang="en-US" b="1" i="1">
                <a:solidFill>
                  <a:srgbClr val="CC0099"/>
                </a:solidFill>
                <a:latin typeface="Arial"/>
                <a:ea typeface="Arial"/>
                <a:cs typeface="Arial"/>
                <a:sym typeface="Arial"/>
              </a:rPr>
              <a:t>Сейчас всем известны декоративные собаки.</a:t>
            </a:r>
            <a:endParaRPr/>
          </a:p>
        </p:txBody>
      </p:sp>
      <p:sp>
        <p:nvSpPr>
          <p:cNvPr id="596" name="Google Shape;596;p88"/>
          <p:cNvSpPr txBox="1"/>
          <p:nvPr/>
        </p:nvSpPr>
        <p:spPr>
          <a:xfrm>
            <a:off x="4295775" y="5084763"/>
            <a:ext cx="3657600" cy="3968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00CC"/>
              </a:buClr>
              <a:buSzPts val="2000"/>
            </a:pPr>
            <a:r>
              <a:rPr lang="en-US" sz="2000" b="1" i="1">
                <a:solidFill>
                  <a:srgbClr val="0000CC"/>
                </a:solidFill>
                <a:latin typeface="Arial"/>
                <a:ea typeface="Arial"/>
                <a:cs typeface="Arial"/>
                <a:sym typeface="Arial"/>
              </a:rPr>
              <a:t>Они живут в наших домах</a:t>
            </a:r>
            <a:r>
              <a:rPr lang="en-US" sz="2000" i="1">
                <a:solidFill>
                  <a:srgbClr val="0000CC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sp>
        <p:nvSpPr>
          <p:cNvPr id="597" name="Google Shape;597;p88"/>
          <p:cNvSpPr txBox="1"/>
          <p:nvPr/>
        </p:nvSpPr>
        <p:spPr>
          <a:xfrm>
            <a:off x="2135187" y="5589588"/>
            <a:ext cx="7993062" cy="70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CC0099"/>
              </a:buClr>
              <a:buSzPts val="2000"/>
            </a:pPr>
            <a:r>
              <a:rPr lang="en-US" sz="2000" b="1">
                <a:solidFill>
                  <a:srgbClr val="CC0099"/>
                </a:solidFill>
                <a:latin typeface="Arial"/>
                <a:ea typeface="Arial"/>
                <a:cs typeface="Arial"/>
                <a:sym typeface="Arial"/>
              </a:rPr>
              <a:t>Их главное предназначение – быть друзьями человека, делать его жизнь ярче, интереснее.</a:t>
            </a:r>
            <a:endParaRPr/>
          </a:p>
        </p:txBody>
      </p:sp>
      <p:pic>
        <p:nvPicPr>
          <p:cNvPr id="598" name="Google Shape;598;p88" descr="ANd9GcRo5Wsf7hf7f0C9Fe4Ykt4dg3vRQLj7P-eSruA-KRcmGGQWOyzq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535863" y="1268412"/>
            <a:ext cx="1584325" cy="134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9" name="Google Shape;599;p88" descr="ANd9GcTRdEy_NoRIsREH4IA71X3qoL8p2V0lhuwQmStg_wzdVcYSReV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56587" y="2924176"/>
            <a:ext cx="1123950" cy="1349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0" name="Google Shape;600;p88" descr="ANd9GcSKIUKNUVJogkgLBOdD3vUNxq8mj_vcO-HgJRU7Hev298PflTf_xQ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279651" y="3068637"/>
            <a:ext cx="1800225" cy="111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1" name="Google Shape;601;p88" descr="ANd9GcRF_VQN2swTyVA5C1yOc1RCItS3fleAts-1aT39Pd1b6L2fwb8PAw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519737" y="3716337"/>
            <a:ext cx="1027112" cy="1046162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88" descr="9k="/>
          <p:cNvSpPr txBox="1"/>
          <p:nvPr/>
        </p:nvSpPr>
        <p:spPr>
          <a:xfrm>
            <a:off x="5951537" y="3284537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endParaRPr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03" name="Google Shape;603;p88" descr="ANd9GcRUGNr9bd_Yj6VjqOMuOnfGgEa3Jq2lcVRS-QgFs-pvXfrgRQ3L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927351" y="1412875"/>
            <a:ext cx="968375" cy="1282700"/>
          </a:xfrm>
          <a:prstGeom prst="rect">
            <a:avLst/>
          </a:prstGeom>
          <a:noFill/>
          <a:ln>
            <a:noFill/>
          </a:ln>
        </p:spPr>
      </p:pic>
      <p:sp>
        <p:nvSpPr>
          <p:cNvPr id="604" name="Google Shape;604;p88"/>
          <p:cNvSpPr txBox="1"/>
          <p:nvPr/>
        </p:nvSpPr>
        <p:spPr>
          <a:xfrm>
            <a:off x="2782887" y="2708275"/>
            <a:ext cx="116681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Болонки</a:t>
            </a:r>
            <a:endParaRPr/>
          </a:p>
        </p:txBody>
      </p:sp>
      <p:sp>
        <p:nvSpPr>
          <p:cNvPr id="605" name="Google Shape;605;p88"/>
          <p:cNvSpPr txBox="1"/>
          <p:nvPr/>
        </p:nvSpPr>
        <p:spPr>
          <a:xfrm>
            <a:off x="8183562" y="4221162"/>
            <a:ext cx="1587500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Тойтерьеры</a:t>
            </a:r>
            <a:endParaRPr/>
          </a:p>
        </p:txBody>
      </p:sp>
      <p:sp>
        <p:nvSpPr>
          <p:cNvPr id="606" name="Google Shape;606;p88"/>
          <p:cNvSpPr txBox="1"/>
          <p:nvPr/>
        </p:nvSpPr>
        <p:spPr>
          <a:xfrm>
            <a:off x="2208213" y="4149725"/>
            <a:ext cx="1944687" cy="641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Карликовые пинчеры</a:t>
            </a:r>
            <a:endParaRPr/>
          </a:p>
        </p:txBody>
      </p:sp>
      <p:sp>
        <p:nvSpPr>
          <p:cNvPr id="607" name="Google Shape;607;p88"/>
          <p:cNvSpPr txBox="1"/>
          <p:nvPr/>
        </p:nvSpPr>
        <p:spPr>
          <a:xfrm>
            <a:off x="7535863" y="2636837"/>
            <a:ext cx="1939925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Японские хины</a:t>
            </a:r>
            <a:endParaRPr/>
          </a:p>
        </p:txBody>
      </p:sp>
      <p:sp>
        <p:nvSpPr>
          <p:cNvPr id="608" name="Google Shape;608;p88"/>
          <p:cNvSpPr txBox="1"/>
          <p:nvPr/>
        </p:nvSpPr>
        <p:spPr>
          <a:xfrm>
            <a:off x="5375275" y="4652962"/>
            <a:ext cx="131921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Пекинесы</a:t>
            </a:r>
            <a:endParaRPr/>
          </a:p>
        </p:txBody>
      </p:sp>
      <p:pic>
        <p:nvPicPr>
          <p:cNvPr id="609" name="Google Shape;609;p88" descr="ANd9GcTKyGeg4byMsVRjuV8LPrYK_e5fuFf7FiiviWbBy47vdFo-UP_N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519738" y="1196975"/>
            <a:ext cx="936625" cy="1243012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Google Shape;610;p88"/>
          <p:cNvSpPr txBox="1"/>
          <p:nvPr/>
        </p:nvSpPr>
        <p:spPr>
          <a:xfrm>
            <a:off x="5448300" y="2492375"/>
            <a:ext cx="1033462" cy="3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hlink"/>
              </a:buClr>
              <a:buSzPts val="1800"/>
            </a:pPr>
            <a:r>
              <a:rPr lang="en-US" b="1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</a:rPr>
              <a:t>Пудели</a:t>
            </a:r>
            <a:endParaRPr/>
          </a:p>
        </p:txBody>
      </p:sp>
      <p:pic>
        <p:nvPicPr>
          <p:cNvPr id="22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094864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822"/>
                                        <p:tgtEl>
                                          <p:spTgt spid="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822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822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822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822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1669933" y="666981"/>
            <a:ext cx="8573817" cy="15881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5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Н.Ганиходжаев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«Начало дружбы».</a:t>
            </a:r>
            <a:endParaRPr lang="ru-RU" sz="6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https://8nog.by/wp-content/uploads/2020/05/knizhki-kartonki.-domashnie-zhivotnye-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333" r="48143" b="27333"/>
          <a:stretch/>
        </p:blipFill>
        <p:spPr bwMode="auto">
          <a:xfrm>
            <a:off x="3083989" y="2560622"/>
            <a:ext cx="6024022" cy="3458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6214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62491" y="832842"/>
            <a:ext cx="10757807" cy="347787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</a:t>
            </a: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Резвились –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играли, веселились</a:t>
            </a:r>
          </a:p>
          <a:p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Крохотный –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маленький </a:t>
            </a:r>
          </a:p>
        </p:txBody>
      </p:sp>
      <p:pic>
        <p:nvPicPr>
          <p:cNvPr id="4" name="Picture 2" descr="https://www.culture.ru/storage/images/151dd9a6bb12602e90dfb8a1009da6db/fb03a06b3f1a2797c587fcb2270dbda2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492" y="2239108"/>
            <a:ext cx="3078539" cy="18522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https://img2.freepng.ru/20180604/vzr/kisspng-puppy-border-collie-rough-collie-zipper-the-zoomit-zipper-5b15288eefb0e8.98573804152811329498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6446" y="4310717"/>
            <a:ext cx="1733061" cy="1887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514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62491" y="832842"/>
            <a:ext cx="10757807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ОБЪЯСНИТЕ СЛОВА</a:t>
            </a: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Тявкнул –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громко, отрывисто лаял</a:t>
            </a:r>
          </a:p>
          <a:p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Жалобно –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печально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Украдкой –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скрытно, незаметно от других</a:t>
            </a:r>
          </a:p>
        </p:txBody>
      </p:sp>
    </p:spTree>
    <p:extLst>
      <p:ext uri="{BB962C8B-B14F-4D97-AF65-F5344CB8AC3E}">
        <p14:creationId xmlns:p14="http://schemas.microsoft.com/office/powerpoint/2010/main" val="398782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09134" y="736320"/>
            <a:ext cx="1050736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Случилось это ранней весной. Ребятишки очень радовались наступлению долгожданного тепла. Они так резвились и шумели, что не заметили даже, что под забором боязливо жался совсем ещё крохотный щенок. </a:t>
            </a:r>
            <a:endParaRPr lang="ru-RU" sz="3600" dirty="0"/>
          </a:p>
        </p:txBody>
      </p:sp>
      <p:pic>
        <p:nvPicPr>
          <p:cNvPr id="6146" name="Picture 2" descr="https://www.culture.ru/storage/images/151dd9a6bb12602e90dfb8a1009da6db/fb03a06b3f1a2797c587fcb2270dbda2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75" y="3000991"/>
            <a:ext cx="4352925" cy="3428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1231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46100" y="312415"/>
            <a:ext cx="99568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Был он весь чёрный, но с белой отметиной на лбу. Щенок жалобно скулил. Наверное, от страха. А может быть, жаловался, что никто не зовёт его поиграть? С </a:t>
            </a:r>
            <a:r>
              <a:rPr lang="ru-RU" sz="3200" dirty="0" err="1" smtClean="0"/>
              <a:t>Ахмаджоном</a:t>
            </a:r>
            <a:r>
              <a:rPr lang="ru-RU" sz="3200" dirty="0" smtClean="0"/>
              <a:t> старшие мальчишки тоже не играли.</a:t>
            </a:r>
            <a:endParaRPr lang="ru-RU" sz="3200" dirty="0"/>
          </a:p>
        </p:txBody>
      </p:sp>
      <p:pic>
        <p:nvPicPr>
          <p:cNvPr id="7170" name="Picture 2" descr="https://img2.freepng.ru/20180604/vzr/kisspng-puppy-border-collie-rough-collie-zipper-the-zoomit-zipper-5b15288eefb0e8.985738041528113294981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2801936"/>
            <a:ext cx="2743200" cy="2987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879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77900" y="909315"/>
            <a:ext cx="1041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– Ты ещё маленький, – говорили они. </a:t>
            </a:r>
          </a:p>
          <a:p>
            <a:r>
              <a:rPr lang="ru-RU" sz="3200" dirty="0" smtClean="0"/>
              <a:t>Поэтому </a:t>
            </a:r>
            <a:r>
              <a:rPr lang="ru-RU" sz="3200" dirty="0" err="1" smtClean="0"/>
              <a:t>Ахмаджон</a:t>
            </a:r>
            <a:r>
              <a:rPr lang="ru-RU" sz="3200" dirty="0" smtClean="0"/>
              <a:t> сидел один и следил, как ловко и красиво играют ребята в футбол. Вот мяч пролетел мимо ворот и ударился в забор. Щенок испугался и громко тявкнул. Тут </a:t>
            </a:r>
            <a:r>
              <a:rPr lang="ru-RU" sz="3200" dirty="0" err="1" smtClean="0"/>
              <a:t>Ахмаджон</a:t>
            </a:r>
            <a:r>
              <a:rPr lang="ru-RU" sz="3200" dirty="0" smtClean="0"/>
              <a:t> и увидел его.</a:t>
            </a:r>
            <a:endParaRPr lang="ru-RU" sz="3200" dirty="0"/>
          </a:p>
        </p:txBody>
      </p:sp>
      <p:pic>
        <p:nvPicPr>
          <p:cNvPr id="8194" name="Picture 2" descr="https://sun9-26.userapi.com/impg/IaUatB3PY2H9uBeBvwli7XoFNX6f3ynZxA67Zw/NNbEUqckebo.jpg?size=604x604&amp;quality=96&amp;sign=dd37867159b80198ad29a0ec24b7f294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813" y="2974974"/>
            <a:ext cx="3298825" cy="329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4660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14400" y="955481"/>
            <a:ext cx="105156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Мальчик очень обрадовался и подбежал к забору. Щенок ещё больше перепугался и снова жалобно заскулил. Потом он лёг, положил голову на передние лапы и даже глаза от страха закрыл. Но мальчик присел рядышком, осторожно протянул к щенку руку и погладил его. Щенку это, кажется, понравилось. От удовольствия он даже несколько раз ударил по земле хвостом. Потом открыл один глаз и украдкой глянул на мальчика. </a:t>
            </a:r>
            <a:r>
              <a:rPr lang="ru-RU" sz="3200" dirty="0" err="1" smtClean="0"/>
              <a:t>Ахмаджон</a:t>
            </a:r>
            <a:r>
              <a:rPr lang="ru-RU" sz="3200" dirty="0" smtClean="0"/>
              <a:t> был большой, но совсем не страшный.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655646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https://www.i-igrushki.ru/upload/iblock/879/87902d280a58267c5b3e88dcf9ba842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366" y="2381133"/>
            <a:ext cx="3267246" cy="380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8"/>
          <p:cNvSpPr txBox="1">
            <a:spLocks/>
          </p:cNvSpPr>
          <p:nvPr/>
        </p:nvSpPr>
        <p:spPr>
          <a:xfrm>
            <a:off x="1669933" y="666981"/>
            <a:ext cx="8573817" cy="158812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91440" tIns="45720" rIns="91440" bIns="45720" rtlCol="0" anchor="b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r>
              <a:rPr lang="ru-RU" sz="5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Н.Ганиходжаев</a:t>
            </a:r>
            <a:r>
              <a:rPr lang="ru-RU" sz="5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«Начало дружбы».</a:t>
            </a:r>
            <a:endParaRPr lang="ru-RU" sz="66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215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952500" y="885736"/>
            <a:ext cx="1041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err="1" smtClean="0"/>
              <a:t>Ахмаджон</a:t>
            </a:r>
            <a:r>
              <a:rPr lang="ru-RU" sz="3600" dirty="0" smtClean="0"/>
              <a:t> быстро наклонился и взял своего нового друга на руки. Щенок не вырывался. Теперь он уже знал, что мальчик добрый и не сделает ему больно. Радостный и довольный возвращался </a:t>
            </a:r>
            <a:r>
              <a:rPr lang="ru-RU" sz="3600" dirty="0" err="1" smtClean="0"/>
              <a:t>Ахмаджон</a:t>
            </a:r>
            <a:r>
              <a:rPr lang="ru-RU" sz="3600" dirty="0" smtClean="0"/>
              <a:t> домой.</a:t>
            </a:r>
            <a:endParaRPr lang="ru-RU" sz="3600" dirty="0"/>
          </a:p>
        </p:txBody>
      </p:sp>
      <p:pic>
        <p:nvPicPr>
          <p:cNvPr id="11266" name="Picture 2" descr="https://thumbs.dreamstime.com/b/%D0%BC%D0%B0%D0%BB%D1%8C%D1%87%D0%B8%D0%BA-%D0%B8-%D1%81%D0%BE%D0%B1%D0%B0%D0%BA%D0%B0-12847760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337" y="3315354"/>
            <a:ext cx="2316163" cy="288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048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50900" y="660738"/>
            <a:ext cx="102489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Уже возле самого дома его повстречала бабушка </a:t>
            </a:r>
            <a:r>
              <a:rPr lang="ru-RU" sz="3600" dirty="0" err="1" smtClean="0"/>
              <a:t>Робия</a:t>
            </a:r>
            <a:r>
              <a:rPr lang="ru-RU" sz="3600" dirty="0" smtClean="0"/>
              <a:t>. – Что это ещё такое, </a:t>
            </a:r>
            <a:r>
              <a:rPr lang="ru-RU" sz="3600" dirty="0" err="1" smtClean="0"/>
              <a:t>Ахмаджон</a:t>
            </a:r>
            <a:r>
              <a:rPr lang="ru-RU" sz="3600" dirty="0" smtClean="0"/>
              <a:t>? – спросила бабушка.</a:t>
            </a:r>
          </a:p>
          <a:p>
            <a:r>
              <a:rPr lang="ru-RU" sz="3600" dirty="0" smtClean="0"/>
              <a:t> – Где ты его взял? Не зная, что отвечать бабушке, </a:t>
            </a:r>
            <a:r>
              <a:rPr lang="ru-RU" sz="3600" dirty="0" err="1" smtClean="0"/>
              <a:t>Ахмаджон</a:t>
            </a:r>
            <a:r>
              <a:rPr lang="ru-RU" sz="3600" dirty="0" smtClean="0"/>
              <a:t> молчал и опустил щенка на землю. </a:t>
            </a:r>
          </a:p>
          <a:p>
            <a:r>
              <a:rPr lang="ru-RU" sz="3600" dirty="0" smtClean="0"/>
              <a:t>– Он же пыльный, грязный, – </a:t>
            </a:r>
            <a:r>
              <a:rPr lang="ru-RU" sz="3600" dirty="0" err="1" smtClean="0"/>
              <a:t>расседилась</a:t>
            </a:r>
            <a:r>
              <a:rPr lang="ru-RU" sz="3600" dirty="0" smtClean="0"/>
              <a:t> бабушка </a:t>
            </a:r>
            <a:r>
              <a:rPr lang="ru-RU" sz="3600" dirty="0" err="1" smtClean="0"/>
              <a:t>Робия</a:t>
            </a:r>
            <a:r>
              <a:rPr lang="ru-RU" sz="3600" dirty="0" smtClean="0"/>
              <a:t>, – а ты его на руки берёшь!.. Да ещё к себе прижимаешь! Ну скажи разве это игрушка? Сейчас же иди и отнеси его туда, откуда принёс!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9427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2300" y="485206"/>
            <a:ext cx="10617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А щенок никак не хотел уходить от </a:t>
            </a:r>
            <a:r>
              <a:rPr lang="ru-RU" sz="4000" dirty="0" err="1" smtClean="0"/>
              <a:t>Ахмаджона</a:t>
            </a:r>
            <a:r>
              <a:rPr lang="ru-RU" sz="4000" dirty="0" smtClean="0"/>
              <a:t>. Он вертелся вокруг его ног, весело вилял хвостом и ласково заглядывал мальчику в глаза.</a:t>
            </a:r>
            <a:endParaRPr lang="ru-RU" sz="4000" dirty="0"/>
          </a:p>
        </p:txBody>
      </p:sp>
      <p:pic>
        <p:nvPicPr>
          <p:cNvPr id="34818" name="Picture 2" descr="https://img2.freepng.ru/20180514/jcq/kisspng-dog-breed-puppy-pembroke-welsh-corgi-writing-hebre-5af9843026bc65.308732141526301744158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3" r="21666"/>
          <a:stretch/>
        </p:blipFill>
        <p:spPr bwMode="auto">
          <a:xfrm>
            <a:off x="3416300" y="4322773"/>
            <a:ext cx="1663700" cy="19719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https://img2.freepng.ru/20190705/keg/kisspng-cartoon-vector-graphics-boy-clip-art-illustration-tubes-enfants-ou-bebes-5d2018a57db241.963734801562384549514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2" y="2451904"/>
            <a:ext cx="1830198" cy="3741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34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7908"/>
            <a:ext cx="12192000" cy="711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6306" y="270135"/>
            <a:ext cx="10757807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pPr marL="742950" indent="-742950">
              <a:buAutoNum type="arabicPeriod"/>
            </a:pP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боязливо жался под забором?</a:t>
            </a:r>
          </a:p>
          <a:p>
            <a:pPr marL="742950" indent="-742950">
              <a:buAutoNum type="arabicPeriod"/>
            </a:pP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выглядел щенок?</a:t>
            </a:r>
          </a:p>
          <a:p>
            <a:pPr marL="742950" indent="-742950">
              <a:buAutoNum type="arabicPeriod"/>
            </a:pPr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rabicPeriod"/>
            </a:pP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увидел щенка?</a:t>
            </a:r>
            <a:endParaRPr lang="ru-RU" sz="44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6305" y="1606565"/>
            <a:ext cx="10757807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smtClean="0"/>
              <a:t>Под забором боязливо жался совсем ещё крохотный щенок.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0089" y="3692950"/>
            <a:ext cx="10757807" cy="64633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3600" dirty="0" smtClean="0"/>
              <a:t>Был он весь чёрный, но с белой </a:t>
            </a:r>
            <a:r>
              <a:rPr lang="ru-RU" sz="3600" dirty="0" err="1" smtClean="0"/>
              <a:t>отметинкой</a:t>
            </a:r>
            <a:r>
              <a:rPr lang="ru-RU" sz="3600" dirty="0" smtClean="0"/>
              <a:t> на лбу.</a:t>
            </a:r>
            <a:endParaRPr lang="ru-RU" sz="36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910089" y="5272227"/>
            <a:ext cx="10757807" cy="70788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err="1" smtClean="0"/>
              <a:t>Ахмаджон</a:t>
            </a:r>
            <a:r>
              <a:rPr lang="ru-RU" sz="4000" dirty="0" smtClean="0"/>
              <a:t> увидел щенка.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6925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7908"/>
            <a:ext cx="12192000" cy="7115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16306" y="270135"/>
            <a:ext cx="10757807" cy="483209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          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</a:t>
            </a: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Что сделал мальчик с щенком?</a:t>
            </a:r>
          </a:p>
          <a:p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44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Разрешила ли бабушка оставить щенка?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17096" y="1976607"/>
            <a:ext cx="10757807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smtClean="0"/>
              <a:t>Присел рядышком, осторожно протянул к щенку руку и погладил его.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15516" y="4968550"/>
            <a:ext cx="10757807" cy="13234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 smtClean="0"/>
              <a:t>Нет, она сказала отнести его </a:t>
            </a:r>
            <a:r>
              <a:rPr lang="ru-RU" sz="4000" dirty="0" smtClean="0"/>
              <a:t>туда, </a:t>
            </a:r>
            <a:r>
              <a:rPr lang="ru-RU" sz="4000" dirty="0" smtClean="0"/>
              <a:t>откуда принес.</a:t>
            </a:r>
            <a:endParaRPr lang="ru-RU" sz="4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365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7096" y="832842"/>
            <a:ext cx="10757807" cy="28007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400" dirty="0"/>
              <a:t>                </a:t>
            </a:r>
            <a:r>
              <a:rPr lang="ru-RU" sz="4400" dirty="0" smtClean="0"/>
              <a:t> </a:t>
            </a:r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ДОМАШНЯЯ </a:t>
            </a:r>
            <a:r>
              <a:rPr lang="ru-RU" sz="4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</a:t>
            </a:r>
          </a:p>
          <a:p>
            <a:r>
              <a:rPr lang="ru-RU" sz="4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Прочитать 1 часть произведения </a:t>
            </a:r>
            <a:r>
              <a:rPr lang="ru-RU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Н.Ганиходжаева</a:t>
            </a:r>
            <a:r>
              <a:rPr lang="ru-RU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«Начало дружбы», составить план к 1 части рассказа. </a:t>
            </a:r>
            <a:endParaRPr lang="ru-RU" sz="4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82.img.avito.st/640x480/561026678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273"/>
          <a:stretch/>
        </p:blipFill>
        <p:spPr bwMode="auto">
          <a:xfrm>
            <a:off x="3696889" y="3633609"/>
            <a:ext cx="4798219" cy="2632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45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89878" y="1019326"/>
            <a:ext cx="8553425" cy="101589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1"/>
            <a:r>
              <a:rPr lang="ru-RU" sz="6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</a:p>
        </p:txBody>
      </p:sp>
      <p:pic>
        <p:nvPicPr>
          <p:cNvPr id="4" name="Picture 2" descr="Счастливые дети летают на большой открытой книге | Премиум векторы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4" b="16231"/>
          <a:stretch/>
        </p:blipFill>
        <p:spPr bwMode="auto">
          <a:xfrm>
            <a:off x="3487533" y="2155412"/>
            <a:ext cx="5827917" cy="3794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308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Мультяшный дом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8518" y="3075258"/>
            <a:ext cx="3154964" cy="3121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509507" y="727578"/>
            <a:ext cx="9172985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Проверка домашнего задания </a:t>
            </a:r>
          </a:p>
        </p:txBody>
      </p:sp>
    </p:spTree>
    <p:extLst>
      <p:ext uri="{BB962C8B-B14F-4D97-AF65-F5344CB8AC3E}">
        <p14:creationId xmlns:p14="http://schemas.microsoft.com/office/powerpoint/2010/main" val="410127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08491" y="696486"/>
            <a:ext cx="10464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       </a:t>
            </a:r>
            <a:r>
              <a:rPr lang="ru-RU" sz="3600" b="1" dirty="0" smtClean="0"/>
              <a:t>Упражнение 130.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874" t="66586" r="5559" b="17505"/>
          <a:stretch/>
        </p:blipFill>
        <p:spPr>
          <a:xfrm>
            <a:off x="808491" y="1342817"/>
            <a:ext cx="10353778" cy="3893020"/>
          </a:xfrm>
          <a:prstGeom prst="rect">
            <a:avLst/>
          </a:prstGeom>
        </p:spPr>
      </p:pic>
      <p:pic>
        <p:nvPicPr>
          <p:cNvPr id="2" name="Picture 2" descr="https://i.pinimg.com/736x/07/75/eb/0775eb9a078acc6f17703750b06b61f2--butterfly-images-butterfly-wallpap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6498" y="3582402"/>
            <a:ext cx="2306271" cy="2409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216769" y="2817529"/>
            <a:ext cx="30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623538" y="2817529"/>
            <a:ext cx="30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673703" y="2846527"/>
            <a:ext cx="30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62036" y="3582402"/>
            <a:ext cx="30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239950" y="3570060"/>
            <a:ext cx="30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51020" y="4283689"/>
            <a:ext cx="4071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158153" y="4606854"/>
            <a:ext cx="30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360354" y="4650014"/>
            <a:ext cx="30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02558" y="3922842"/>
            <a:ext cx="304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endParaRPr lang="ru-RU" sz="36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838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17096" y="868011"/>
            <a:ext cx="10757807" cy="501675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4000" dirty="0"/>
              <a:t> </a:t>
            </a:r>
            <a:r>
              <a:rPr lang="ru-RU" sz="4000" dirty="0" smtClean="0"/>
              <a:t> </a:t>
            </a:r>
            <a:r>
              <a:rPr lang="ru-RU" sz="4000" b="1" i="1" dirty="0" smtClean="0"/>
              <a:t>цв</a:t>
            </a:r>
            <a:r>
              <a:rPr lang="ru-RU" sz="4000" b="1" i="1" dirty="0" smtClean="0">
                <a:solidFill>
                  <a:srgbClr val="FF0000"/>
                </a:solidFill>
              </a:rPr>
              <a:t>е</a:t>
            </a:r>
            <a:r>
              <a:rPr lang="ru-RU" sz="4000" b="1" i="1" dirty="0" smtClean="0"/>
              <a:t>тком – цв</a:t>
            </a:r>
            <a:r>
              <a:rPr lang="ru-RU" sz="4000" b="1" i="1" dirty="0" smtClean="0">
                <a:solidFill>
                  <a:srgbClr val="FF0000"/>
                </a:solidFill>
              </a:rPr>
              <a:t>е</a:t>
            </a:r>
            <a:r>
              <a:rPr lang="ru-RU" sz="4000" b="1" i="1" dirty="0" smtClean="0"/>
              <a:t>т</a:t>
            </a:r>
          </a:p>
          <a:p>
            <a:r>
              <a:rPr lang="ru-RU" sz="4000" b="1" i="1" dirty="0"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cs typeface="Times New Roman" panose="02020603050405020304" pitchFamily="18" charset="0"/>
              </a:rPr>
              <a:t> л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е</a:t>
            </a:r>
            <a:r>
              <a:rPr lang="ru-RU" sz="4000" b="1" i="1" dirty="0" smtClean="0">
                <a:cs typeface="Times New Roman" panose="02020603050405020304" pitchFamily="18" charset="0"/>
              </a:rPr>
              <a:t>тает – пол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е</a:t>
            </a:r>
            <a:r>
              <a:rPr lang="ru-RU" sz="4000" b="1" i="1" dirty="0" smtClean="0">
                <a:cs typeface="Times New Roman" panose="02020603050405020304" pitchFamily="18" charset="0"/>
              </a:rPr>
              <a:t>т</a:t>
            </a:r>
          </a:p>
          <a:p>
            <a:r>
              <a:rPr lang="ru-RU" sz="4000" b="1" i="1" dirty="0"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cs typeface="Times New Roman" panose="02020603050405020304" pitchFamily="18" charset="0"/>
              </a:rPr>
              <a:t>тр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о</a:t>
            </a:r>
            <a:r>
              <a:rPr lang="ru-RU" sz="4000" b="1" i="1" dirty="0" smtClean="0">
                <a:cs typeface="Times New Roman" panose="02020603050405020304" pitchFamily="18" charset="0"/>
              </a:rPr>
              <a:t>пинкам – тр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о</a:t>
            </a:r>
            <a:r>
              <a:rPr lang="ru-RU" sz="4000" b="1" i="1" dirty="0" smtClean="0">
                <a:cs typeface="Times New Roman" panose="02020603050405020304" pitchFamily="18" charset="0"/>
              </a:rPr>
              <a:t>пка</a:t>
            </a:r>
          </a:p>
          <a:p>
            <a:r>
              <a:rPr lang="ru-RU" sz="4000" b="1" i="1" dirty="0"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cs typeface="Times New Roman" panose="02020603050405020304" pitchFamily="18" charset="0"/>
              </a:rPr>
              <a:t>н</a:t>
            </a:r>
            <a:r>
              <a:rPr lang="ru-RU" sz="4000" b="1" i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и</a:t>
            </a:r>
            <a:r>
              <a:rPr lang="ru-RU" sz="4000" b="1" i="1" dirty="0" err="1" smtClean="0">
                <a:cs typeface="Times New Roman" panose="02020603050405020304" pitchFamily="18" charset="0"/>
              </a:rPr>
              <a:t>зинкам</a:t>
            </a:r>
            <a:r>
              <a:rPr lang="ru-RU" sz="4000" b="1" i="1" dirty="0" smtClean="0">
                <a:cs typeface="Times New Roman" panose="02020603050405020304" pitchFamily="18" charset="0"/>
              </a:rPr>
              <a:t> – н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и</a:t>
            </a:r>
            <a:r>
              <a:rPr lang="ru-RU" sz="4000" b="1" i="1" dirty="0" smtClean="0">
                <a:cs typeface="Times New Roman" panose="02020603050405020304" pitchFamily="18" charset="0"/>
              </a:rPr>
              <a:t>зко</a:t>
            </a:r>
          </a:p>
          <a:p>
            <a:r>
              <a:rPr lang="ru-RU" sz="4000" b="1" i="1" dirty="0"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cs typeface="Times New Roman" panose="02020603050405020304" pitchFamily="18" charset="0"/>
              </a:rPr>
              <a:t>нев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и</a:t>
            </a:r>
            <a:r>
              <a:rPr lang="ru-RU" sz="4000" b="1" i="1" dirty="0" smtClean="0">
                <a:cs typeface="Times New Roman" panose="02020603050405020304" pitchFamily="18" charset="0"/>
              </a:rPr>
              <a:t>димкам – в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и</a:t>
            </a:r>
            <a:r>
              <a:rPr lang="ru-RU" sz="4000" b="1" i="1" dirty="0" smtClean="0">
                <a:cs typeface="Times New Roman" panose="02020603050405020304" pitchFamily="18" charset="0"/>
              </a:rPr>
              <a:t>дно</a:t>
            </a:r>
          </a:p>
          <a:p>
            <a:r>
              <a:rPr lang="ru-RU" sz="4000" b="1" i="1" dirty="0"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cs typeface="Times New Roman" panose="02020603050405020304" pitchFamily="18" charset="0"/>
              </a:rPr>
              <a:t>повт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о</a:t>
            </a:r>
            <a:r>
              <a:rPr lang="ru-RU" sz="4000" b="1" i="1" dirty="0" smtClean="0">
                <a:cs typeface="Times New Roman" panose="02020603050405020304" pitchFamily="18" charset="0"/>
              </a:rPr>
              <a:t>ряет – повт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о</a:t>
            </a:r>
            <a:r>
              <a:rPr lang="ru-RU" sz="4000" b="1" i="1" dirty="0" smtClean="0">
                <a:cs typeface="Times New Roman" panose="02020603050405020304" pitchFamily="18" charset="0"/>
              </a:rPr>
              <a:t>р</a:t>
            </a:r>
          </a:p>
          <a:p>
            <a:r>
              <a:rPr lang="ru-RU" sz="4000" b="1" i="1" dirty="0"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cs typeface="Times New Roman" panose="02020603050405020304" pitchFamily="18" charset="0"/>
              </a:rPr>
              <a:t>сл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о</a:t>
            </a:r>
            <a:r>
              <a:rPr lang="ru-RU" sz="4000" b="1" i="1" dirty="0" smtClean="0">
                <a:cs typeface="Times New Roman" panose="02020603050405020304" pitchFamily="18" charset="0"/>
              </a:rPr>
              <a:t>ва – сл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о</a:t>
            </a:r>
            <a:r>
              <a:rPr lang="ru-RU" sz="4000" b="1" i="1" dirty="0" smtClean="0">
                <a:cs typeface="Times New Roman" panose="02020603050405020304" pitchFamily="18" charset="0"/>
              </a:rPr>
              <a:t>во</a:t>
            </a:r>
          </a:p>
          <a:p>
            <a:r>
              <a:rPr lang="ru-RU" sz="4000" b="1" i="1" dirty="0">
                <a:cs typeface="Times New Roman" panose="02020603050405020304" pitchFamily="18" charset="0"/>
              </a:rPr>
              <a:t> </a:t>
            </a:r>
            <a:r>
              <a:rPr lang="ru-RU" sz="4000" b="1" i="1" dirty="0" smtClean="0">
                <a:cs typeface="Times New Roman" panose="02020603050405020304" pitchFamily="18" charset="0"/>
              </a:rPr>
              <a:t>л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е</a:t>
            </a:r>
            <a:r>
              <a:rPr lang="ru-RU" sz="4000" b="1" i="1" dirty="0" smtClean="0">
                <a:cs typeface="Times New Roman" panose="02020603050405020304" pitchFamily="18" charset="0"/>
              </a:rPr>
              <a:t>сной - л</a:t>
            </a:r>
            <a:r>
              <a:rPr lang="ru-RU" sz="4000" b="1" i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е</a:t>
            </a:r>
            <a:r>
              <a:rPr lang="ru-RU" sz="4000" b="1" i="1" dirty="0" smtClean="0">
                <a:cs typeface="Times New Roman" panose="02020603050405020304" pitchFamily="18" charset="0"/>
              </a:rPr>
              <a:t>с</a:t>
            </a:r>
          </a:p>
        </p:txBody>
      </p:sp>
      <p:pic>
        <p:nvPicPr>
          <p:cNvPr id="4" name="Picture 2" descr="Мультяшный дом | Премиум вектор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6947" y="1348153"/>
            <a:ext cx="4000083" cy="3957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00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ds04.infourok.ru/uploads/ex/0a7d/000c2bf4-1cd7b011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7" t="25554" r="52242" b="23112"/>
          <a:stretch/>
        </p:blipFill>
        <p:spPr bwMode="auto">
          <a:xfrm>
            <a:off x="1173892" y="1556950"/>
            <a:ext cx="4287795" cy="3978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ds04.infourok.ru/uploads/ex/0a7d/000c2bf4-1cd7b011/img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8" t="15192" b="11474"/>
          <a:stretch/>
        </p:blipFill>
        <p:spPr bwMode="auto">
          <a:xfrm>
            <a:off x="6252519" y="1031788"/>
            <a:ext cx="4801716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000716" y="3252117"/>
            <a:ext cx="6100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                                      </a:t>
            </a:r>
            <a:r>
              <a:rPr lang="ru-RU" sz="2400" b="1" dirty="0"/>
              <a:t>,</a:t>
            </a:r>
            <a:endParaRPr lang="ru-RU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27395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3" name="Google Shape;523;p83"/>
          <p:cNvSpPr txBox="1">
            <a:spLocks noGrp="1"/>
          </p:cNvSpPr>
          <p:nvPr>
            <p:ph type="title" idx="4294967295"/>
          </p:nvPr>
        </p:nvSpPr>
        <p:spPr>
          <a:xfrm>
            <a:off x="2208212" y="1889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CC00CC"/>
              </a:buClr>
              <a:buSzPts val="4800"/>
            </a:pPr>
            <a:r>
              <a:rPr lang="en-US" sz="4800" b="1" i="1">
                <a:solidFill>
                  <a:srgbClr val="CC00CC"/>
                </a:solidFill>
                <a:latin typeface="Arial"/>
                <a:ea typeface="Arial"/>
                <a:cs typeface="Arial"/>
                <a:sym typeface="Arial"/>
              </a:rPr>
              <a:t>Какие они разные!</a:t>
            </a:r>
            <a:endParaRPr/>
          </a:p>
        </p:txBody>
      </p:sp>
      <p:pic>
        <p:nvPicPr>
          <p:cNvPr id="524" name="Google Shape;524;p83" descr="ANd9GcRm2q-cre3zY1xp5bKMyflQ9Ahxk37ROlynJI98l3wb0Z_3aql3k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63751" y="1412875"/>
            <a:ext cx="1468437" cy="23352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p83" descr="ANd9GcRp3_OmDUmnPTv5Guw50d28XA0Jzh-SIpmOYTeHWGd46ZzzvcRM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079876" y="1700213"/>
            <a:ext cx="1476375" cy="197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p83" descr="ANd9GcTPRNR117X6kAw5MEfZxDn0E4crJ5yLXsukpptwfcuo9gR73PHk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759825" y="3933825"/>
            <a:ext cx="1604962" cy="189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p83" descr="ANd9GcTHt0DZhAi7uWmY8z09RkAgpeKUmRnxSuczVHHQuvVIwHy0B1Ed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35637" y="1844676"/>
            <a:ext cx="2373312" cy="1455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8" name="Google Shape;528;p83" descr="ANd9GcQsyKbXtIjckx297hF429hIWrjfC7-6IFoWyg8eMxQ8Cs15Pr_z0Q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759825" y="1341438"/>
            <a:ext cx="1403350" cy="213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529" name="Google Shape;529;p83" descr="ANd9GcTT-5IEaKENIqsAA3rUug2Ln1zSdw402ijWW_P5iZgm4xMfTAkNiA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375275" y="4032250"/>
            <a:ext cx="2195512" cy="1695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Google Shape;530;p83" descr="ANd9GcRwmBRAX5rs3NWas3N-_ocf2gq_J6EG2NOjSqVDZhbrFQQWuulm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351087" y="4402137"/>
            <a:ext cx="2159000" cy="1236662"/>
          </a:xfrm>
          <a:prstGeom prst="rect">
            <a:avLst/>
          </a:prstGeom>
          <a:noFill/>
          <a:ln>
            <a:noFill/>
          </a:ln>
        </p:spPr>
      </p:pic>
      <p:sp>
        <p:nvSpPr>
          <p:cNvPr id="531" name="Google Shape;531;p83"/>
          <p:cNvSpPr txBox="1"/>
          <p:nvPr/>
        </p:nvSpPr>
        <p:spPr>
          <a:xfrm>
            <a:off x="3867149" y="5791199"/>
            <a:ext cx="611028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33CC"/>
              </a:buClr>
              <a:buSzPts val="2400"/>
            </a:pPr>
            <a:r>
              <a:rPr lang="en-US" sz="2400" b="1" i="1" dirty="0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И </a:t>
            </a:r>
            <a:r>
              <a:rPr lang="en-US" sz="2400" b="1" i="1" dirty="0" err="1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все</a:t>
            </a:r>
            <a:r>
              <a:rPr lang="en-US" sz="2400" b="1" i="1" dirty="0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они</a:t>
            </a:r>
            <a:r>
              <a:rPr lang="en-US" sz="2400" b="1" i="1" dirty="0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самые</a:t>
            </a:r>
            <a:r>
              <a:rPr lang="en-US" sz="2400" b="1" i="1" dirty="0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верные</a:t>
            </a:r>
            <a:r>
              <a:rPr lang="en-US" sz="2400" b="1" i="1" dirty="0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наши</a:t>
            </a:r>
            <a:r>
              <a:rPr lang="en-US" sz="2400" b="1" i="1" dirty="0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00" b="1" i="1" dirty="0" err="1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друзья</a:t>
            </a:r>
            <a:r>
              <a:rPr lang="en-US" sz="2400" b="1" i="1" dirty="0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!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7034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5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972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6" name="Google Shape;536;p84"/>
          <p:cNvSpPr txBox="1">
            <a:spLocks noGrp="1"/>
          </p:cNvSpPr>
          <p:nvPr>
            <p:ph type="title" idx="4294967295"/>
          </p:nvPr>
        </p:nvSpPr>
        <p:spPr>
          <a:xfrm>
            <a:off x="2063750" y="18891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  <a:buClr>
                <a:srgbClr val="009900"/>
              </a:buClr>
              <a:buSzPts val="4400"/>
            </a:pPr>
            <a:r>
              <a:rPr lang="en-US" b="1" i="1">
                <a:solidFill>
                  <a:srgbClr val="009900"/>
                </a:solidFill>
                <a:latin typeface="Arial"/>
                <a:ea typeface="Arial"/>
                <a:cs typeface="Arial"/>
                <a:sym typeface="Arial"/>
              </a:rPr>
              <a:t>Разновидности собак</a:t>
            </a:r>
            <a:endParaRPr/>
          </a:p>
        </p:txBody>
      </p:sp>
      <p:sp>
        <p:nvSpPr>
          <p:cNvPr id="537" name="Google Shape;537;p84"/>
          <p:cNvSpPr txBox="1"/>
          <p:nvPr/>
        </p:nvSpPr>
        <p:spPr>
          <a:xfrm>
            <a:off x="1847850" y="1268412"/>
            <a:ext cx="8280400" cy="946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>
              <a:buClr>
                <a:srgbClr val="FF0066"/>
              </a:buClr>
              <a:buSzPts val="2800"/>
            </a:pPr>
            <a:r>
              <a:rPr lang="en-US" sz="2800" b="1" i="1">
                <a:solidFill>
                  <a:srgbClr val="FF0066"/>
                </a:solidFill>
                <a:latin typeface="Arial"/>
                <a:ea typeface="Arial"/>
                <a:cs typeface="Arial"/>
                <a:sym typeface="Arial"/>
              </a:rPr>
              <a:t>Сейчас на земле насчитывается более 400 пород собак.</a:t>
            </a:r>
            <a:endParaRPr/>
          </a:p>
        </p:txBody>
      </p:sp>
      <p:sp>
        <p:nvSpPr>
          <p:cNvPr id="538" name="Google Shape;538;p84"/>
          <p:cNvSpPr txBox="1"/>
          <p:nvPr/>
        </p:nvSpPr>
        <p:spPr>
          <a:xfrm>
            <a:off x="2351087" y="3500437"/>
            <a:ext cx="184785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accent2"/>
              </a:buClr>
              <a:buSzPts val="2400"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Охотничьи</a:t>
            </a:r>
            <a:endParaRPr/>
          </a:p>
        </p:txBody>
      </p:sp>
      <p:sp>
        <p:nvSpPr>
          <p:cNvPr id="539" name="Google Shape;539;p84"/>
          <p:cNvSpPr txBox="1"/>
          <p:nvPr/>
        </p:nvSpPr>
        <p:spPr>
          <a:xfrm>
            <a:off x="5232401" y="4364037"/>
            <a:ext cx="1957387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accent2"/>
              </a:buClr>
              <a:buSzPts val="2400"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Служебные</a:t>
            </a:r>
            <a:endParaRPr/>
          </a:p>
        </p:txBody>
      </p:sp>
      <p:sp>
        <p:nvSpPr>
          <p:cNvPr id="540" name="Google Shape;540;p84"/>
          <p:cNvSpPr txBox="1"/>
          <p:nvPr/>
        </p:nvSpPr>
        <p:spPr>
          <a:xfrm>
            <a:off x="7535863" y="3284537"/>
            <a:ext cx="2403475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chemeClr val="accent2"/>
              </a:buClr>
              <a:buSzPts val="2400"/>
            </a:pPr>
            <a:r>
              <a:rPr lang="en-US" sz="2400" b="1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Декоративные</a:t>
            </a:r>
            <a:endParaRPr/>
          </a:p>
        </p:txBody>
      </p:sp>
      <p:pic>
        <p:nvPicPr>
          <p:cNvPr id="541" name="Google Shape;541;p84" descr="ANd9GcSU_XmEMGk9lZEWNx_AiT9gO8Dp0lYc-8rAs7ZMSiDlqhLqEqzFC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19287" y="4076700"/>
            <a:ext cx="2571750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2" name="Google Shape;542;p84" descr="ANd9GcSLyy1MkWM7V518XiWMfv9VZHLXs9-RRRt21eTGW7by0yEvMhkJF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2226" y="4903487"/>
            <a:ext cx="2087562" cy="1793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p84" descr="ANd9GcTngWgXWCyzbkIbUNhJ3xHjNcJJtWFCnJoPf5nz5jhI2OvojsfHTw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680326" y="4005263"/>
            <a:ext cx="2543175" cy="180022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44" name="Google Shape;544;p84"/>
          <p:cNvCxnSpPr/>
          <p:nvPr/>
        </p:nvCxnSpPr>
        <p:spPr>
          <a:xfrm flipH="1">
            <a:off x="3287713" y="2852737"/>
            <a:ext cx="1728787" cy="5762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545" name="Google Shape;545;p84"/>
          <p:cNvCxnSpPr/>
          <p:nvPr/>
        </p:nvCxnSpPr>
        <p:spPr>
          <a:xfrm>
            <a:off x="6672263" y="2852737"/>
            <a:ext cx="1944687" cy="3603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546" name="Google Shape;546;p84"/>
          <p:cNvSpPr txBox="1"/>
          <p:nvPr/>
        </p:nvSpPr>
        <p:spPr>
          <a:xfrm>
            <a:off x="5087938" y="2492376"/>
            <a:ext cx="1654175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9900FF"/>
              </a:buClr>
              <a:buSzPts val="3200"/>
            </a:pPr>
            <a:r>
              <a:rPr lang="en-US" sz="3200" b="1">
                <a:solidFill>
                  <a:srgbClr val="9900FF"/>
                </a:solidFill>
                <a:latin typeface="Arial"/>
                <a:ea typeface="Arial"/>
                <a:cs typeface="Arial"/>
                <a:sym typeface="Arial"/>
              </a:rPr>
              <a:t>Собаки</a:t>
            </a:r>
            <a:endParaRPr/>
          </a:p>
        </p:txBody>
      </p:sp>
      <p:cxnSp>
        <p:nvCxnSpPr>
          <p:cNvPr id="547" name="Google Shape;547;p84"/>
          <p:cNvCxnSpPr/>
          <p:nvPr/>
        </p:nvCxnSpPr>
        <p:spPr>
          <a:xfrm>
            <a:off x="6024563" y="2997200"/>
            <a:ext cx="71437" cy="1439862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9597966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822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822"/>
                                        <p:tgtEl>
                                          <p:spTgt spid="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822"/>
                                        <p:tgtEl>
                                          <p:spTgt spid="5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https://catherineasquithgallery.com/uploads/posts/2021-02/1613545957_27-p-fon-dlya-prezentatsii-belii-s-ramkoi-2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3060"/>
            <a:ext cx="12192000" cy="678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52" name="Google Shape;552;p85"/>
          <p:cNvSpPr txBox="1"/>
          <p:nvPr/>
        </p:nvSpPr>
        <p:spPr>
          <a:xfrm>
            <a:off x="3216276" y="260350"/>
            <a:ext cx="602773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FF0000"/>
              </a:buClr>
              <a:buSzPts val="4800"/>
            </a:pPr>
            <a:r>
              <a:rPr lang="en-US" sz="4800" b="1" i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Охотничьи собаки</a:t>
            </a:r>
            <a:endParaRPr/>
          </a:p>
        </p:txBody>
      </p:sp>
      <p:sp>
        <p:nvSpPr>
          <p:cNvPr id="553" name="Google Shape;553;p85"/>
          <p:cNvSpPr txBox="1"/>
          <p:nvPr/>
        </p:nvSpPr>
        <p:spPr>
          <a:xfrm>
            <a:off x="1992312" y="1196975"/>
            <a:ext cx="8331200" cy="519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0033CC"/>
              </a:buClr>
              <a:buSzPts val="2800"/>
            </a:pPr>
            <a:r>
              <a:rPr lang="en-US" sz="2800" b="1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rPr>
              <a:t>Охотничьи собаки помогают людям на охоте.</a:t>
            </a:r>
            <a:endParaRPr/>
          </a:p>
        </p:txBody>
      </p:sp>
      <p:sp>
        <p:nvSpPr>
          <p:cNvPr id="554" name="Google Shape;554;p85"/>
          <p:cNvSpPr txBox="1"/>
          <p:nvPr/>
        </p:nvSpPr>
        <p:spPr>
          <a:xfrm>
            <a:off x="4511676" y="2133601"/>
            <a:ext cx="3455987" cy="10064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660033"/>
              </a:buClr>
              <a:buSzPts val="2000"/>
            </a:pPr>
            <a:r>
              <a:rPr lang="en-US" sz="2000" b="1" i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Фокстерьеры и таксы выгоняют зверей из нор.</a:t>
            </a:r>
            <a:endParaRPr/>
          </a:p>
        </p:txBody>
      </p:sp>
      <p:pic>
        <p:nvPicPr>
          <p:cNvPr id="555" name="Google Shape;555;p85" descr="ANd9GcTum7WTQrJDlC3BRVHquoAURKkZXiwlIsJ6kBngT-VGtSbTrnXy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51762" y="1989137"/>
            <a:ext cx="1873250" cy="138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6" name="Google Shape;556;p85" descr="ANd9GcTD47LqgHgo36ovgrXOCDJ-I9BXDlkUgI-UPWednL2GcZb8KUTK2Q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24112" y="1989137"/>
            <a:ext cx="1871662" cy="1401762"/>
          </a:xfrm>
          <a:prstGeom prst="rect">
            <a:avLst/>
          </a:prstGeom>
          <a:noFill/>
          <a:ln>
            <a:noFill/>
          </a:ln>
        </p:spPr>
      </p:pic>
      <p:sp>
        <p:nvSpPr>
          <p:cNvPr id="557" name="Google Shape;557;p85"/>
          <p:cNvSpPr txBox="1"/>
          <p:nvPr/>
        </p:nvSpPr>
        <p:spPr>
          <a:xfrm>
            <a:off x="7931150" y="5287189"/>
            <a:ext cx="2736850" cy="1069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660033"/>
              </a:buClr>
              <a:buSzPts val="1600"/>
            </a:pP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Лайки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отыщут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добычу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облаивают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ее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задерживают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пока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не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подоспеет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охотник</a:t>
            </a:r>
            <a:r>
              <a:rPr lang="en-US" sz="1600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  <p:pic>
        <p:nvPicPr>
          <p:cNvPr id="558" name="Google Shape;558;p85" descr="ANd9GcTf891fj0D76xq9pIrKl-2DnHUvPfzd2w6-VNMNSOo1JOso4OR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401050" y="3789362"/>
            <a:ext cx="1890712" cy="1416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9" name="Google Shape;559;p85" descr="ANd9GcTM7fvjJ_I1yBr7qaXcEBNrKrZZCQtZ7hpM9hQ1i33kou_kjAIb5Q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919288" y="3860800"/>
            <a:ext cx="1800225" cy="146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0" name="Google Shape;560;p85" descr="ANd9GcQ8RiJ3B9XpkcKMVLMh8-eeR2sSWi7Y8fNQF0AfevLQzK5wgs0a_Q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167437" y="3716337"/>
            <a:ext cx="1370012" cy="1566862"/>
          </a:xfrm>
          <a:prstGeom prst="rect">
            <a:avLst/>
          </a:prstGeom>
          <a:noFill/>
          <a:ln>
            <a:noFill/>
          </a:ln>
        </p:spPr>
      </p:pic>
      <p:sp>
        <p:nvSpPr>
          <p:cNvPr id="561" name="Google Shape;561;p85"/>
          <p:cNvSpPr txBox="1"/>
          <p:nvPr/>
        </p:nvSpPr>
        <p:spPr>
          <a:xfrm>
            <a:off x="1774825" y="5373687"/>
            <a:ext cx="2449512" cy="82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660033"/>
              </a:buClr>
              <a:buSzPts val="1600"/>
            </a:pPr>
            <a:r>
              <a:rPr lang="en-US" sz="1600" b="1" i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Гончие с громким лаем преследуют зверя</a:t>
            </a:r>
            <a:r>
              <a:rPr lang="en-US" sz="160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  <p:pic>
        <p:nvPicPr>
          <p:cNvPr id="562" name="Google Shape;562;p85" descr="ANd9GcTwjrUrSQBrPZGt4s3-Cf82gLGk8SixKpJakAu1d7nZJdYcAa0ZhA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67213" y="4005263"/>
            <a:ext cx="1584325" cy="1309687"/>
          </a:xfrm>
          <a:prstGeom prst="rect">
            <a:avLst/>
          </a:prstGeom>
          <a:noFill/>
          <a:ln>
            <a:noFill/>
          </a:ln>
        </p:spPr>
      </p:pic>
      <p:sp>
        <p:nvSpPr>
          <p:cNvPr id="563" name="Google Shape;563;p85"/>
          <p:cNvSpPr txBox="1"/>
          <p:nvPr/>
        </p:nvSpPr>
        <p:spPr>
          <a:xfrm>
            <a:off x="4331494" y="5280820"/>
            <a:ext cx="3240087" cy="1190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Clr>
                <a:srgbClr val="660033"/>
              </a:buClr>
              <a:buSzPts val="1800"/>
            </a:pP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Легавые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(</a:t>
            </a: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пойнтеры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сеттеры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) </a:t>
            </a: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находят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дичь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по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запаху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и </a:t>
            </a: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молча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застывают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 в </a:t>
            </a:r>
            <a:r>
              <a:rPr lang="en-US" b="1" i="1" dirty="0" err="1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стойке</a:t>
            </a:r>
            <a:r>
              <a:rPr lang="en-US" b="1" i="1" dirty="0">
                <a:solidFill>
                  <a:srgbClr val="660033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9496068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5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741</Words>
  <Application>Microsoft Office PowerPoint</Application>
  <PresentationFormat>Широкоэкранный</PresentationFormat>
  <Paragraphs>96</Paragraphs>
  <Slides>26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Какие они разные!</vt:lpstr>
      <vt:lpstr>Разновидности собак</vt:lpstr>
      <vt:lpstr>Презентация PowerPoint</vt:lpstr>
      <vt:lpstr>Презентация PowerPoint</vt:lpstr>
      <vt:lpstr>Презентация PowerPoint</vt:lpstr>
      <vt:lpstr>Декоративные собаки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24</cp:revision>
  <dcterms:created xsi:type="dcterms:W3CDTF">2021-11-05T18:38:43Z</dcterms:created>
  <dcterms:modified xsi:type="dcterms:W3CDTF">2021-11-06T08:45:15Z</dcterms:modified>
</cp:coreProperties>
</file>