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5" r:id="rId4"/>
    <p:sldId id="264" r:id="rId5"/>
    <p:sldId id="28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3" r:id="rId14"/>
    <p:sldId id="286" r:id="rId15"/>
    <p:sldId id="292" r:id="rId16"/>
    <p:sldId id="262" r:id="rId17"/>
    <p:sldId id="261" r:id="rId18"/>
    <p:sldId id="260" r:id="rId19"/>
    <p:sldId id="259" r:id="rId20"/>
    <p:sldId id="257" r:id="rId21"/>
    <p:sldId id="285" r:id="rId22"/>
    <p:sldId id="284" r:id="rId23"/>
    <p:sldId id="291" r:id="rId24"/>
    <p:sldId id="293" r:id="rId25"/>
    <p:sldId id="287" r:id="rId26"/>
    <p:sldId id="29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53CA9-D6F2-46D4-BC90-FFD5BA1FDB21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7F279-CAE2-4567-912F-EE11CD95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3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55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758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30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43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00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89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9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6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4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6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8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9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0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9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043F-CFA7-4728-A19D-F9D05A55678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4A11-45A0-4947-B793-8DAAD5DC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9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mage.freepik.com/free-vector/school-kids-riding-a-pencil_33070-48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b="14527"/>
          <a:stretch/>
        </p:blipFill>
        <p:spPr bwMode="auto">
          <a:xfrm>
            <a:off x="3953516" y="3212210"/>
            <a:ext cx="4313155" cy="299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8" name="Google Shape;568;p86"/>
          <p:cNvSpPr txBox="1"/>
          <p:nvPr/>
        </p:nvSpPr>
        <p:spPr>
          <a:xfrm>
            <a:off x="2640013" y="333375"/>
            <a:ext cx="61928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3CC"/>
              </a:buClr>
              <a:buSzPts val="4800"/>
            </a:pPr>
            <a:r>
              <a:rPr lang="en-US" sz="48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Служебные собаки</a:t>
            </a:r>
            <a:endParaRPr/>
          </a:p>
        </p:txBody>
      </p:sp>
      <p:pic>
        <p:nvPicPr>
          <p:cNvPr id="569" name="Google Shape;569;p86" descr="ANd9GcRbTfM3S1XuNTPavA2BMivA0qxD5aMJp9TxAh0bZm7FIFEn01qHr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2100" y="1006475"/>
            <a:ext cx="1601787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86" descr="ANd9GcT03Dpm1mlX0G2gylRr5dkoDoMrharCRs_ixjSndsC6u6_HN0S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3475" y="5013325"/>
            <a:ext cx="230505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86" descr="ANd9GcRsXLloLke5E7WOmZNFHyp7PM61vtSlrmQWIQmWlXIgoxZYGnauI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6225" y="4868862"/>
            <a:ext cx="2286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6" descr="ANd9GcS78tnvJnsv-fHh63-8Ep--DJz5Yek3ph6GVki3Ru3HSBccLTHb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9287" y="4724400"/>
            <a:ext cx="2520950" cy="1712912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86"/>
          <p:cNvSpPr txBox="1"/>
          <p:nvPr/>
        </p:nvSpPr>
        <p:spPr>
          <a:xfrm>
            <a:off x="3179763" y="1557338"/>
            <a:ext cx="45942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CC00CC"/>
              </a:buClr>
              <a:buSzPts val="3200"/>
            </a:pPr>
            <a:r>
              <a:rPr lang="en-US" sz="3200" b="1" i="1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Пограничные собаки.</a:t>
            </a:r>
            <a:endParaRPr/>
          </a:p>
        </p:txBody>
      </p:sp>
      <p:sp>
        <p:nvSpPr>
          <p:cNvPr id="574" name="Google Shape;574;p86"/>
          <p:cNvSpPr txBox="1"/>
          <p:nvPr/>
        </p:nvSpPr>
        <p:spPr>
          <a:xfrm>
            <a:off x="2424112" y="2276476"/>
            <a:ext cx="5472112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2400"/>
            </a:pPr>
            <a:r>
              <a:rPr lang="en-US" sz="2400" b="1" i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Днем и ночью они помогают охранять рубежи нашей Родины. Обнаружив следы нарушителя, пограничные собаки находят его и, если потребуется, вступают в схватку.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64961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9" name="Google Shape;579;p87"/>
          <p:cNvSpPr txBox="1"/>
          <p:nvPr/>
        </p:nvSpPr>
        <p:spPr>
          <a:xfrm>
            <a:off x="3071812" y="476250"/>
            <a:ext cx="58483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5400"/>
            </a:pPr>
            <a:r>
              <a:rPr lang="en-US" sz="5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Собаки - ищейки</a:t>
            </a:r>
            <a:endParaRPr/>
          </a:p>
        </p:txBody>
      </p:sp>
      <p:sp>
        <p:nvSpPr>
          <p:cNvPr id="580" name="Google Shape;580;p87"/>
          <p:cNvSpPr txBox="1"/>
          <p:nvPr/>
        </p:nvSpPr>
        <p:spPr>
          <a:xfrm>
            <a:off x="1703388" y="1484313"/>
            <a:ext cx="6948487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66"/>
              </a:buClr>
              <a:buSzPts val="2000"/>
            </a:pPr>
            <a:r>
              <a:rPr lang="en-US" sz="2000" b="1" i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Розыскная</a:t>
            </a:r>
            <a:r>
              <a:rPr lang="en-US" sz="2000" b="1" i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служба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одна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высших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категорий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работы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служебных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собак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Розыскные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собаки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ищейки</a:t>
            </a:r>
            <a:r>
              <a:rPr lang="en-US" sz="2000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применяются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задержания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охраны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нарушителей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обыска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местности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dirty="0" err="1" smtClean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помещений</a:t>
            </a:r>
            <a:r>
              <a:rPr lang="ru-RU" sz="2000" dirty="0" smtClean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000" dirty="0" smtClean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обнаружения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предметов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опознания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искомого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запаху</a:t>
            </a:r>
            <a:r>
              <a:rPr lang="en-US" sz="2000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581" name="Google Shape;581;p87"/>
          <p:cNvSpPr txBox="1"/>
          <p:nvPr/>
        </p:nvSpPr>
        <p:spPr>
          <a:xfrm>
            <a:off x="1703388" y="5157788"/>
            <a:ext cx="7056437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660066"/>
              </a:buClr>
              <a:buSzPts val="2000"/>
            </a:pPr>
            <a:r>
              <a:rPr lang="en-US" sz="2000" i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Такие собаки способны отыскать человека по его запаховому следу давностью от минуты до нескольких часов на протяжении десятков километров в любых климатических и географических условиях.</a:t>
            </a:r>
            <a:endParaRPr/>
          </a:p>
        </p:txBody>
      </p:sp>
      <p:pic>
        <p:nvPicPr>
          <p:cNvPr id="582" name="Google Shape;582;p87" descr="ANd9GcQO6hULj0l9Vva17Nu8SCLD13dO0APD_hVdTstjuR4sNIR0kHP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8025" y="1341437"/>
            <a:ext cx="2151062" cy="186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7" descr="ANd9GcRQWnG-DzNJ0YkSzdvG_3_wdn4ErYkNbLtFTWXrfrFVzCFOO0mSq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3113" y="3500438"/>
            <a:ext cx="2376487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87" descr="ANd9GcQoNnYcXq4YP4t4hgTQVWp0Kyq2-EymkJEa51LYxHxi0rbDGcZA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4826" y="3500438"/>
            <a:ext cx="2206625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7" descr="ANd9GcQ2chouFFiwFSlcbOji2OyAHO_ZFR5K4rqjSOVivejbM1R4mSIJNw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08888" y="3429000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7" descr="ANd9GcQkDX7UJ-qw2aDYTKXZ6_LM2OytM820Pz0htUcRG3Sy8fYHfvtq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16951" y="5300663"/>
            <a:ext cx="1800225" cy="1220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4670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8"/>
          <p:cNvSpPr txBox="1">
            <a:spLocks noGrp="1"/>
          </p:cNvSpPr>
          <p:nvPr>
            <p:ph type="title"/>
          </p:nvPr>
        </p:nvSpPr>
        <p:spPr>
          <a:xfrm>
            <a:off x="1919287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660066"/>
              </a:buClr>
              <a:buSzPts val="4400"/>
            </a:pPr>
            <a:r>
              <a:rPr lang="en-US" b="1" i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Декоративные собаки</a:t>
            </a:r>
            <a:endParaRPr/>
          </a:p>
        </p:txBody>
      </p:sp>
      <p:sp>
        <p:nvSpPr>
          <p:cNvPr id="592" name="Google Shape;592;p88"/>
          <p:cNvSpPr txBox="1">
            <a:spLocks noGrp="1"/>
          </p:cNvSpPr>
          <p:nvPr>
            <p:ph type="body" idx="1"/>
          </p:nvPr>
        </p:nvSpPr>
        <p:spPr>
          <a:xfrm>
            <a:off x="1847850" y="16287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93" name="Google Shape;593;p88" descr="2Q=="/>
          <p:cNvSpPr txBox="1"/>
          <p:nvPr/>
        </p:nvSpPr>
        <p:spPr>
          <a:xfrm>
            <a:off x="1679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8" descr="2Q=="/>
          <p:cNvSpPr txBox="1"/>
          <p:nvPr/>
        </p:nvSpPr>
        <p:spPr>
          <a:xfrm>
            <a:off x="1679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88"/>
          <p:cNvSpPr txBox="1"/>
          <p:nvPr/>
        </p:nvSpPr>
        <p:spPr>
          <a:xfrm>
            <a:off x="4583113" y="3141662"/>
            <a:ext cx="3024187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CC0099"/>
              </a:buClr>
              <a:buSzPts val="1800"/>
            </a:pPr>
            <a:r>
              <a:rPr lang="en-US" b="1" i="1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Сейчас всем известны декоративные собаки.</a:t>
            </a:r>
            <a:endParaRPr/>
          </a:p>
        </p:txBody>
      </p:sp>
      <p:sp>
        <p:nvSpPr>
          <p:cNvPr id="596" name="Google Shape;596;p88"/>
          <p:cNvSpPr txBox="1"/>
          <p:nvPr/>
        </p:nvSpPr>
        <p:spPr>
          <a:xfrm>
            <a:off x="4295775" y="5084763"/>
            <a:ext cx="3657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000"/>
            </a:pPr>
            <a:r>
              <a:rPr lang="en-US" sz="2000" b="1" i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Они живут в наших домах</a:t>
            </a:r>
            <a:r>
              <a:rPr lang="en-US" sz="2000" i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97" name="Google Shape;597;p88"/>
          <p:cNvSpPr txBox="1"/>
          <p:nvPr/>
        </p:nvSpPr>
        <p:spPr>
          <a:xfrm>
            <a:off x="2135187" y="5589588"/>
            <a:ext cx="7993062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CC0099"/>
              </a:buClr>
              <a:buSzPts val="2000"/>
            </a:pPr>
            <a:r>
              <a:rPr lang="en-US" sz="2000" b="1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Их главное предназначение – быть друзьями человека, делать его жизнь ярче, интереснее.</a:t>
            </a:r>
            <a:endParaRPr/>
          </a:p>
        </p:txBody>
      </p:sp>
      <p:pic>
        <p:nvPicPr>
          <p:cNvPr id="598" name="Google Shape;598;p88" descr="ANd9GcRo5Wsf7hf7f0C9Fe4Ykt4dg3vRQLj7P-eSruA-KRcmGGQWOy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5863" y="1268412"/>
            <a:ext cx="158432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8" descr="ANd9GcTRdEy_NoRIsREH4IA71X3qoL8p2V0lhuwQmStg_wzdVcYSReV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6587" y="2924176"/>
            <a:ext cx="1123950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88" descr="ANd9GcSKIUKNUVJogkgLBOdD3vUNxq8mj_vcO-HgJRU7Hev298PflTf_x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9651" y="3068637"/>
            <a:ext cx="1800225" cy="11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88" descr="ANd9GcRF_VQN2swTyVA5C1yOc1RCItS3fleAts-1aT39Pd1b6L2fwb8PA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19737" y="3716337"/>
            <a:ext cx="1027112" cy="1046162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88" descr="9k="/>
          <p:cNvSpPr txBox="1"/>
          <p:nvPr/>
        </p:nvSpPr>
        <p:spPr>
          <a:xfrm>
            <a:off x="5951537" y="32845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88" descr="ANd9GcRUGNr9bd_Yj6VjqOMuOnfGgEa3Jq2lcVRS-QgFs-pvXfrgRQ3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7351" y="1412875"/>
            <a:ext cx="968375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88"/>
          <p:cNvSpPr txBox="1"/>
          <p:nvPr/>
        </p:nvSpPr>
        <p:spPr>
          <a:xfrm>
            <a:off x="2782887" y="2708275"/>
            <a:ext cx="11668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1800"/>
            </a:pPr>
            <a:r>
              <a:rPr lang="en-US" b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Болонки</a:t>
            </a:r>
            <a:endParaRPr/>
          </a:p>
        </p:txBody>
      </p:sp>
      <p:sp>
        <p:nvSpPr>
          <p:cNvPr id="605" name="Google Shape;605;p88"/>
          <p:cNvSpPr txBox="1"/>
          <p:nvPr/>
        </p:nvSpPr>
        <p:spPr>
          <a:xfrm>
            <a:off x="8183562" y="4221162"/>
            <a:ext cx="15875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1800"/>
            </a:pPr>
            <a:r>
              <a:rPr lang="en-US" b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Тойтерьеры</a:t>
            </a:r>
            <a:endParaRPr/>
          </a:p>
        </p:txBody>
      </p:sp>
      <p:sp>
        <p:nvSpPr>
          <p:cNvPr id="606" name="Google Shape;606;p88"/>
          <p:cNvSpPr txBox="1"/>
          <p:nvPr/>
        </p:nvSpPr>
        <p:spPr>
          <a:xfrm>
            <a:off x="2208213" y="4149725"/>
            <a:ext cx="1944687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1800"/>
            </a:pPr>
            <a:r>
              <a:rPr lang="en-US" b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Карликовые пинчеры</a:t>
            </a:r>
            <a:endParaRPr/>
          </a:p>
        </p:txBody>
      </p:sp>
      <p:sp>
        <p:nvSpPr>
          <p:cNvPr id="607" name="Google Shape;607;p88"/>
          <p:cNvSpPr txBox="1"/>
          <p:nvPr/>
        </p:nvSpPr>
        <p:spPr>
          <a:xfrm>
            <a:off x="7535863" y="2636837"/>
            <a:ext cx="19399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1800"/>
            </a:pPr>
            <a:r>
              <a:rPr lang="en-US" b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Японские хины</a:t>
            </a:r>
            <a:endParaRPr/>
          </a:p>
        </p:txBody>
      </p:sp>
      <p:sp>
        <p:nvSpPr>
          <p:cNvPr id="608" name="Google Shape;608;p88"/>
          <p:cNvSpPr txBox="1"/>
          <p:nvPr/>
        </p:nvSpPr>
        <p:spPr>
          <a:xfrm>
            <a:off x="5375275" y="4652962"/>
            <a:ext cx="13192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1800"/>
            </a:pPr>
            <a:r>
              <a:rPr lang="en-US" b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Пекинесы</a:t>
            </a:r>
            <a:endParaRPr/>
          </a:p>
        </p:txBody>
      </p:sp>
      <p:pic>
        <p:nvPicPr>
          <p:cNvPr id="609" name="Google Shape;609;p88" descr="ANd9GcTKyGeg4byMsVRjuV8LPrYK_e5fuFf7FiiviWbBy47vdFo-UP_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19738" y="1196975"/>
            <a:ext cx="936625" cy="1243012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88"/>
          <p:cNvSpPr txBox="1"/>
          <p:nvPr/>
        </p:nvSpPr>
        <p:spPr>
          <a:xfrm>
            <a:off x="5448300" y="2492375"/>
            <a:ext cx="10334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1800"/>
            </a:pPr>
            <a:r>
              <a:rPr lang="en-US" b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Пудели</a:t>
            </a:r>
            <a:endParaRPr/>
          </a:p>
        </p:txBody>
      </p:sp>
      <p:pic>
        <p:nvPicPr>
          <p:cNvPr id="22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486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1669933" y="666981"/>
            <a:ext cx="8573817" cy="1588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Н.Ганиходжаев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«Начало дружбы».</a:t>
            </a:r>
            <a:endParaRPr lang="ru-RU" sz="6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8nog.by/wp-content/uploads/2020/05/knizhki-kartonki.-domashnie-zhivotny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r="48143" b="27333"/>
          <a:stretch/>
        </p:blipFill>
        <p:spPr bwMode="auto">
          <a:xfrm>
            <a:off x="3083989" y="2560622"/>
            <a:ext cx="6024022" cy="34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2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2491" y="832842"/>
            <a:ext cx="10757807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СЛОВА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Резвились –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играли, веселились</a:t>
            </a:r>
          </a:p>
          <a:p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Крохотный –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</a:t>
            </a:r>
          </a:p>
        </p:txBody>
      </p:sp>
      <p:pic>
        <p:nvPicPr>
          <p:cNvPr id="4" name="Picture 2" descr="https://www.culture.ru/storage/images/151dd9a6bb12602e90dfb8a1009da6db/fb03a06b3f1a2797c587fcb2270dbda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92" y="2239108"/>
            <a:ext cx="3078539" cy="18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2.freepng.ru/20180604/vzr/kisspng-puppy-border-collie-rough-collie-zipper-the-zoomit-zipper-5b15288eefb0e8.9857380415281132949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46" y="4310717"/>
            <a:ext cx="1733061" cy="18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2491" y="832842"/>
            <a:ext cx="10757807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СЛОВА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Тявкнул –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громко, отрывисто лаял</a:t>
            </a:r>
          </a:p>
          <a:p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Жалобно –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печально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Украдкой –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скрытно, незаметно от других</a:t>
            </a:r>
          </a:p>
        </p:txBody>
      </p:sp>
    </p:spTree>
    <p:extLst>
      <p:ext uri="{BB962C8B-B14F-4D97-AF65-F5344CB8AC3E}">
        <p14:creationId xmlns:p14="http://schemas.microsoft.com/office/powerpoint/2010/main" val="39878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9134" y="736320"/>
            <a:ext cx="105073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Случилось это ранней весной. Ребятишки очень радовались наступлению долгожданного тепла. Они так резвились и шумели, что не заметили даже, что под забором боязливо жался совсем ещё крохотный щенок. </a:t>
            </a:r>
            <a:endParaRPr lang="ru-RU" sz="3600" dirty="0"/>
          </a:p>
        </p:txBody>
      </p:sp>
      <p:pic>
        <p:nvPicPr>
          <p:cNvPr id="6146" name="Picture 2" descr="https://www.culture.ru/storage/images/151dd9a6bb12602e90dfb8a1009da6db/fb03a06b3f1a2797c587fcb2270dbda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000991"/>
            <a:ext cx="4352925" cy="34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100" y="312415"/>
            <a:ext cx="995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Был он весь чёрный, но с белой отметиной на лбу. Щенок жалобно скулил. Наверное, от страха. А может быть, жаловался, что никто не зовёт его поиграть? С </a:t>
            </a:r>
            <a:r>
              <a:rPr lang="ru-RU" sz="3200" dirty="0" err="1" smtClean="0"/>
              <a:t>Ахмаджоном</a:t>
            </a:r>
            <a:r>
              <a:rPr lang="ru-RU" sz="3200" dirty="0" smtClean="0"/>
              <a:t> старшие мальчишки тоже не играли.</a:t>
            </a:r>
            <a:endParaRPr lang="ru-RU" sz="3200" dirty="0"/>
          </a:p>
        </p:txBody>
      </p:sp>
      <p:pic>
        <p:nvPicPr>
          <p:cNvPr id="7170" name="Picture 2" descr="https://img2.freepng.ru/20180604/vzr/kisspng-puppy-border-collie-rough-collie-zipper-the-zoomit-zipper-5b15288eefb0e8.9857380415281132949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801936"/>
            <a:ext cx="27432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7900" y="909315"/>
            <a:ext cx="1041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– Ты ещё маленький, – говорили они. </a:t>
            </a:r>
          </a:p>
          <a:p>
            <a:r>
              <a:rPr lang="ru-RU" sz="3200" dirty="0" smtClean="0"/>
              <a:t>Поэтому </a:t>
            </a:r>
            <a:r>
              <a:rPr lang="ru-RU" sz="3200" dirty="0" err="1" smtClean="0"/>
              <a:t>Ахмаджон</a:t>
            </a:r>
            <a:r>
              <a:rPr lang="ru-RU" sz="3200" dirty="0" smtClean="0"/>
              <a:t> сидел один и следил, как ловко и красиво играют ребята в футбол. Вот мяч пролетел мимо ворот и ударился в забор. Щенок испугался и громко тявкнул. Тут </a:t>
            </a:r>
            <a:r>
              <a:rPr lang="ru-RU" sz="3200" dirty="0" err="1" smtClean="0"/>
              <a:t>Ахмаджон</a:t>
            </a:r>
            <a:r>
              <a:rPr lang="ru-RU" sz="3200" dirty="0" smtClean="0"/>
              <a:t> и увидел его.</a:t>
            </a:r>
            <a:endParaRPr lang="ru-RU" sz="3200" dirty="0"/>
          </a:p>
        </p:txBody>
      </p:sp>
      <p:pic>
        <p:nvPicPr>
          <p:cNvPr id="8194" name="Picture 2" descr="https://sun9-26.userapi.com/impg/IaUatB3PY2H9uBeBvwli7XoFNX6f3ynZxA67Zw/NNbEUqckebo.jpg?size=604x604&amp;quality=96&amp;sign=dd37867159b80198ad29a0ec24b7f29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974974"/>
            <a:ext cx="3298825" cy="32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4400" y="955481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Мальчик очень обрадовался и подбежал к забору. Щенок ещё больше перепугался и снова жалобно заскулил. Потом он лёг, положил голову на передние лапы и даже глаза от страха закрыл. Но мальчик присел рядышком, осторожно протянул к щенку руку и погладил его. Щенку это, кажется, понравилось. От удовольствия он даже несколько раз ударил по земле хвостом. Потом открыл один глаз и украдкой глянул на мальчика. </a:t>
            </a:r>
            <a:r>
              <a:rPr lang="ru-RU" sz="3200" dirty="0" err="1" smtClean="0"/>
              <a:t>Ахмаджон</a:t>
            </a:r>
            <a:r>
              <a:rPr lang="ru-RU" sz="3200" dirty="0" smtClean="0"/>
              <a:t> был большой, но совсем не страшный.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556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ww.i-igrushki.ru/upload/iblock/879/87902d280a58267c5b3e88dcf9ba842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66" y="2381133"/>
            <a:ext cx="3267246" cy="38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1669933" y="666981"/>
            <a:ext cx="8573817" cy="1588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Н.Ганиходжаев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«Начало дружбы».</a:t>
            </a:r>
            <a:endParaRPr lang="ru-RU" sz="6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0" y="885736"/>
            <a:ext cx="1041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Ахмаджон</a:t>
            </a:r>
            <a:r>
              <a:rPr lang="ru-RU" sz="3600" dirty="0" smtClean="0"/>
              <a:t> быстро наклонился и взял своего нового друга на руки. Щенок не вырывался. Теперь он уже знал, что мальчик добрый и не сделает ему больно. Радостный и довольный возвращался </a:t>
            </a:r>
            <a:r>
              <a:rPr lang="ru-RU" sz="3600" dirty="0" err="1" smtClean="0"/>
              <a:t>Ахмаджон</a:t>
            </a:r>
            <a:r>
              <a:rPr lang="ru-RU" sz="3600" dirty="0" smtClean="0"/>
              <a:t> домой.</a:t>
            </a:r>
            <a:endParaRPr lang="ru-RU" sz="3600" dirty="0"/>
          </a:p>
        </p:txBody>
      </p:sp>
      <p:pic>
        <p:nvPicPr>
          <p:cNvPr id="11266" name="Picture 2" descr="https://thumbs.dreamstime.com/b/%D0%BC%D0%B0%D0%BB%D1%8C%D1%87%D0%B8%D0%BA-%D0%B8-%D1%81%D0%BE%D0%B1%D0%B0%D0%BA%D0%B0-128477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7" y="3315354"/>
            <a:ext cx="2316163" cy="28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0900" y="660738"/>
            <a:ext cx="10248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Уже возле самого дома его повстречала бабушка </a:t>
            </a:r>
            <a:r>
              <a:rPr lang="ru-RU" sz="3600" dirty="0" err="1" smtClean="0"/>
              <a:t>Робия</a:t>
            </a:r>
            <a:r>
              <a:rPr lang="ru-RU" sz="3600" dirty="0" smtClean="0"/>
              <a:t>. – Что это ещё такое, </a:t>
            </a:r>
            <a:r>
              <a:rPr lang="ru-RU" sz="3600" dirty="0" err="1" smtClean="0"/>
              <a:t>Ахмаджон</a:t>
            </a:r>
            <a:r>
              <a:rPr lang="ru-RU" sz="3600" dirty="0" smtClean="0"/>
              <a:t>? – спросила бабушка.</a:t>
            </a:r>
          </a:p>
          <a:p>
            <a:r>
              <a:rPr lang="ru-RU" sz="3600" dirty="0" smtClean="0"/>
              <a:t> – Где ты его взял? Не зная, что отвечать бабушке, </a:t>
            </a:r>
            <a:r>
              <a:rPr lang="ru-RU" sz="3600" dirty="0" err="1" smtClean="0"/>
              <a:t>Ахмаджон</a:t>
            </a:r>
            <a:r>
              <a:rPr lang="ru-RU" sz="3600" dirty="0" smtClean="0"/>
              <a:t> молчал и опустил щенка на землю. </a:t>
            </a:r>
          </a:p>
          <a:p>
            <a:r>
              <a:rPr lang="ru-RU" sz="3600" dirty="0" smtClean="0"/>
              <a:t>– Он же пыльный, грязный, – </a:t>
            </a:r>
            <a:r>
              <a:rPr lang="ru-RU" sz="3600" dirty="0" err="1" smtClean="0"/>
              <a:t>расседилась</a:t>
            </a:r>
            <a:r>
              <a:rPr lang="ru-RU" sz="3600" dirty="0" smtClean="0"/>
              <a:t> бабушка </a:t>
            </a:r>
            <a:r>
              <a:rPr lang="ru-RU" sz="3600" dirty="0" err="1" smtClean="0"/>
              <a:t>Робия</a:t>
            </a:r>
            <a:r>
              <a:rPr lang="ru-RU" sz="3600" dirty="0" smtClean="0"/>
              <a:t>, – а ты его на руки берёшь!.. Да ещё к себе прижимаешь! Ну скажи разве это игрушка? Сейчас же иди и отнеси его туда, откуда принёс!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942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300" y="485206"/>
            <a:ext cx="1061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А щенок никак не хотел уходить от </a:t>
            </a:r>
            <a:r>
              <a:rPr lang="ru-RU" sz="4000" dirty="0" err="1" smtClean="0"/>
              <a:t>Ахмаджона</a:t>
            </a:r>
            <a:r>
              <a:rPr lang="ru-RU" sz="4000" dirty="0" smtClean="0"/>
              <a:t>. Он вертелся вокруг его ног, весело вилял хвостом и ласково заглядывал мальчику в глаза.</a:t>
            </a:r>
            <a:endParaRPr lang="ru-RU" sz="4000" dirty="0"/>
          </a:p>
        </p:txBody>
      </p:sp>
      <p:pic>
        <p:nvPicPr>
          <p:cNvPr id="34818" name="Picture 2" descr="https://img2.freepng.ru/20180514/jcq/kisspng-dog-breed-puppy-pembroke-welsh-corgi-writing-hebre-5af9843026bc65.30873214152630174415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3" r="21666"/>
          <a:stretch/>
        </p:blipFill>
        <p:spPr bwMode="auto">
          <a:xfrm>
            <a:off x="3416300" y="4322773"/>
            <a:ext cx="1663700" cy="197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img2.freepng.ru/20190705/keg/kisspng-cartoon-vector-graphics-boy-clip-art-illustration-tubes-enfants-ou-bebes-5d2018a57db241.9637348015623845495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2" y="2451904"/>
            <a:ext cx="1830198" cy="37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908"/>
            <a:ext cx="12192000" cy="71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6306" y="270135"/>
            <a:ext cx="10757807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marL="742950" indent="-742950">
              <a:buAutoNum type="arabicPeriod"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боязливо жался под забором?</a:t>
            </a:r>
          </a:p>
          <a:p>
            <a:pPr marL="742950" indent="-742950">
              <a:buAutoNum type="arabicPeriod"/>
            </a:pP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выглядел щенок?</a:t>
            </a:r>
          </a:p>
          <a:p>
            <a:pPr marL="742950" indent="-742950">
              <a:buAutoNum type="arabicPeriod"/>
            </a:pP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увидел щенка?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305" y="1606565"/>
            <a:ext cx="1075780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Под забором боязливо жался совсем ещё крохотный щенок.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0089" y="3692950"/>
            <a:ext cx="1075780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Был он весь чёрный, но с белой </a:t>
            </a:r>
            <a:r>
              <a:rPr lang="ru-RU" sz="3600" dirty="0" err="1" smtClean="0"/>
              <a:t>отметинкой</a:t>
            </a:r>
            <a:r>
              <a:rPr lang="ru-RU" sz="3600" dirty="0" smtClean="0"/>
              <a:t> на лбу.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0089" y="5272227"/>
            <a:ext cx="1075780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 err="1" smtClean="0"/>
              <a:t>Ахмаджон</a:t>
            </a:r>
            <a:r>
              <a:rPr lang="ru-RU" sz="4000" dirty="0" smtClean="0"/>
              <a:t> увидел щенка.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908"/>
            <a:ext cx="12192000" cy="71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6306" y="270135"/>
            <a:ext cx="10757807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Что сделал мальчик с щенком?</a:t>
            </a:r>
          </a:p>
          <a:p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Разрешила ли бабушка оставить щенка?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7096" y="1976607"/>
            <a:ext cx="1075780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Присел рядышком, осторожно протянул к щенку руку и погладил его.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5516" y="4968550"/>
            <a:ext cx="1075780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Нет, она сказала отнести его </a:t>
            </a:r>
            <a:r>
              <a:rPr lang="ru-RU" sz="4000" dirty="0" smtClean="0"/>
              <a:t>туда, </a:t>
            </a:r>
            <a:r>
              <a:rPr lang="ru-RU" sz="4000" dirty="0" smtClean="0"/>
              <a:t>откуда принес.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7096" y="832842"/>
            <a:ext cx="10757807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1 часть произведения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Н.Ганиходжаева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«Начало дружбы», составить план к 1 части рассказа.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82.img.avito.st/640x480/5610266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3"/>
          <a:stretch/>
        </p:blipFill>
        <p:spPr bwMode="auto">
          <a:xfrm>
            <a:off x="3696889" y="3633609"/>
            <a:ext cx="4798219" cy="263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89878" y="1019326"/>
            <a:ext cx="8553425" cy="1015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4" name="Picture 2" descr="Счастливые дети летают на большой открытой книге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4" b="16231"/>
          <a:stretch/>
        </p:blipFill>
        <p:spPr bwMode="auto">
          <a:xfrm>
            <a:off x="3487533" y="2155412"/>
            <a:ext cx="5827917" cy="37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Мультяшный дом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18" y="3075258"/>
            <a:ext cx="3154964" cy="312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9507" y="727578"/>
            <a:ext cx="917298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</a:p>
        </p:txBody>
      </p:sp>
    </p:spTree>
    <p:extLst>
      <p:ext uri="{BB962C8B-B14F-4D97-AF65-F5344CB8AC3E}">
        <p14:creationId xmlns:p14="http://schemas.microsoft.com/office/powerpoint/2010/main" val="41012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8491" y="696486"/>
            <a:ext cx="1046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</a:t>
            </a:r>
            <a:r>
              <a:rPr lang="ru-RU" sz="3600" b="1" dirty="0" smtClean="0"/>
              <a:t>Упражнение 130.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74" t="66586" r="5559" b="17505"/>
          <a:stretch/>
        </p:blipFill>
        <p:spPr>
          <a:xfrm>
            <a:off x="808491" y="1342817"/>
            <a:ext cx="10353778" cy="3893020"/>
          </a:xfrm>
          <a:prstGeom prst="rect">
            <a:avLst/>
          </a:prstGeom>
        </p:spPr>
      </p:pic>
      <p:pic>
        <p:nvPicPr>
          <p:cNvPr id="2" name="Picture 2" descr="https://i.pinimg.com/736x/07/75/eb/0775eb9a078acc6f17703750b06b61f2--butterfly-images-butterfly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98" y="3582402"/>
            <a:ext cx="2306271" cy="240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16769" y="2817529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3538" y="2817529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73703" y="2846527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62036" y="3582402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9950" y="3570060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1020" y="4283689"/>
            <a:ext cx="407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8153" y="4606854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60354" y="4650014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2558" y="3922842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7096" y="868011"/>
            <a:ext cx="10757807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/>
              <a:t> </a:t>
            </a:r>
            <a:r>
              <a:rPr lang="ru-RU" sz="4000" dirty="0" smtClean="0"/>
              <a:t> </a:t>
            </a:r>
            <a:r>
              <a:rPr lang="ru-RU" sz="4000" b="1" i="1" dirty="0" smtClean="0"/>
              <a:t>цв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тком – цв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т</a:t>
            </a:r>
          </a:p>
          <a:p>
            <a:r>
              <a:rPr lang="ru-RU" sz="4000" b="1" i="1" dirty="0"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cs typeface="Times New Roman" panose="02020603050405020304" pitchFamily="18" charset="0"/>
              </a:rPr>
              <a:t> л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е</a:t>
            </a:r>
            <a:r>
              <a:rPr lang="ru-RU" sz="4000" b="1" i="1" dirty="0" smtClean="0">
                <a:cs typeface="Times New Roman" panose="02020603050405020304" pitchFamily="18" charset="0"/>
              </a:rPr>
              <a:t>тает – пол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е</a:t>
            </a:r>
            <a:r>
              <a:rPr lang="ru-RU" sz="4000" b="1" i="1" dirty="0" smtClean="0">
                <a:cs typeface="Times New Roman" panose="02020603050405020304" pitchFamily="18" charset="0"/>
              </a:rPr>
              <a:t>т</a:t>
            </a:r>
          </a:p>
          <a:p>
            <a:r>
              <a:rPr lang="ru-RU" sz="4000" b="1" i="1" dirty="0"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cs typeface="Times New Roman" panose="02020603050405020304" pitchFamily="18" charset="0"/>
              </a:rPr>
              <a:t>тр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</a:t>
            </a:r>
            <a:r>
              <a:rPr lang="ru-RU" sz="4000" b="1" i="1" dirty="0" smtClean="0">
                <a:cs typeface="Times New Roman" panose="02020603050405020304" pitchFamily="18" charset="0"/>
              </a:rPr>
              <a:t>пинкам – тр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</a:t>
            </a:r>
            <a:r>
              <a:rPr lang="ru-RU" sz="4000" b="1" i="1" dirty="0" smtClean="0">
                <a:cs typeface="Times New Roman" panose="02020603050405020304" pitchFamily="18" charset="0"/>
              </a:rPr>
              <a:t>пка</a:t>
            </a:r>
          </a:p>
          <a:p>
            <a:r>
              <a:rPr lang="ru-RU" sz="4000" b="1" i="1" dirty="0"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cs typeface="Times New Roman" panose="02020603050405020304" pitchFamily="18" charset="0"/>
              </a:rPr>
              <a:t>н</a:t>
            </a:r>
            <a:r>
              <a:rPr lang="ru-RU" sz="40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ru-RU" sz="4000" b="1" i="1" dirty="0" err="1" smtClean="0">
                <a:cs typeface="Times New Roman" panose="02020603050405020304" pitchFamily="18" charset="0"/>
              </a:rPr>
              <a:t>зинкам</a:t>
            </a:r>
            <a:r>
              <a:rPr lang="ru-RU" sz="4000" b="1" i="1" dirty="0" smtClean="0">
                <a:cs typeface="Times New Roman" panose="02020603050405020304" pitchFamily="18" charset="0"/>
              </a:rPr>
              <a:t> – н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ru-RU" sz="4000" b="1" i="1" dirty="0" smtClean="0">
                <a:cs typeface="Times New Roman" panose="02020603050405020304" pitchFamily="18" charset="0"/>
              </a:rPr>
              <a:t>зко</a:t>
            </a:r>
          </a:p>
          <a:p>
            <a:r>
              <a:rPr lang="ru-RU" sz="4000" b="1" i="1" dirty="0"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cs typeface="Times New Roman" panose="02020603050405020304" pitchFamily="18" charset="0"/>
              </a:rPr>
              <a:t>нев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ru-RU" sz="4000" b="1" i="1" dirty="0" smtClean="0">
                <a:cs typeface="Times New Roman" panose="02020603050405020304" pitchFamily="18" charset="0"/>
              </a:rPr>
              <a:t>димкам – в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ru-RU" sz="4000" b="1" i="1" dirty="0" smtClean="0">
                <a:cs typeface="Times New Roman" panose="02020603050405020304" pitchFamily="18" charset="0"/>
              </a:rPr>
              <a:t>дно</a:t>
            </a:r>
          </a:p>
          <a:p>
            <a:r>
              <a:rPr lang="ru-RU" sz="4000" b="1" i="1" dirty="0"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cs typeface="Times New Roman" panose="02020603050405020304" pitchFamily="18" charset="0"/>
              </a:rPr>
              <a:t>повт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</a:t>
            </a:r>
            <a:r>
              <a:rPr lang="ru-RU" sz="4000" b="1" i="1" dirty="0" smtClean="0">
                <a:cs typeface="Times New Roman" panose="02020603050405020304" pitchFamily="18" charset="0"/>
              </a:rPr>
              <a:t>ряет – повт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</a:t>
            </a:r>
            <a:r>
              <a:rPr lang="ru-RU" sz="4000" b="1" i="1" dirty="0" smtClean="0">
                <a:cs typeface="Times New Roman" panose="02020603050405020304" pitchFamily="18" charset="0"/>
              </a:rPr>
              <a:t>р</a:t>
            </a:r>
          </a:p>
          <a:p>
            <a:r>
              <a:rPr lang="ru-RU" sz="4000" b="1" i="1" dirty="0"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cs typeface="Times New Roman" panose="02020603050405020304" pitchFamily="18" charset="0"/>
              </a:rPr>
              <a:t>сл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</a:t>
            </a:r>
            <a:r>
              <a:rPr lang="ru-RU" sz="4000" b="1" i="1" dirty="0" smtClean="0">
                <a:cs typeface="Times New Roman" panose="02020603050405020304" pitchFamily="18" charset="0"/>
              </a:rPr>
              <a:t>ва – сл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</a:t>
            </a:r>
            <a:r>
              <a:rPr lang="ru-RU" sz="4000" b="1" i="1" dirty="0" smtClean="0">
                <a:cs typeface="Times New Roman" panose="02020603050405020304" pitchFamily="18" charset="0"/>
              </a:rPr>
              <a:t>во</a:t>
            </a:r>
          </a:p>
          <a:p>
            <a:r>
              <a:rPr lang="ru-RU" sz="4000" b="1" i="1" dirty="0"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cs typeface="Times New Roman" panose="02020603050405020304" pitchFamily="18" charset="0"/>
              </a:rPr>
              <a:t>л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е</a:t>
            </a:r>
            <a:r>
              <a:rPr lang="ru-RU" sz="4000" b="1" i="1" dirty="0" smtClean="0">
                <a:cs typeface="Times New Roman" panose="02020603050405020304" pitchFamily="18" charset="0"/>
              </a:rPr>
              <a:t>сной - л</a:t>
            </a:r>
            <a:r>
              <a:rPr lang="ru-RU" sz="4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е</a:t>
            </a:r>
            <a:r>
              <a:rPr lang="ru-RU" sz="4000" b="1" i="1" dirty="0" smtClean="0"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4" name="Picture 2" descr="Мультяшный дом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47" y="1348153"/>
            <a:ext cx="4000083" cy="39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s04.infourok.ru/uploads/ex/0a7d/000c2bf4-1cd7b011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25554" r="52242" b="23112"/>
          <a:stretch/>
        </p:blipFill>
        <p:spPr bwMode="auto">
          <a:xfrm>
            <a:off x="1173892" y="1556950"/>
            <a:ext cx="4287795" cy="39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4.infourok.ru/uploads/ex/0a7d/000c2bf4-1cd7b011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8" t="15192" b="11474"/>
          <a:stretch/>
        </p:blipFill>
        <p:spPr bwMode="auto">
          <a:xfrm>
            <a:off x="6252519" y="1031788"/>
            <a:ext cx="480171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716" y="3252117"/>
            <a:ext cx="610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</a:t>
            </a:r>
            <a:r>
              <a:rPr lang="ru-RU" sz="2400" b="1" dirty="0"/>
              <a:t>,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39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" name="Google Shape;523;p83"/>
          <p:cNvSpPr txBox="1">
            <a:spLocks noGrp="1"/>
          </p:cNvSpPr>
          <p:nvPr>
            <p:ph type="title" idx="4294967295"/>
          </p:nvPr>
        </p:nvSpPr>
        <p:spPr>
          <a:xfrm>
            <a:off x="2208212" y="188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C00CC"/>
              </a:buClr>
              <a:buSzPts val="4800"/>
            </a:pPr>
            <a:r>
              <a:rPr lang="en-US" sz="4800" b="1" i="1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Какие они разные!</a:t>
            </a:r>
            <a:endParaRPr/>
          </a:p>
        </p:txBody>
      </p:sp>
      <p:pic>
        <p:nvPicPr>
          <p:cNvPr id="524" name="Google Shape;524;p83" descr="ANd9GcRm2q-cre3zY1xp5bKMyflQ9Ahxk37ROlynJI98l3wb0Z_3aql3k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3751" y="1412875"/>
            <a:ext cx="1468437" cy="233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3" descr="ANd9GcRp3_OmDUmnPTv5Guw50d28XA0Jzh-SIpmOYTeHWGd46ZzzvcR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9876" y="1700213"/>
            <a:ext cx="14763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3" descr="ANd9GcTPRNR117X6kAw5MEfZxDn0E4crJ5yLXsukpptwfcuo9gR73PH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59825" y="3933825"/>
            <a:ext cx="1604962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3" descr="ANd9GcTHt0DZhAi7uWmY8z09RkAgpeKUmRnxSuczVHHQuvVIwHy0B1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5637" y="1844676"/>
            <a:ext cx="2373312" cy="145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3" descr="ANd9GcQsyKbXtIjckx297hF429hIWrjfC7-6IFoWyg8eMxQ8Cs15Pr_z0Q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59825" y="1341438"/>
            <a:ext cx="1403350" cy="213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83" descr="ANd9GcTT-5IEaKENIqsAA3rUug2Ln1zSdw402ijWW_P5iZgm4xMfTAkNi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75275" y="4032250"/>
            <a:ext cx="2195512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83" descr="ANd9GcRwmBRAX5rs3NWas3N-_ocf2gq_J6EG2NOjSqVDZhbrFQQWuul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51087" y="4402137"/>
            <a:ext cx="2159000" cy="1236662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83"/>
          <p:cNvSpPr txBox="1"/>
          <p:nvPr/>
        </p:nvSpPr>
        <p:spPr>
          <a:xfrm>
            <a:off x="3867149" y="5791199"/>
            <a:ext cx="61102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3CC"/>
              </a:buClr>
              <a:buSzPts val="2400"/>
            </a:pPr>
            <a:r>
              <a:rPr lang="en-US" sz="2400" b="1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2400" b="1" i="1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lang="en-US" sz="2400" b="1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они</a:t>
            </a:r>
            <a:r>
              <a:rPr lang="en-US" sz="2400" b="1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самые</a:t>
            </a:r>
            <a:r>
              <a:rPr lang="en-US" sz="2400" b="1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верные</a:t>
            </a:r>
            <a:r>
              <a:rPr lang="en-US" sz="2400" b="1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наши</a:t>
            </a:r>
            <a:r>
              <a:rPr lang="en-US" sz="2400" b="1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друзья</a:t>
            </a:r>
            <a:r>
              <a:rPr lang="en-US" sz="2400" b="1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0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6" name="Google Shape;536;p84"/>
          <p:cNvSpPr txBox="1">
            <a:spLocks noGrp="1"/>
          </p:cNvSpPr>
          <p:nvPr>
            <p:ph type="title" idx="4294967295"/>
          </p:nvPr>
        </p:nvSpPr>
        <p:spPr>
          <a:xfrm>
            <a:off x="2063750" y="188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9900"/>
              </a:buClr>
              <a:buSzPts val="4400"/>
            </a:pPr>
            <a:r>
              <a:rPr lang="en-US" b="1" i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Разновидности собак</a:t>
            </a:r>
            <a:endParaRPr/>
          </a:p>
        </p:txBody>
      </p:sp>
      <p:sp>
        <p:nvSpPr>
          <p:cNvPr id="537" name="Google Shape;537;p84"/>
          <p:cNvSpPr txBox="1"/>
          <p:nvPr/>
        </p:nvSpPr>
        <p:spPr>
          <a:xfrm>
            <a:off x="1847850" y="1268412"/>
            <a:ext cx="82804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0066"/>
              </a:buClr>
              <a:buSzPts val="2800"/>
            </a:pPr>
            <a:r>
              <a:rPr lang="en-US" sz="2800" b="1" i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Сейчас на земле насчитывается более 400 пород собак.</a:t>
            </a:r>
            <a:endParaRPr/>
          </a:p>
        </p:txBody>
      </p:sp>
      <p:sp>
        <p:nvSpPr>
          <p:cNvPr id="538" name="Google Shape;538;p84"/>
          <p:cNvSpPr txBox="1"/>
          <p:nvPr/>
        </p:nvSpPr>
        <p:spPr>
          <a:xfrm>
            <a:off x="2351087" y="3500437"/>
            <a:ext cx="18478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SzPts val="2400"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Охотничьи</a:t>
            </a:r>
            <a:endParaRPr/>
          </a:p>
        </p:txBody>
      </p:sp>
      <p:sp>
        <p:nvSpPr>
          <p:cNvPr id="539" name="Google Shape;539;p84"/>
          <p:cNvSpPr txBox="1"/>
          <p:nvPr/>
        </p:nvSpPr>
        <p:spPr>
          <a:xfrm>
            <a:off x="5232401" y="4364037"/>
            <a:ext cx="19573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SzPts val="2400"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Служебные</a:t>
            </a:r>
            <a:endParaRPr/>
          </a:p>
        </p:txBody>
      </p:sp>
      <p:sp>
        <p:nvSpPr>
          <p:cNvPr id="540" name="Google Shape;540;p84"/>
          <p:cNvSpPr txBox="1"/>
          <p:nvPr/>
        </p:nvSpPr>
        <p:spPr>
          <a:xfrm>
            <a:off x="7535863" y="3284537"/>
            <a:ext cx="24034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SzPts val="2400"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Декоративные</a:t>
            </a:r>
            <a:endParaRPr/>
          </a:p>
        </p:txBody>
      </p:sp>
      <p:pic>
        <p:nvPicPr>
          <p:cNvPr id="541" name="Google Shape;541;p84" descr="ANd9GcSU_XmEMGk9lZEWNx_AiT9gO8Dp0lYc-8rAs7ZMSiDlqhLqEqzF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287" y="4076700"/>
            <a:ext cx="25717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4" descr="ANd9GcSLyy1MkWM7V518XiWMfv9VZHLXs9-RRRt21eTGW7by0yEvMhkJF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2226" y="4903487"/>
            <a:ext cx="2087562" cy="17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84" descr="ANd9GcTngWgXWCyzbkIbUNhJ3xHjNcJJtWFCnJoPf5nz5jhI2OvojsfHT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80326" y="4005263"/>
            <a:ext cx="2543175" cy="180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p84"/>
          <p:cNvCxnSpPr/>
          <p:nvPr/>
        </p:nvCxnSpPr>
        <p:spPr>
          <a:xfrm flipH="1">
            <a:off x="3287713" y="2852737"/>
            <a:ext cx="1728787" cy="5762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45" name="Google Shape;545;p84"/>
          <p:cNvCxnSpPr/>
          <p:nvPr/>
        </p:nvCxnSpPr>
        <p:spPr>
          <a:xfrm>
            <a:off x="6672263" y="2852737"/>
            <a:ext cx="1944687" cy="3603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46" name="Google Shape;546;p84"/>
          <p:cNvSpPr txBox="1"/>
          <p:nvPr/>
        </p:nvSpPr>
        <p:spPr>
          <a:xfrm>
            <a:off x="5087938" y="2492376"/>
            <a:ext cx="16541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9900FF"/>
              </a:buClr>
              <a:buSzPts val="3200"/>
            </a:pPr>
            <a:r>
              <a:rPr lang="en-US" sz="32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Собаки</a:t>
            </a:r>
            <a:endParaRPr/>
          </a:p>
        </p:txBody>
      </p:sp>
      <p:cxnSp>
        <p:nvCxnSpPr>
          <p:cNvPr id="547" name="Google Shape;547;p84"/>
          <p:cNvCxnSpPr/>
          <p:nvPr/>
        </p:nvCxnSpPr>
        <p:spPr>
          <a:xfrm>
            <a:off x="6024563" y="2997200"/>
            <a:ext cx="71437" cy="14398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59796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atherineasquithgallery.com/uploads/posts/2021-02/1613545957_27-p-fon-dlya-prezentatsii-belii-s-ramkoi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60"/>
            <a:ext cx="12192000" cy="67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" name="Google Shape;552;p85"/>
          <p:cNvSpPr txBox="1"/>
          <p:nvPr/>
        </p:nvSpPr>
        <p:spPr>
          <a:xfrm>
            <a:off x="3216276" y="260350"/>
            <a:ext cx="6027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4800"/>
            </a:pPr>
            <a:r>
              <a:rPr lang="en-US" sz="4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Охотничьи собаки</a:t>
            </a:r>
            <a:endParaRPr/>
          </a:p>
        </p:txBody>
      </p:sp>
      <p:sp>
        <p:nvSpPr>
          <p:cNvPr id="553" name="Google Shape;553;p85"/>
          <p:cNvSpPr txBox="1"/>
          <p:nvPr/>
        </p:nvSpPr>
        <p:spPr>
          <a:xfrm>
            <a:off x="1992312" y="1196975"/>
            <a:ext cx="8331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3CC"/>
              </a:buClr>
              <a:buSzPts val="2800"/>
            </a:pPr>
            <a:r>
              <a:rPr lang="en-US" sz="28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Охотничьи собаки помогают людям на охоте.</a:t>
            </a:r>
            <a:endParaRPr/>
          </a:p>
        </p:txBody>
      </p:sp>
      <p:sp>
        <p:nvSpPr>
          <p:cNvPr id="554" name="Google Shape;554;p85"/>
          <p:cNvSpPr txBox="1"/>
          <p:nvPr/>
        </p:nvSpPr>
        <p:spPr>
          <a:xfrm>
            <a:off x="4511676" y="2133601"/>
            <a:ext cx="3455987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660033"/>
              </a:buClr>
              <a:buSzPts val="2000"/>
            </a:pPr>
            <a:r>
              <a:rPr lang="en-US" sz="2000" b="1" i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Фокстерьеры и таксы выгоняют зверей из нор.</a:t>
            </a:r>
            <a:endParaRPr/>
          </a:p>
        </p:txBody>
      </p:sp>
      <p:pic>
        <p:nvPicPr>
          <p:cNvPr id="555" name="Google Shape;555;p85" descr="ANd9GcTum7WTQrJDlC3BRVHquoAURKkZXiwlIsJ6kBngT-VGtSbTrnX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62" y="1989137"/>
            <a:ext cx="1873250" cy="1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85" descr="ANd9GcTD47LqgHgo36ovgrXOCDJ-I9BXDlkUgI-UPWednL2GcZb8KUTK2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4112" y="1989137"/>
            <a:ext cx="1871662" cy="1401762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85"/>
          <p:cNvSpPr txBox="1"/>
          <p:nvPr/>
        </p:nvSpPr>
        <p:spPr>
          <a:xfrm>
            <a:off x="7931150" y="5287189"/>
            <a:ext cx="2736850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660033"/>
              </a:buClr>
              <a:buSzPts val="1600"/>
            </a:pPr>
            <a:r>
              <a:rPr lang="en-US" sz="1600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Лайки</a:t>
            </a:r>
            <a:r>
              <a:rPr lang="en-US" sz="1600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отыщут</a:t>
            </a:r>
            <a:r>
              <a:rPr lang="en-US" sz="1600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добычу</a:t>
            </a:r>
            <a:r>
              <a:rPr lang="en-US" sz="1600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600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облаивают</a:t>
            </a:r>
            <a:r>
              <a:rPr lang="en-US" sz="1600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ее</a:t>
            </a:r>
            <a:r>
              <a:rPr lang="en-US" sz="1600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задерживают</a:t>
            </a:r>
            <a:r>
              <a:rPr lang="en-US" sz="1600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пока</a:t>
            </a:r>
            <a:r>
              <a:rPr lang="en-US" sz="1600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600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подоспеет</a:t>
            </a:r>
            <a:r>
              <a:rPr lang="en-US" sz="1600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охотник</a:t>
            </a:r>
            <a:r>
              <a:rPr lang="en-US" sz="1600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558" name="Google Shape;558;p85" descr="ANd9GcTf891fj0D76xq9pIrKl-2DnHUvPfzd2w6-VNMNSOo1JOso4OR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01050" y="3789362"/>
            <a:ext cx="1890712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5" descr="ANd9GcTM7fvjJ_I1yBr7qaXcEBNrKrZZCQtZ7hpM9hQ1i33kou_kjAIb5Q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9288" y="3860800"/>
            <a:ext cx="180022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5" descr="ANd9GcQ8RiJ3B9XpkcKMVLMh8-eeR2sSWi7Y8fNQF0AfevLQzK5wgs0a_Q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67437" y="3716337"/>
            <a:ext cx="1370012" cy="1566862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5"/>
          <p:cNvSpPr txBox="1"/>
          <p:nvPr/>
        </p:nvSpPr>
        <p:spPr>
          <a:xfrm>
            <a:off x="1774825" y="5373687"/>
            <a:ext cx="2449512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660033"/>
              </a:buClr>
              <a:buSzPts val="1600"/>
            </a:pPr>
            <a:r>
              <a:rPr lang="en-US" sz="1600" b="1" i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Гончие с громким лаем преследуют зверя</a:t>
            </a:r>
            <a:r>
              <a:rPr lang="en-US" sz="16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562" name="Google Shape;562;p85" descr="ANd9GcTwjrUrSQBrPZGt4s3-Cf82gLGk8SixKpJakAu1d7nZJdYcAa0Zh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67213" y="4005263"/>
            <a:ext cx="1584325" cy="1309687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5"/>
          <p:cNvSpPr txBox="1"/>
          <p:nvPr/>
        </p:nvSpPr>
        <p:spPr>
          <a:xfrm>
            <a:off x="4331494" y="5280820"/>
            <a:ext cx="3240087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660033"/>
              </a:buClr>
              <a:buSzPts val="1800"/>
            </a:pPr>
            <a:r>
              <a:rPr lang="en-US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Легавые</a:t>
            </a:r>
            <a:r>
              <a:rPr lang="en-US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пойнтеры</a:t>
            </a:r>
            <a:r>
              <a:rPr lang="en-US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сеттеры</a:t>
            </a:r>
            <a:r>
              <a:rPr lang="en-US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находят</a:t>
            </a:r>
            <a:r>
              <a:rPr lang="en-US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дичь</a:t>
            </a:r>
            <a:r>
              <a:rPr lang="en-US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запаху</a:t>
            </a:r>
            <a:r>
              <a:rPr lang="en-US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молча</a:t>
            </a:r>
            <a:r>
              <a:rPr lang="en-US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застывают</a:t>
            </a:r>
            <a:r>
              <a:rPr lang="en-US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b="1" i="1" dirty="0" err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стойке</a:t>
            </a:r>
            <a:r>
              <a:rPr lang="en-US" b="1" i="1" dirty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9606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741</Words>
  <Application>Microsoft Office PowerPoint</Application>
  <PresentationFormat>Широкоэкранный</PresentationFormat>
  <Paragraphs>96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они разные!</vt:lpstr>
      <vt:lpstr>Разновидности собак</vt:lpstr>
      <vt:lpstr>Презентация PowerPoint</vt:lpstr>
      <vt:lpstr>Презентация PowerPoint</vt:lpstr>
      <vt:lpstr>Презентация PowerPoint</vt:lpstr>
      <vt:lpstr>Декоративные собаки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2021-11-05T18:38:43Z</dcterms:created>
  <dcterms:modified xsi:type="dcterms:W3CDTF">2021-11-06T08:45:15Z</dcterms:modified>
</cp:coreProperties>
</file>