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79" r:id="rId6"/>
    <p:sldId id="280" r:id="rId7"/>
    <p:sldId id="268" r:id="rId8"/>
    <p:sldId id="266" r:id="rId9"/>
    <p:sldId id="281" r:id="rId10"/>
    <p:sldId id="269" r:id="rId11"/>
    <p:sldId id="270" r:id="rId12"/>
    <p:sldId id="265" r:id="rId13"/>
    <p:sldId id="272" r:id="rId14"/>
    <p:sldId id="277" r:id="rId15"/>
    <p:sldId id="271" r:id="rId16"/>
    <p:sldId id="273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67389-54AA-4057-9C8E-90DD992E6E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0B1B3-FEFF-46BE-AC16-6CA1CDAD6F70}">
      <dgm:prSet custT="1"/>
      <dgm:spPr/>
      <dgm:t>
        <a:bodyPr/>
        <a:lstStyle/>
        <a:p>
          <a:r>
            <a:rPr lang="ru-RU" sz="4400" b="1" i="0" dirty="0" smtClean="0"/>
            <a:t>Безударные гласные в корне слова</a:t>
          </a:r>
          <a:endParaRPr lang="ru-RU" sz="4400" b="1" i="0" dirty="0"/>
        </a:p>
      </dgm:t>
    </dgm:pt>
    <dgm:pt modelId="{11ECA9AA-F7D6-4CCD-90FC-0B5803A3A361}" type="parTrans" cxnId="{DD26C8E7-A83C-4FCE-90AA-E1ACBF28FD0F}">
      <dgm:prSet/>
      <dgm:spPr/>
      <dgm:t>
        <a:bodyPr/>
        <a:lstStyle/>
        <a:p>
          <a:endParaRPr lang="ru-RU"/>
        </a:p>
      </dgm:t>
    </dgm:pt>
    <dgm:pt modelId="{6128B7B8-8FA1-4051-B0B5-5082326C4859}" type="sibTrans" cxnId="{DD26C8E7-A83C-4FCE-90AA-E1ACBF28FD0F}">
      <dgm:prSet/>
      <dgm:spPr/>
      <dgm:t>
        <a:bodyPr/>
        <a:lstStyle/>
        <a:p>
          <a:endParaRPr lang="ru-RU"/>
        </a:p>
      </dgm:t>
    </dgm:pt>
    <dgm:pt modelId="{EA538D5D-A9C6-451A-AAEA-D4929046E56A}" type="pres">
      <dgm:prSet presAssocID="{14267389-54AA-4057-9C8E-90DD992E6E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E9C84E-99AB-47D2-8DDC-DD4F20C101B1}" type="pres">
      <dgm:prSet presAssocID="{0F90B1B3-FEFF-46BE-AC16-6CA1CDAD6F70}" presName="node" presStyleLbl="node1" presStyleIdx="0" presStyleCnt="1" custScaleX="38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AE38F-5B8F-4ABD-885B-AD909540AD52}" type="presOf" srcId="{0F90B1B3-FEFF-46BE-AC16-6CA1CDAD6F70}" destId="{A7E9C84E-99AB-47D2-8DDC-DD4F20C101B1}" srcOrd="0" destOrd="0" presId="urn:microsoft.com/office/officeart/2005/8/layout/cycle2"/>
    <dgm:cxn modelId="{A8BB9DB9-7081-4718-B253-DCEEBBCA5264}" type="presOf" srcId="{14267389-54AA-4057-9C8E-90DD992E6E8B}" destId="{EA538D5D-A9C6-451A-AAEA-D4929046E56A}" srcOrd="0" destOrd="0" presId="urn:microsoft.com/office/officeart/2005/8/layout/cycle2"/>
    <dgm:cxn modelId="{DD26C8E7-A83C-4FCE-90AA-E1ACBF28FD0F}" srcId="{14267389-54AA-4057-9C8E-90DD992E6E8B}" destId="{0F90B1B3-FEFF-46BE-AC16-6CA1CDAD6F70}" srcOrd="0" destOrd="0" parTransId="{11ECA9AA-F7D6-4CCD-90FC-0B5803A3A361}" sibTransId="{6128B7B8-8FA1-4051-B0B5-5082326C4859}"/>
    <dgm:cxn modelId="{F0A8872E-5E85-406E-A530-C8CE5A69D007}" type="presParOf" srcId="{EA538D5D-A9C6-451A-AAEA-D4929046E56A}" destId="{A7E9C84E-99AB-47D2-8DDC-DD4F20C101B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267389-54AA-4057-9C8E-90DD992E6E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0B1B3-FEFF-46BE-AC16-6CA1CDAD6F70}">
      <dgm:prSet custT="1"/>
      <dgm:spPr/>
      <dgm:t>
        <a:bodyPr/>
        <a:lstStyle/>
        <a:p>
          <a:r>
            <a:rPr lang="ru-RU" sz="4400" b="1" i="0" dirty="0" smtClean="0"/>
            <a:t>Контрольная работа.</a:t>
          </a:r>
        </a:p>
        <a:p>
          <a:r>
            <a:rPr lang="ru-RU" sz="4400" b="1" i="0" dirty="0" smtClean="0"/>
            <a:t>Тесты</a:t>
          </a:r>
          <a:endParaRPr lang="ru-RU" sz="4400" b="1" i="0" dirty="0"/>
        </a:p>
      </dgm:t>
    </dgm:pt>
    <dgm:pt modelId="{11ECA9AA-F7D6-4CCD-90FC-0B5803A3A361}" type="parTrans" cxnId="{DD26C8E7-A83C-4FCE-90AA-E1ACBF28FD0F}">
      <dgm:prSet/>
      <dgm:spPr/>
      <dgm:t>
        <a:bodyPr/>
        <a:lstStyle/>
        <a:p>
          <a:endParaRPr lang="ru-RU"/>
        </a:p>
      </dgm:t>
    </dgm:pt>
    <dgm:pt modelId="{6128B7B8-8FA1-4051-B0B5-5082326C4859}" type="sibTrans" cxnId="{DD26C8E7-A83C-4FCE-90AA-E1ACBF28FD0F}">
      <dgm:prSet/>
      <dgm:spPr/>
      <dgm:t>
        <a:bodyPr/>
        <a:lstStyle/>
        <a:p>
          <a:endParaRPr lang="ru-RU"/>
        </a:p>
      </dgm:t>
    </dgm:pt>
    <dgm:pt modelId="{EA538D5D-A9C6-451A-AAEA-D4929046E56A}" type="pres">
      <dgm:prSet presAssocID="{14267389-54AA-4057-9C8E-90DD992E6E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E9C84E-99AB-47D2-8DDC-DD4F20C101B1}" type="pres">
      <dgm:prSet presAssocID="{0F90B1B3-FEFF-46BE-AC16-6CA1CDAD6F70}" presName="node" presStyleLbl="node1" presStyleIdx="0" presStyleCnt="1" custScaleX="38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AE38F-5B8F-4ABD-885B-AD909540AD52}" type="presOf" srcId="{0F90B1B3-FEFF-46BE-AC16-6CA1CDAD6F70}" destId="{A7E9C84E-99AB-47D2-8DDC-DD4F20C101B1}" srcOrd="0" destOrd="0" presId="urn:microsoft.com/office/officeart/2005/8/layout/cycle2"/>
    <dgm:cxn modelId="{A8BB9DB9-7081-4718-B253-DCEEBBCA5264}" type="presOf" srcId="{14267389-54AA-4057-9C8E-90DD992E6E8B}" destId="{EA538D5D-A9C6-451A-AAEA-D4929046E56A}" srcOrd="0" destOrd="0" presId="urn:microsoft.com/office/officeart/2005/8/layout/cycle2"/>
    <dgm:cxn modelId="{DD26C8E7-A83C-4FCE-90AA-E1ACBF28FD0F}" srcId="{14267389-54AA-4057-9C8E-90DD992E6E8B}" destId="{0F90B1B3-FEFF-46BE-AC16-6CA1CDAD6F70}" srcOrd="0" destOrd="0" parTransId="{11ECA9AA-F7D6-4CCD-90FC-0B5803A3A361}" sibTransId="{6128B7B8-8FA1-4051-B0B5-5082326C4859}"/>
    <dgm:cxn modelId="{F0A8872E-5E85-406E-A530-C8CE5A69D007}" type="presParOf" srcId="{EA538D5D-A9C6-451A-AAEA-D4929046E56A}" destId="{A7E9C84E-99AB-47D2-8DDC-DD4F20C101B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9C84E-99AB-47D2-8DDC-DD4F20C101B1}">
      <dsp:nvSpPr>
        <dsp:cNvPr id="0" name=""/>
        <dsp:cNvSpPr/>
      </dsp:nvSpPr>
      <dsp:spPr>
        <a:xfrm>
          <a:off x="309562" y="839"/>
          <a:ext cx="8923267" cy="2334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/>
            <a:t>Безударные гласные в корне слова</a:t>
          </a:r>
          <a:endParaRPr lang="ru-RU" sz="4400" b="1" i="0" kern="1200" dirty="0"/>
        </a:p>
      </dsp:txBody>
      <dsp:txXfrm>
        <a:off x="1616344" y="342696"/>
        <a:ext cx="6309703" cy="1650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9C84E-99AB-47D2-8DDC-DD4F20C101B1}">
      <dsp:nvSpPr>
        <dsp:cNvPr id="0" name=""/>
        <dsp:cNvSpPr/>
      </dsp:nvSpPr>
      <dsp:spPr>
        <a:xfrm>
          <a:off x="888417" y="446"/>
          <a:ext cx="7765558" cy="20314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/>
            <a:t>Контрольная работа.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/>
            <a:t>Тесты</a:t>
          </a:r>
          <a:endParaRPr lang="ru-RU" sz="4400" b="1" i="0" kern="1200" dirty="0"/>
        </a:p>
      </dsp:txBody>
      <dsp:txXfrm>
        <a:off x="2025657" y="297950"/>
        <a:ext cx="5491078" cy="1436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530F-7B67-4D50-B933-EF8BD05AA9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4DBE-850B-40DC-B9AE-18F12EE6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9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530F-7B67-4D50-B933-EF8BD05AA9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4DBE-850B-40DC-B9AE-18F12EE6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7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530F-7B67-4D50-B933-EF8BD05AA9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4DBE-850B-40DC-B9AE-18F12EE6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2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530F-7B67-4D50-B933-EF8BD05AA9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4DBE-850B-40DC-B9AE-18F12EE6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5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530F-7B67-4D50-B933-EF8BD05AA9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4DBE-850B-40DC-B9AE-18F12EE6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4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530F-7B67-4D50-B933-EF8BD05AA9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4DBE-850B-40DC-B9AE-18F12EE6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3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530F-7B67-4D50-B933-EF8BD05AA9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4DBE-850B-40DC-B9AE-18F12EE6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530F-7B67-4D50-B933-EF8BD05AA9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4DBE-850B-40DC-B9AE-18F12EE6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6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530F-7B67-4D50-B933-EF8BD05AA9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4DBE-850B-40DC-B9AE-18F12EE6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6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530F-7B67-4D50-B933-EF8BD05AA9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4DBE-850B-40DC-B9AE-18F12EE6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6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530F-7B67-4D50-B933-EF8BD05AA9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4DBE-850B-40DC-B9AE-18F12EE6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0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530F-7B67-4D50-B933-EF8BD05AA915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4DBE-850B-40DC-B9AE-18F12EE6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1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35693" y="447468"/>
            <a:ext cx="9320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</a:t>
            </a:r>
          </a:p>
          <a:p>
            <a:pPr lvl="0" algn="ctr"/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читательской грамотности во 2 классе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.pinimg.com/originals/33/34/36/3334365e82687b3c4324414840446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07" y="3032791"/>
            <a:ext cx="3857830" cy="323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8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161" y="543342"/>
            <a:ext cx="1103103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r>
              <a:rPr lang="ru-RU" sz="4000" b="1" dirty="0" smtClean="0">
                <a:solidFill>
                  <a:srgbClr val="FF0000"/>
                </a:solidFill>
              </a:rPr>
              <a:t>. Найди слова с  </a:t>
            </a:r>
            <a:r>
              <a:rPr lang="ru-RU" sz="4000" b="1" dirty="0" smtClean="0">
                <a:solidFill>
                  <a:srgbClr val="FF0000"/>
                </a:solidFill>
              </a:rPr>
              <a:t>непроверяемыми безударными гласными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 smtClean="0"/>
          </a:p>
          <a:p>
            <a:r>
              <a:rPr lang="ru-RU" sz="4000" dirty="0" smtClean="0"/>
              <a:t>а) молоток   б) молодой   в) сорока  г) мороз</a:t>
            </a:r>
          </a:p>
          <a:p>
            <a:endParaRPr lang="ru-RU" sz="4000" dirty="0" smtClean="0"/>
          </a:p>
          <a:p>
            <a:r>
              <a:rPr lang="ru-RU" sz="4000" b="1" dirty="0" smtClean="0">
                <a:solidFill>
                  <a:srgbClr val="FF0000"/>
                </a:solidFill>
              </a:rPr>
              <a:t>6. </a:t>
            </a:r>
            <a:r>
              <a:rPr lang="ru-RU" sz="4400" b="1" dirty="0" smtClean="0">
                <a:solidFill>
                  <a:srgbClr val="FF0000"/>
                </a:solidFill>
              </a:rPr>
              <a:t>Найди ошибку</a:t>
            </a:r>
          </a:p>
          <a:p>
            <a:endParaRPr lang="ru-RU" sz="4400" b="1" dirty="0" smtClean="0"/>
          </a:p>
          <a:p>
            <a:r>
              <a:rPr lang="ru-RU" sz="4000" dirty="0" smtClean="0"/>
              <a:t>а) лесник  б) певец   в) </a:t>
            </a:r>
            <a:r>
              <a:rPr lang="ru-RU" sz="4000" dirty="0" err="1" smtClean="0"/>
              <a:t>мисной</a:t>
            </a:r>
            <a:r>
              <a:rPr lang="ru-RU" sz="4000" dirty="0"/>
              <a:t> </a:t>
            </a:r>
            <a:r>
              <a:rPr lang="ru-RU" sz="4000" dirty="0" smtClean="0"/>
              <a:t>  г) ковёр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814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987" y="507318"/>
            <a:ext cx="111908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7</a:t>
            </a:r>
            <a:r>
              <a:rPr lang="ru-RU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smtClean="0">
                <a:solidFill>
                  <a:srgbClr val="FF0000"/>
                </a:solidFill>
              </a:rPr>
              <a:t>Найдите в </a:t>
            </a:r>
            <a:r>
              <a:rPr lang="ru-RU" sz="3200" b="1" dirty="0" smtClean="0">
                <a:solidFill>
                  <a:srgbClr val="FF0000"/>
                </a:solidFill>
              </a:rPr>
              <a:t>каком ряду все слова начинаются с гласного звука.</a:t>
            </a:r>
          </a:p>
          <a:p>
            <a:r>
              <a:rPr lang="ru-RU" sz="3200" dirty="0" smtClean="0"/>
              <a:t>  А. ива, яблоко, карандаш, Елена</a:t>
            </a:r>
          </a:p>
          <a:p>
            <a:r>
              <a:rPr lang="ru-RU" sz="3200" dirty="0" smtClean="0"/>
              <a:t>  Б. свет, акация, ягода, указка</a:t>
            </a:r>
          </a:p>
          <a:p>
            <a:r>
              <a:rPr lang="ru-RU" sz="3200" dirty="0" smtClean="0"/>
              <a:t>  В. осы, акула, игрушка, этаж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8. </a:t>
            </a:r>
            <a:r>
              <a:rPr lang="ru-RU" sz="3200" b="1" dirty="0" smtClean="0">
                <a:solidFill>
                  <a:srgbClr val="FF0000"/>
                </a:solidFill>
              </a:rPr>
              <a:t>Отметь, где </a:t>
            </a:r>
            <a:r>
              <a:rPr lang="ru-RU" sz="3200" b="1" dirty="0" smtClean="0">
                <a:solidFill>
                  <a:srgbClr val="FF0000"/>
                </a:solidFill>
              </a:rPr>
              <a:t>все слова написаны в алфавитном порядке.</a:t>
            </a:r>
          </a:p>
          <a:p>
            <a:r>
              <a:rPr lang="ru-RU" sz="3200" dirty="0" smtClean="0"/>
              <a:t>  А. ландыш, машина, одуванчик, пилот</a:t>
            </a:r>
          </a:p>
          <a:p>
            <a:r>
              <a:rPr lang="ru-RU" sz="3200" dirty="0" smtClean="0"/>
              <a:t>  Б. дорога, гриб, енот, ежик</a:t>
            </a:r>
          </a:p>
          <a:p>
            <a:r>
              <a:rPr lang="ru-RU" sz="3200" dirty="0" smtClean="0"/>
              <a:t>  В. береза, ворона, йогурт, жираф</a:t>
            </a:r>
          </a:p>
        </p:txBody>
      </p:sp>
    </p:spTree>
    <p:extLst>
      <p:ext uri="{BB962C8B-B14F-4D97-AF65-F5344CB8AC3E}">
        <p14:creationId xmlns:p14="http://schemas.microsoft.com/office/powerpoint/2010/main" val="111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9483" y="709019"/>
            <a:ext cx="107198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9. Отметь </a:t>
            </a:r>
            <a:r>
              <a:rPr lang="ru-RU" sz="3200" b="1" dirty="0" smtClean="0">
                <a:solidFill>
                  <a:srgbClr val="FF0000"/>
                </a:solidFill>
              </a:rPr>
              <a:t>верное </a:t>
            </a:r>
            <a:r>
              <a:rPr lang="ru-RU" sz="3200" b="1" dirty="0" smtClean="0">
                <a:solidFill>
                  <a:srgbClr val="FF0000"/>
                </a:solidFill>
              </a:rPr>
              <a:t>утверждение.</a:t>
            </a:r>
          </a:p>
          <a:p>
            <a:r>
              <a:rPr lang="ru-RU" sz="3200" dirty="0" smtClean="0"/>
              <a:t> А.  Имена, фамилии людей, клички животных, названия географических объектов пишутся с большой буквы</a:t>
            </a:r>
          </a:p>
          <a:p>
            <a:r>
              <a:rPr lang="ru-RU" sz="3200" dirty="0" smtClean="0"/>
              <a:t>Б.  Имена, фамилии людей, названия животных, названия географических объектов пишутся с маленькой буквы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10. Отметь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ответ, где в словах допущена ошибка</a:t>
            </a:r>
          </a:p>
          <a:p>
            <a:r>
              <a:rPr lang="ru-RU" sz="3200" dirty="0" smtClean="0"/>
              <a:t>  А. ошибка, случай, щука</a:t>
            </a:r>
          </a:p>
          <a:p>
            <a:r>
              <a:rPr lang="ru-RU" sz="3200" dirty="0" smtClean="0"/>
              <a:t>  Б. машина, печаль, щавель</a:t>
            </a:r>
          </a:p>
          <a:p>
            <a:r>
              <a:rPr lang="ru-RU" sz="3200" dirty="0" smtClean="0"/>
              <a:t>  В. </a:t>
            </a:r>
            <a:r>
              <a:rPr lang="ru-RU" sz="3200" dirty="0" err="1" smtClean="0"/>
              <a:t>пружына</a:t>
            </a:r>
            <a:r>
              <a:rPr lang="ru-RU" sz="3200" dirty="0" smtClean="0"/>
              <a:t>, </a:t>
            </a:r>
            <a:r>
              <a:rPr lang="ru-RU" sz="3200" dirty="0" err="1" smtClean="0"/>
              <a:t>галчята</a:t>
            </a:r>
            <a:r>
              <a:rPr lang="ru-RU" sz="3200" dirty="0" smtClean="0"/>
              <a:t>, ландыши</a:t>
            </a:r>
          </a:p>
        </p:txBody>
      </p:sp>
    </p:spTree>
    <p:extLst>
      <p:ext uri="{BB962C8B-B14F-4D97-AF65-F5344CB8AC3E}">
        <p14:creationId xmlns:p14="http://schemas.microsoft.com/office/powerpoint/2010/main" val="5246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5632" y="832807"/>
            <a:ext cx="108007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11. Отметь </a:t>
            </a:r>
            <a:r>
              <a:rPr lang="ru-RU" sz="3200" b="1" dirty="0" smtClean="0">
                <a:solidFill>
                  <a:srgbClr val="FF0000"/>
                </a:solidFill>
              </a:rPr>
              <a:t>ряд</a:t>
            </a:r>
            <a:r>
              <a:rPr lang="ru-RU" sz="3200" b="1" dirty="0" smtClean="0">
                <a:solidFill>
                  <a:srgbClr val="FF0000"/>
                </a:solidFill>
              </a:rPr>
              <a:t>, где верное утверждение</a:t>
            </a:r>
          </a:p>
          <a:p>
            <a:r>
              <a:rPr lang="ru-RU" sz="3200" dirty="0" smtClean="0"/>
              <a:t>  </a:t>
            </a:r>
          </a:p>
          <a:p>
            <a:r>
              <a:rPr lang="ru-RU" sz="3600" dirty="0" smtClean="0"/>
              <a:t>А.  Мягкость согласных обозначается при помощи гласных: е, ё, ю, и, я  и  ь.</a:t>
            </a:r>
          </a:p>
          <a:p>
            <a:r>
              <a:rPr lang="ru-RU" sz="3600" dirty="0" smtClean="0"/>
              <a:t>Б.  Мягкость согласных обозначается только при помощи  ь.</a:t>
            </a:r>
          </a:p>
          <a:p>
            <a:r>
              <a:rPr lang="ru-RU" sz="3600" dirty="0" smtClean="0"/>
              <a:t>В. Мягкость согласных обозначается только при помощи гласных: е, ё, ю, и, я.</a:t>
            </a:r>
          </a:p>
        </p:txBody>
      </p:sp>
    </p:spTree>
    <p:extLst>
      <p:ext uri="{BB962C8B-B14F-4D97-AF65-F5344CB8AC3E}">
        <p14:creationId xmlns:p14="http://schemas.microsoft.com/office/powerpoint/2010/main" val="21451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6245" y="289679"/>
            <a:ext cx="108007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12. Отметь </a:t>
            </a:r>
            <a:r>
              <a:rPr lang="ru-RU" sz="3200" b="1" dirty="0" smtClean="0">
                <a:solidFill>
                  <a:srgbClr val="FF0000"/>
                </a:solidFill>
              </a:rPr>
              <a:t>ряд</a:t>
            </a:r>
            <a:r>
              <a:rPr lang="ru-RU" sz="3200" b="1" dirty="0" smtClean="0">
                <a:solidFill>
                  <a:srgbClr val="FF0000"/>
                </a:solidFill>
              </a:rPr>
              <a:t>, где указаны слова-предметы.</a:t>
            </a:r>
          </a:p>
          <a:p>
            <a:endParaRPr lang="ru-RU" sz="3200" b="1" dirty="0" smtClean="0"/>
          </a:p>
          <a:p>
            <a:r>
              <a:rPr lang="ru-RU" sz="3200" dirty="0" smtClean="0"/>
              <a:t>  А. голубь, зеленый, карандаш</a:t>
            </a:r>
          </a:p>
          <a:p>
            <a:r>
              <a:rPr lang="ru-RU" sz="3200" dirty="0" smtClean="0"/>
              <a:t>  Б. пенал, белка, девочка</a:t>
            </a:r>
          </a:p>
          <a:p>
            <a:r>
              <a:rPr lang="ru-RU" sz="3200" dirty="0" smtClean="0"/>
              <a:t>  В. трава, рисует, альбом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13. Отметь </a:t>
            </a:r>
            <a:r>
              <a:rPr lang="ru-RU" sz="3200" b="1" dirty="0" smtClean="0">
                <a:solidFill>
                  <a:srgbClr val="FF0000"/>
                </a:solidFill>
              </a:rPr>
              <a:t>ряд </a:t>
            </a:r>
            <a:r>
              <a:rPr lang="ru-RU" sz="3200" b="1" dirty="0" smtClean="0">
                <a:solidFill>
                  <a:srgbClr val="FF0000"/>
                </a:solidFill>
              </a:rPr>
              <a:t>однокоренных (родственных) слов:</a:t>
            </a:r>
          </a:p>
          <a:p>
            <a:endParaRPr lang="ru-RU" sz="3200" dirty="0" smtClean="0"/>
          </a:p>
          <a:p>
            <a:r>
              <a:rPr lang="ru-RU" sz="3200" dirty="0" smtClean="0"/>
              <a:t> А. пёс, песочный, песок</a:t>
            </a:r>
          </a:p>
          <a:p>
            <a:r>
              <a:rPr lang="ru-RU" sz="3200" dirty="0" smtClean="0"/>
              <a:t> Б. вода, водитель, водит</a:t>
            </a:r>
          </a:p>
          <a:p>
            <a:r>
              <a:rPr lang="ru-RU" sz="3200" dirty="0" smtClean="0"/>
              <a:t> В. трава, травинка, травяной</a:t>
            </a:r>
          </a:p>
        </p:txBody>
      </p:sp>
    </p:spTree>
    <p:extLst>
      <p:ext uri="{BB962C8B-B14F-4D97-AF65-F5344CB8AC3E}">
        <p14:creationId xmlns:p14="http://schemas.microsoft.com/office/powerpoint/2010/main" val="28601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0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8980" y="498242"/>
            <a:ext cx="1087447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14. Отметь </a:t>
            </a:r>
            <a:r>
              <a:rPr lang="ru-RU" sz="3200" b="1" dirty="0" smtClean="0">
                <a:solidFill>
                  <a:srgbClr val="FF0000"/>
                </a:solidFill>
              </a:rPr>
              <a:t>ряд </a:t>
            </a:r>
            <a:r>
              <a:rPr lang="ru-RU" sz="3200" b="1" dirty="0" smtClean="0">
                <a:solidFill>
                  <a:srgbClr val="FF0000"/>
                </a:solidFill>
              </a:rPr>
              <a:t>слов, где буквы гласных можно проверить</a:t>
            </a:r>
          </a:p>
          <a:p>
            <a:r>
              <a:rPr lang="ru-RU" sz="3200" dirty="0" smtClean="0"/>
              <a:t>  А. ребята, трава, бежит</a:t>
            </a:r>
          </a:p>
          <a:p>
            <a:r>
              <a:rPr lang="ru-RU" sz="3200" dirty="0" smtClean="0"/>
              <a:t>  Б. стекло, река, глаза</a:t>
            </a:r>
          </a:p>
          <a:p>
            <a:r>
              <a:rPr lang="ru-RU" sz="3200" dirty="0" smtClean="0"/>
              <a:t>  В. веселый, заяц, смола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15. </a:t>
            </a:r>
            <a:r>
              <a:rPr lang="ru-RU" sz="3200" b="1" dirty="0">
                <a:solidFill>
                  <a:srgbClr val="FF0000"/>
                </a:solidFill>
              </a:rPr>
              <a:t>В каком ряду записано сначала проверочное слово, затем проверяемое:</a:t>
            </a:r>
          </a:p>
          <a:p>
            <a:r>
              <a:rPr lang="ru-RU" sz="3200" dirty="0"/>
              <a:t> </a:t>
            </a:r>
            <a:r>
              <a:rPr lang="ru-RU" sz="3200" dirty="0" smtClean="0"/>
              <a:t>А. весло </a:t>
            </a:r>
            <a:r>
              <a:rPr lang="ru-RU" sz="3200" dirty="0"/>
              <a:t>- вёсла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200" dirty="0"/>
              <a:t> </a:t>
            </a:r>
            <a:r>
              <a:rPr lang="ru-RU" sz="3200" dirty="0" smtClean="0"/>
              <a:t>Б. чистый </a:t>
            </a:r>
            <a:r>
              <a:rPr lang="ru-RU" sz="3200" dirty="0"/>
              <a:t>- чистота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200" dirty="0"/>
              <a:t> </a:t>
            </a:r>
            <a:r>
              <a:rPr lang="ru-RU" sz="3200" dirty="0" smtClean="0"/>
              <a:t>В. шалун </a:t>
            </a:r>
            <a:r>
              <a:rPr lang="ru-RU" sz="3200" dirty="0"/>
              <a:t>- шалость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200" dirty="0"/>
              <a:t> 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112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554" y="86687"/>
            <a:ext cx="11626890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  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РАБОТА.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пропущенные буквы. Спишите, проверьте по орфографическому словарю.</a:t>
            </a:r>
          </a:p>
          <a:p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Г..рой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за..ц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..ц,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п..тух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п..нал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п..сок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ница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с..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т..пор</a:t>
            </a:r>
            <a:r>
              <a:rPr lang="ru-RU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img2.freepng.ru/20180620/bxf/kisspng-school-uniform-student-elementary-school-school-uniform-5b2ad8f3534d93.88323055152953470734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r="9830"/>
          <a:stretch/>
        </p:blipFill>
        <p:spPr bwMode="auto">
          <a:xfrm>
            <a:off x="4354177" y="3803720"/>
            <a:ext cx="4379516" cy="25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91" y="453894"/>
            <a:ext cx="9803218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957305"/>
              </p:ext>
            </p:extLst>
          </p:nvPr>
        </p:nvGraphicFramePr>
        <p:xfrm>
          <a:off x="1482793" y="887801"/>
          <a:ext cx="9542393" cy="23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6" name="Picture 2" descr="https://thumbs.dreamstime.com/b/e-7856479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4" b="4775"/>
          <a:stretch/>
        </p:blipFill>
        <p:spPr bwMode="auto">
          <a:xfrm>
            <a:off x="4521098" y="3223825"/>
            <a:ext cx="3280798" cy="299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1210/0000602f-ff959595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19205"/>
          <a:stretch/>
        </p:blipFill>
        <p:spPr bwMode="auto">
          <a:xfrm>
            <a:off x="838200" y="804042"/>
            <a:ext cx="10360959" cy="51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ds04.infourok.ru/uploads/ex/1210/0000602f-ff959595/img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t="18194" r="17537" b="7001"/>
          <a:stretch/>
        </p:blipFill>
        <p:spPr bwMode="auto">
          <a:xfrm>
            <a:off x="911942" y="1061156"/>
            <a:ext cx="5621906" cy="47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2.freepng.ru/20180515/kjw/kisspng-owl-royalty-free-clip-art-5afa750e2deaf4.46041381152636340618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21" y="1816554"/>
            <a:ext cx="4446431" cy="322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 Рыцарские м.чи(я,е) –  футбольные м.чи(я,е), прим.рять(е,и) платье –  прим.рять(е,и) друзей, зап.вать (е,и) песню –  зап.вать(е,и) лекарство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2"/>
          <a:stretch/>
        </p:blipFill>
        <p:spPr bwMode="auto">
          <a:xfrm>
            <a:off x="1075996" y="681695"/>
            <a:ext cx="10040008" cy="54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 Рыцарские м е чи(м е ч) –  футбольные м я чи(м я ч), прим е рять (прим é рка) платье –  прим и рять (м и р)друзей, Зап е вать (п е ть) песню –  зап и вать (п и ть)лекарство.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0" b="58386"/>
          <a:stretch/>
        </p:blipFill>
        <p:spPr bwMode="auto">
          <a:xfrm>
            <a:off x="633248" y="769965"/>
            <a:ext cx="9756227" cy="12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img10.joyreactor.cc/pics/comment/full/GUWEIZ-artist-art-%D0%B4%D0%B5%D0%B2%D1%83%D1%88%D0%BA%D0%B0-art-4107824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s://cdn.dodowallpaper.com/full/307/knight-sword-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0" t="-576" r="36328" b="576"/>
          <a:stretch/>
        </p:blipFill>
        <p:spPr bwMode="auto">
          <a:xfrm rot="5400000">
            <a:off x="8779857" y="-436755"/>
            <a:ext cx="566057" cy="30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www.adverti.ru/media/catalog/product/6/8/6835.10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96" y="1431613"/>
            <a:ext cx="1178270" cy="10365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 Рыцарские м е чи(м е ч) –  футбольные м я чи(м я ч), прим е рять (прим é рка) платье –  прим и рять (м и р)друзей, Зап е вать (п е ть) песню –  зап и вать (п и ть)лекарство.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6" b="42308"/>
          <a:stretch/>
        </p:blipFill>
        <p:spPr bwMode="auto">
          <a:xfrm>
            <a:off x="608084" y="2865430"/>
            <a:ext cx="8967638" cy="110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be-ledy.ru/wp-content/uploads/2016/11/pochemu-etu-odezhdu-ne-stoit-nos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946" y="2581195"/>
            <a:ext cx="1706860" cy="113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www.pravmir.ru/wp-content/uploads/2017/08/002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558" y="3276015"/>
            <a:ext cx="1690731" cy="11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 Рыцарские м е чи(м е ч) –  футбольные м я чи(м я ч), прим е рять (прим é рка) платье –  прим и рять (м и р)друзей, Зап е вать (п е ть) песню –  зап и вать (п и ть)лекарство.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3" b="24772"/>
          <a:stretch/>
        </p:blipFill>
        <p:spPr bwMode="auto">
          <a:xfrm>
            <a:off x="483393" y="4553325"/>
            <a:ext cx="8967638" cy="121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xn--80agabe1dc1k.xn--p1ai/wp-content/uploads/2018/01/Pearson-Songs-Festival-2017-Logo_tsv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4" y="4067955"/>
            <a:ext cx="2036276" cy="108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medknsltant.com/wp-content/uploads/2019/06/post_5ab8e3c8e1c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19" y="4955053"/>
            <a:ext cx="1941554" cy="129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4277945"/>
              </p:ext>
            </p:extLst>
          </p:nvPr>
        </p:nvGraphicFramePr>
        <p:xfrm>
          <a:off x="1482793" y="887801"/>
          <a:ext cx="9542393" cy="203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 descr="https://st2.depositphotos.com/1001633/10175/v/950/depositphotos_101752812-stock-illustration-owl-with-books-and-gradua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19" y="2920181"/>
            <a:ext cx="2328343" cy="33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4953" y="1010374"/>
            <a:ext cx="1011436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1.Найди слово с безударной гласной   0</a:t>
            </a:r>
          </a:p>
          <a:p>
            <a:endParaRPr lang="ru-RU" sz="4000" b="1" dirty="0" smtClean="0"/>
          </a:p>
          <a:p>
            <a:r>
              <a:rPr lang="ru-RU" sz="4000" dirty="0" smtClean="0"/>
              <a:t>а) в..</a:t>
            </a:r>
            <a:r>
              <a:rPr lang="ru-RU" sz="4000" dirty="0" err="1" smtClean="0"/>
              <a:t>лчата</a:t>
            </a:r>
            <a:r>
              <a:rPr lang="ru-RU" sz="4000" dirty="0" smtClean="0"/>
              <a:t>  б) </a:t>
            </a:r>
            <a:r>
              <a:rPr lang="ru-RU" sz="4000" dirty="0" err="1" smtClean="0"/>
              <a:t>р..ка</a:t>
            </a:r>
            <a:r>
              <a:rPr lang="ru-RU" sz="4000" dirty="0" smtClean="0"/>
              <a:t> в) ц..</a:t>
            </a:r>
            <a:r>
              <a:rPr lang="ru-RU" sz="4000" dirty="0" err="1" smtClean="0"/>
              <a:t>ркач</a:t>
            </a:r>
            <a:r>
              <a:rPr lang="ru-RU" sz="4000" dirty="0" smtClean="0"/>
              <a:t> г) </a:t>
            </a:r>
            <a:r>
              <a:rPr lang="ru-RU" sz="4000" dirty="0" err="1" smtClean="0"/>
              <a:t>вр</a:t>
            </a:r>
            <a:r>
              <a:rPr lang="ru-RU" sz="4000" dirty="0" smtClean="0"/>
              <a:t>..ч</a:t>
            </a:r>
          </a:p>
          <a:p>
            <a:endParaRPr lang="ru-RU" sz="4000" dirty="0" smtClean="0"/>
          </a:p>
          <a:p>
            <a:r>
              <a:rPr lang="ru-RU" sz="4000" b="1" dirty="0" smtClean="0">
                <a:solidFill>
                  <a:srgbClr val="FF0000"/>
                </a:solidFill>
              </a:rPr>
              <a:t>2. </a:t>
            </a:r>
            <a:r>
              <a:rPr lang="ru-RU" sz="4400" b="1" dirty="0" smtClean="0">
                <a:solidFill>
                  <a:srgbClr val="FF0000"/>
                </a:solidFill>
              </a:rPr>
              <a:t>Найди слово с безударной гласной  А</a:t>
            </a:r>
          </a:p>
          <a:p>
            <a:endParaRPr lang="ru-RU" sz="4400" b="1" dirty="0" smtClean="0"/>
          </a:p>
          <a:p>
            <a:r>
              <a:rPr lang="ru-RU" sz="4000" dirty="0" smtClean="0"/>
              <a:t>а) л..</a:t>
            </a:r>
            <a:r>
              <a:rPr lang="ru-RU" sz="4000" dirty="0" err="1" smtClean="0"/>
              <a:t>сенок</a:t>
            </a:r>
            <a:r>
              <a:rPr lang="ru-RU" sz="4000" dirty="0" smtClean="0"/>
              <a:t> б) </a:t>
            </a:r>
            <a:r>
              <a:rPr lang="ru-RU" sz="4000" dirty="0" err="1" smtClean="0"/>
              <a:t>мур</a:t>
            </a:r>
            <a:r>
              <a:rPr lang="ru-RU" sz="4000" dirty="0" smtClean="0"/>
              <a:t>..</a:t>
            </a:r>
            <a:r>
              <a:rPr lang="ru-RU" sz="4000" dirty="0" err="1" smtClean="0"/>
              <a:t>вьи</a:t>
            </a:r>
            <a:r>
              <a:rPr lang="ru-RU" sz="4000" dirty="0" smtClean="0"/>
              <a:t>  в) </a:t>
            </a:r>
            <a:r>
              <a:rPr lang="ru-RU" sz="4000" dirty="0" err="1" smtClean="0"/>
              <a:t>скв</a:t>
            </a:r>
            <a:r>
              <a:rPr lang="ru-RU" sz="4000" dirty="0" smtClean="0"/>
              <a:t>..</a:t>
            </a:r>
            <a:r>
              <a:rPr lang="ru-RU" sz="4000" dirty="0" err="1" smtClean="0"/>
              <a:t>рцы</a:t>
            </a:r>
            <a:r>
              <a:rPr lang="ru-RU" sz="4000" dirty="0" smtClean="0"/>
              <a:t> г) г..</a:t>
            </a:r>
            <a:r>
              <a:rPr lang="ru-RU" sz="4000" dirty="0" err="1" smtClean="0"/>
              <a:t>ра</a:t>
            </a:r>
            <a:endParaRPr lang="ru-RU" sz="4000" dirty="0" smtClean="0"/>
          </a:p>
          <a:p>
            <a:endParaRPr lang="ru-RU" sz="40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3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4241_11-p-fon-dlya-prezentatsii-ramka-skachat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4954" y="1010374"/>
            <a:ext cx="103253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3. Найди слово с безударной гласной  И</a:t>
            </a:r>
          </a:p>
          <a:p>
            <a:endParaRPr lang="ru-RU" sz="4000" dirty="0" smtClean="0"/>
          </a:p>
          <a:p>
            <a:r>
              <a:rPr lang="ru-RU" sz="4000" dirty="0" smtClean="0"/>
              <a:t>а) </a:t>
            </a:r>
            <a:r>
              <a:rPr lang="ru-RU" sz="4000" dirty="0" err="1" smtClean="0"/>
              <a:t>гр</a:t>
            </a:r>
            <a:r>
              <a:rPr lang="ru-RU" sz="4000" dirty="0" smtClean="0"/>
              <a:t>..</a:t>
            </a:r>
            <a:r>
              <a:rPr lang="ru-RU" sz="4000" dirty="0" err="1" smtClean="0"/>
              <a:t>бной</a:t>
            </a:r>
            <a:r>
              <a:rPr lang="ru-RU" sz="4000" dirty="0" smtClean="0"/>
              <a:t>  б) д..</a:t>
            </a:r>
            <a:r>
              <a:rPr lang="ru-RU" sz="4000" dirty="0" err="1" smtClean="0"/>
              <a:t>ждливый</a:t>
            </a:r>
            <a:r>
              <a:rPr lang="ru-RU" sz="4000" dirty="0" smtClean="0"/>
              <a:t> в) </a:t>
            </a:r>
            <a:r>
              <a:rPr lang="ru-RU" sz="4000" dirty="0" err="1" smtClean="0"/>
              <a:t>зв</a:t>
            </a:r>
            <a:r>
              <a:rPr lang="ru-RU" sz="4000" dirty="0" smtClean="0"/>
              <a:t>..</a:t>
            </a:r>
            <a:r>
              <a:rPr lang="ru-RU" sz="4000" dirty="0" err="1" smtClean="0"/>
              <a:t>зда</a:t>
            </a:r>
            <a:r>
              <a:rPr lang="ru-RU" sz="4000" dirty="0" smtClean="0"/>
              <a:t> г) л..</a:t>
            </a:r>
            <a:r>
              <a:rPr lang="ru-RU" sz="4000" dirty="0" err="1" smtClean="0"/>
              <a:t>сной</a:t>
            </a:r>
            <a:endParaRPr lang="ru-RU" sz="3600" dirty="0" smtClean="0"/>
          </a:p>
          <a:p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4954" y="3052080"/>
            <a:ext cx="1081548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r>
              <a:rPr lang="ru-RU" sz="4000" b="1" dirty="0" smtClean="0">
                <a:solidFill>
                  <a:srgbClr val="FF0000"/>
                </a:solidFill>
              </a:rPr>
              <a:t>. Найди слово с безударной гласной  Е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dirty="0" smtClean="0"/>
              <a:t>а) </a:t>
            </a:r>
            <a:r>
              <a:rPr lang="ru-RU" sz="4000" dirty="0" err="1" smtClean="0"/>
              <a:t>з..мля</a:t>
            </a:r>
            <a:r>
              <a:rPr lang="ru-RU" sz="4000" dirty="0" smtClean="0"/>
              <a:t>  б) </a:t>
            </a:r>
            <a:r>
              <a:rPr lang="ru-RU" sz="4000" dirty="0" err="1" smtClean="0"/>
              <a:t>мур</a:t>
            </a:r>
            <a:r>
              <a:rPr lang="ru-RU" sz="4000" dirty="0" smtClean="0"/>
              <a:t>..</a:t>
            </a:r>
            <a:r>
              <a:rPr lang="ru-RU" sz="4000" dirty="0" err="1" smtClean="0"/>
              <a:t>вьи</a:t>
            </a:r>
            <a:r>
              <a:rPr lang="ru-RU" sz="4000" dirty="0" smtClean="0"/>
              <a:t> в) в..</a:t>
            </a:r>
            <a:r>
              <a:rPr lang="ru-RU" sz="4000" dirty="0" err="1" smtClean="0"/>
              <a:t>лчата</a:t>
            </a:r>
            <a:r>
              <a:rPr lang="ru-RU" sz="4000" dirty="0" smtClean="0"/>
              <a:t> г) </a:t>
            </a:r>
            <a:r>
              <a:rPr lang="ru-RU" sz="4000" dirty="0" err="1" smtClean="0"/>
              <a:t>еж..к</a:t>
            </a:r>
            <a:endParaRPr lang="ru-RU" sz="4000" dirty="0" smtClean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91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555</Words>
  <Application>Microsoft Office PowerPoint</Application>
  <PresentationFormat>Широкоэкранный</PresentationFormat>
  <Paragraphs>74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2021-11-04T18:16:54Z</dcterms:created>
  <dcterms:modified xsi:type="dcterms:W3CDTF">2021-11-05T09:59:25Z</dcterms:modified>
</cp:coreProperties>
</file>