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69" r:id="rId3"/>
    <p:sldId id="268" r:id="rId4"/>
    <p:sldId id="267" r:id="rId5"/>
    <p:sldId id="258" r:id="rId6"/>
    <p:sldId id="261" r:id="rId7"/>
    <p:sldId id="266" r:id="rId8"/>
    <p:sldId id="273" r:id="rId9"/>
    <p:sldId id="282" r:id="rId10"/>
    <p:sldId id="265" r:id="rId11"/>
    <p:sldId id="264" r:id="rId12"/>
    <p:sldId id="263" r:id="rId13"/>
    <p:sldId id="262" r:id="rId14"/>
    <p:sldId id="283" r:id="rId15"/>
    <p:sldId id="260" r:id="rId16"/>
    <p:sldId id="259" r:id="rId17"/>
    <p:sldId id="271" r:id="rId18"/>
    <p:sldId id="272" r:id="rId19"/>
    <p:sldId id="270" r:id="rId20"/>
    <p:sldId id="275" r:id="rId21"/>
    <p:sldId id="277" r:id="rId22"/>
    <p:sldId id="278" r:id="rId23"/>
    <p:sldId id="274" r:id="rId24"/>
    <p:sldId id="279" r:id="rId25"/>
    <p:sldId id="280" r:id="rId26"/>
    <p:sldId id="257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65" d="100"/>
          <a:sy n="65" d="100"/>
        </p:scale>
        <p:origin x="197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D7090A-2C63-48B4-8A0E-F98E9B5B2419}" type="datetimeFigureOut">
              <a:rPr lang="ru-RU" smtClean="0"/>
              <a:t>04.11.2021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DBED74-7C93-4C85-BA75-7E1371595E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65620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F74696-D31F-4D51-A300-3C63C5F9A0C8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84745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75125-6036-4FFD-A258-01A0C061D249}" type="datetimeFigureOut">
              <a:rPr lang="ru-RU" smtClean="0"/>
              <a:t>04.11.2021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33CE7-12BD-4286-B4F5-62877C2FAF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786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75125-6036-4FFD-A258-01A0C061D249}" type="datetimeFigureOut">
              <a:rPr lang="ru-RU" smtClean="0"/>
              <a:t>04.11.2021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33CE7-12BD-4286-B4F5-62877C2FAF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70371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75125-6036-4FFD-A258-01A0C061D249}" type="datetimeFigureOut">
              <a:rPr lang="ru-RU" smtClean="0"/>
              <a:t>04.11.2021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33CE7-12BD-4286-B4F5-62877C2FAF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448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75125-6036-4FFD-A258-01A0C061D249}" type="datetimeFigureOut">
              <a:rPr lang="ru-RU" smtClean="0"/>
              <a:t>04.11.2021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33CE7-12BD-4286-B4F5-62877C2FAF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34086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75125-6036-4FFD-A258-01A0C061D249}" type="datetimeFigureOut">
              <a:rPr lang="ru-RU" smtClean="0"/>
              <a:t>04.11.2021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33CE7-12BD-4286-B4F5-62877C2FAF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84388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75125-6036-4FFD-A258-01A0C061D249}" type="datetimeFigureOut">
              <a:rPr lang="ru-RU" smtClean="0"/>
              <a:t>04.11.2021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33CE7-12BD-4286-B4F5-62877C2FAF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83600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75125-6036-4FFD-A258-01A0C061D249}" type="datetimeFigureOut">
              <a:rPr lang="ru-RU" smtClean="0"/>
              <a:t>04.11.2021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33CE7-12BD-4286-B4F5-62877C2FAF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24068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75125-6036-4FFD-A258-01A0C061D249}" type="datetimeFigureOut">
              <a:rPr lang="ru-RU" smtClean="0"/>
              <a:t>04.11.2021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33CE7-12BD-4286-B4F5-62877C2FAF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150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75125-6036-4FFD-A258-01A0C061D249}" type="datetimeFigureOut">
              <a:rPr lang="ru-RU" smtClean="0"/>
              <a:t>04.11.2021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33CE7-12BD-4286-B4F5-62877C2FAF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30877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75125-6036-4FFD-A258-01A0C061D249}" type="datetimeFigureOut">
              <a:rPr lang="ru-RU" smtClean="0"/>
              <a:t>04.11.2021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33CE7-12BD-4286-B4F5-62877C2FAF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3849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75125-6036-4FFD-A258-01A0C061D249}" type="datetimeFigureOut">
              <a:rPr lang="ru-RU" smtClean="0"/>
              <a:t>04.11.2021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33CE7-12BD-4286-B4F5-62877C2FAF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5619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F75125-6036-4FFD-A258-01A0C061D249}" type="datetimeFigureOut">
              <a:rPr lang="ru-RU" smtClean="0"/>
              <a:t>04.11.2021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F33CE7-12BD-4286-B4F5-62877C2FAF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3446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36.png"/><Relationship Id="rId4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microsoft.com/office/2007/relationships/hdphoto" Target="../media/hdphoto2.wdp"/><Relationship Id="rId4" Type="http://schemas.openxmlformats.org/officeDocument/2006/relationships/image" Target="../media/image3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img-fotki.yandex.ru/get/15510/161917781.1a/0_17e44c_d53a1995_ori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мультфильм дети, веселый, дети, мультяшный клипарт png | PNGWi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535" y="525340"/>
            <a:ext cx="10620376" cy="5629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535723" y="3165082"/>
            <a:ext cx="932061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 русского языка </a:t>
            </a:r>
          </a:p>
          <a:p>
            <a:pPr lvl="0" algn="ctr"/>
            <a:r>
              <a:rPr lang="ru-RU" sz="4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читательской грамотности во 2 классе</a:t>
            </a:r>
            <a:endParaRPr lang="ru-RU" sz="4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55930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img-fotki.yandex.ru/get/15510/161917781.1a/0_17e44c_d53a1995_ori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1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933313" y="2488503"/>
            <a:ext cx="4143404" cy="378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3" descr="D:\Мои документы\секрет на весь свет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2337" y="1702685"/>
            <a:ext cx="2832658" cy="3891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709531" y="27393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smtClean="0">
                <a:solidFill>
                  <a:srgbClr val="FF0000"/>
                </a:solidFill>
              </a:rPr>
              <a:t>ЮРИЙ ИВАНОВИЧ ЕРМОЛАЕВ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1575859" y="1488371"/>
            <a:ext cx="3000953" cy="3948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091551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img-fotki.yandex.ru/get/15510/161917781.1a/0_17e44c_d53a1995_ori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1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583385" y="1071546"/>
            <a:ext cx="3195654" cy="3994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10" descr="Рисунок2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013" y="1214422"/>
            <a:ext cx="2304256" cy="3665594"/>
          </a:xfrm>
          <a:prstGeom prst="rect">
            <a:avLst/>
          </a:prstGeom>
        </p:spPr>
      </p:pic>
      <p:pic>
        <p:nvPicPr>
          <p:cNvPr id="5" name="Picture 12" descr="Рисунок3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0535" y="2643183"/>
            <a:ext cx="2520280" cy="3654112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897213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smtClean="0">
                <a:solidFill>
                  <a:srgbClr val="FF0000"/>
                </a:solidFill>
              </a:rPr>
              <a:t>ЮРИЙ ИВАНОВИЧ ЕРМОЛАЕВ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3121" y="2643183"/>
            <a:ext cx="2597150" cy="36373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5981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5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img-fotki.yandex.ru/get/15510/161917781.1a/0_17e44c_d53a1995_ori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4097826" y="703242"/>
            <a:ext cx="6000792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smtClean="0">
                <a:solidFill>
                  <a:srgbClr val="FF0000"/>
                </a:solidFill>
              </a:rPr>
              <a:t>Объясните слова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4181257" y="1785902"/>
            <a:ext cx="6215074" cy="50720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4000" b="1" smtClean="0">
                <a:solidFill>
                  <a:srgbClr val="FF0000"/>
                </a:solidFill>
              </a:rPr>
              <a:t>Африка</a:t>
            </a:r>
            <a:r>
              <a:rPr lang="ru-RU" sz="4000" b="1" smtClean="0">
                <a:solidFill>
                  <a:schemeClr val="tx2">
                    <a:lumMod val="75000"/>
                  </a:schemeClr>
                </a:solidFill>
              </a:rPr>
              <a:t> – континент земного шара.</a:t>
            </a:r>
          </a:p>
          <a:p>
            <a:pPr algn="just"/>
            <a:endParaRPr lang="ru-RU" sz="4000" b="1" smtClean="0">
              <a:solidFill>
                <a:schemeClr val="tx2">
                  <a:lumMod val="75000"/>
                </a:schemeClr>
              </a:solidFill>
            </a:endParaRPr>
          </a:p>
          <a:p>
            <a:pPr algn="just"/>
            <a:r>
              <a:rPr lang="ru-RU" sz="4000" b="1" smtClean="0">
                <a:solidFill>
                  <a:srgbClr val="FF0000"/>
                </a:solidFill>
              </a:rPr>
              <a:t>Долина</a:t>
            </a:r>
            <a:r>
              <a:rPr lang="ru-RU" sz="4000" b="1" smtClean="0">
                <a:solidFill>
                  <a:schemeClr val="tx2">
                    <a:lumMod val="75000"/>
                  </a:schemeClr>
                </a:solidFill>
              </a:rPr>
              <a:t> – удлинённая впадина вдоль реки, среди гор.</a:t>
            </a:r>
          </a:p>
          <a:p>
            <a:pPr algn="just"/>
            <a:r>
              <a:rPr lang="ru-RU" sz="4000" b="1" smtClean="0">
                <a:solidFill>
                  <a:srgbClr val="FF0000"/>
                </a:solidFill>
              </a:rPr>
              <a:t>Конго</a:t>
            </a:r>
            <a:r>
              <a:rPr lang="ru-RU" sz="4000" b="1" smtClean="0">
                <a:solidFill>
                  <a:schemeClr val="tx2">
                    <a:lumMod val="75000"/>
                  </a:schemeClr>
                </a:solidFill>
              </a:rPr>
              <a:t> – река в Африке.</a:t>
            </a:r>
          </a:p>
          <a:p>
            <a:pPr algn="just"/>
            <a:endParaRPr lang="ru-RU" sz="4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" name="Picture 7" descr="Рисунок4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>
          <a:xfrm>
            <a:off x="1454620" y="928646"/>
            <a:ext cx="2214578" cy="2373878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466613" y="3929042"/>
            <a:ext cx="2762268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847388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img-fotki.yandex.ru/get/15510/161917781.1a/0_17e44c_d53a1995_ori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387363" y="4857760"/>
            <a:ext cx="64807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Крендель 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–</a:t>
            </a:r>
          </a:p>
          <a:p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 витая сдобная булка, похожая на восьмёрку.</a:t>
            </a:r>
            <a:endParaRPr lang="ru-RU" sz="3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" name="Picture 2" descr="D:\Мои документы\УРОКИ ЛИТЕРАТУРНОГО ЧТЕНИЯ\ДВА ПИРОЖНЫХ\крен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2369" y="5085184"/>
            <a:ext cx="1501303" cy="1032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172817" y="928670"/>
            <a:ext cx="592932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Пальмы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 – растения южных стран с крупными вечнозелёными листьями.</a:t>
            </a:r>
          </a:p>
          <a:p>
            <a:endParaRPr lang="ru-RU" sz="32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3200" b="1" dirty="0" smtClean="0">
                <a:solidFill>
                  <a:srgbClr val="FF0000"/>
                </a:solidFill>
              </a:rPr>
              <a:t>Тропические лианы 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– вьющееся  цепкое растение, растущее в жарких странах.</a:t>
            </a:r>
            <a:endParaRPr lang="ru-RU" sz="3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951610" y="786666"/>
            <a:ext cx="3095616" cy="2321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8578509" y="3108378"/>
            <a:ext cx="2762252" cy="2071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906140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img-fotki.yandex.ru/get/15510/161917781.1a/0_17e44c_d53a1995_ori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18288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400" b="1" smtClean="0">
                <a:solidFill>
                  <a:srgbClr val="FF0000"/>
                </a:solidFill>
              </a:rPr>
              <a:t>«Два пирожных»</a:t>
            </a:r>
            <a:endParaRPr lang="ru-RU" sz="5400" b="1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E:\картинки\i (14).jpg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7176" y="1412776"/>
            <a:ext cx="758965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52927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img-fotki.yandex.ru/get/15510/161917781.1a/0_17e44c_d53a1995_ori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7232"/>
            <a:ext cx="12192000" cy="6710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96778" y="587112"/>
            <a:ext cx="972888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Мама вошла в комнату и сказала: </a:t>
            </a:r>
          </a:p>
          <a:p>
            <a:r>
              <a:rPr lang="ru-RU" sz="3200" dirty="0" smtClean="0"/>
              <a:t>– Помогите-ка мне, дочки, вымыть посуду. В это время старшая сестра Наташа читала книгу о путешествиях по Африке, а младшая, Оля, лепила из пластилина булочки и крендельки. Помогать маме им, конечно, не хотелось. Но Оля решила так: сначала помогу, а потом весь вечер лепить буду. И пошла в кухню.</a:t>
            </a:r>
            <a:endParaRPr lang="ru-RU" sz="3200" dirty="0"/>
          </a:p>
        </p:txBody>
      </p:sp>
      <p:pic>
        <p:nvPicPr>
          <p:cNvPr id="11266" name="Picture 2" descr="https://coollib.net/i/33/469433/i_0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4031901"/>
            <a:ext cx="3598986" cy="2228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https://coollib.net/i/33/469433/i_00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2277" y="4232031"/>
            <a:ext cx="4049682" cy="2028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5048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img-fotki.yandex.ru/get/15510/161917781.1a/0_17e44c_d53a1995_ori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59707" y="651471"/>
            <a:ext cx="1043322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– Я тоже сейчас приду, только главу дочитаю, – сказала ей вдогонку Наташа и добавила: </a:t>
            </a:r>
          </a:p>
          <a:p>
            <a:r>
              <a:rPr lang="ru-RU" sz="3200" dirty="0" smtClean="0"/>
              <a:t>– Такая интересная книга, прямо не оторвёшься! Немного погодя Оля вернулась в комнату за Наташей: </a:t>
            </a:r>
          </a:p>
          <a:p>
            <a:r>
              <a:rPr lang="ru-RU" sz="3200" dirty="0" smtClean="0"/>
              <a:t>– Что же ты не идёшь, мы с мамой уже почти всю посуду перемыли.</a:t>
            </a:r>
            <a:endParaRPr lang="ru-RU" sz="3200" dirty="0"/>
          </a:p>
        </p:txBody>
      </p:sp>
      <p:pic>
        <p:nvPicPr>
          <p:cNvPr id="12290" name="Picture 2" descr="https://coollib.net/i/33/469433/i_00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8656" y="3250199"/>
            <a:ext cx="3736803" cy="3193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1092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img-fotki.yandex.ru/get/15510/161917781.1a/0_17e44c_d53a1995_ori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268626" y="752900"/>
            <a:ext cx="1008723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– А меня здесь нет, – не отрываясь от книги, проговорила Наташа. – Я путешествую сейчас в долине реки Конго. Вокруг меня пальмы, тропические лианы, попугаи. – И она перевернула страницу.</a:t>
            </a:r>
            <a:endParaRPr lang="ru-RU" sz="3200" dirty="0"/>
          </a:p>
        </p:txBody>
      </p:sp>
      <p:pic>
        <p:nvPicPr>
          <p:cNvPr id="27650" name="Picture 2" descr="https://po-kaple.ru/wp-content/uploads/2021/04/Screenshot_20210416-183534_Samsung-Interne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8842" y="2976354"/>
            <a:ext cx="6183440" cy="3131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8257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img-fotki.yandex.ru/get/15510/161917781.1a/0_17e44c_d53a1995_ori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69772" y="874455"/>
            <a:ext cx="1007487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Постояла Оля около сестры, вздохнула и опять ушла на кухню одна. Минут через двадцать она принесла чистые тарелки, убрала в буфет и принялась за лепку. – Ну вот я и дома, – закрывая книгу, проговорила Наташа и вдруг рассмеялась.</a:t>
            </a:r>
            <a:endParaRPr lang="ru-RU" sz="3200" dirty="0"/>
          </a:p>
        </p:txBody>
      </p:sp>
      <p:pic>
        <p:nvPicPr>
          <p:cNvPr id="26626" name="Picture 2" descr="https://portalonline.ru/userfiles/images/literatyra/Ermolaev%20Dva%20pirozhnyh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6300" y="2972748"/>
            <a:ext cx="4465852" cy="3331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4377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img-fotki.yandex.ru/get/15510/161917781.1a/0_17e44c_d53a1995_ori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99070" y="648896"/>
            <a:ext cx="1028494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– Чем это ты губы вымазала?</a:t>
            </a:r>
          </a:p>
          <a:p>
            <a:r>
              <a:rPr lang="ru-RU" sz="3200" dirty="0" smtClean="0"/>
              <a:t>– Кремом, – похвасталась Оля. </a:t>
            </a:r>
          </a:p>
          <a:p>
            <a:r>
              <a:rPr lang="ru-RU" sz="3200" dirty="0" smtClean="0"/>
              <a:t>– Я два пирожных съела. Одно за себя, а другое за тебя. – Зачем же за меня? – нахмурилась Наташа.</a:t>
            </a:r>
          </a:p>
          <a:p>
            <a:r>
              <a:rPr lang="ru-RU" sz="3200" dirty="0" smtClean="0"/>
              <a:t> – Мама велела. Она сказала, что ещё неизвестно, когда ты вернёшься из Африки: Африка – то далеко, а пирожное с кремом может испортиться.</a:t>
            </a:r>
            <a:endParaRPr lang="ru-RU" sz="3200" dirty="0"/>
          </a:p>
        </p:txBody>
      </p:sp>
      <p:pic>
        <p:nvPicPr>
          <p:cNvPr id="28676" name="Picture 4" descr="https://ds04.infourok.ru/uploads/ex/0ead/001459fc-967341ed/img1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09" t="23122" r="13761" b="16878"/>
          <a:stretch/>
        </p:blipFill>
        <p:spPr bwMode="auto">
          <a:xfrm>
            <a:off x="4139511" y="4188326"/>
            <a:ext cx="3422825" cy="2061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2985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img-fotki.yandex.ru/get/15510/161917781.1a/0_17e44c_d53a1995_ori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569" y="93785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>
          <a:xfrm>
            <a:off x="2268415" y="492370"/>
            <a:ext cx="7772400" cy="257785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Ю.И. Ермолаев </a:t>
            </a:r>
            <a:b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«Два пирожных»</a:t>
            </a:r>
            <a:b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endParaRPr lang="ru-RU" dirty="0"/>
          </a:p>
        </p:txBody>
      </p:sp>
      <p:pic>
        <p:nvPicPr>
          <p:cNvPr id="2050" name="Picture 2" descr="https://fs01.infourok.ru/images/doc/89/106708/img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668" y="2407873"/>
            <a:ext cx="5307378" cy="3980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50344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https://img-fotki.yandex.ru/get/15510/161917781.1a/0_17e44c_d53a1995_ori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66693" y="497446"/>
            <a:ext cx="7211144" cy="634082"/>
          </a:xfrm>
        </p:spPr>
        <p:txBody>
          <a:bodyPr/>
          <a:lstStyle/>
          <a:p>
            <a:r>
              <a:rPr lang="ru-RU" sz="3200" dirty="0">
                <a:solidFill>
                  <a:srgbClr val="FF0000"/>
                </a:solidFill>
                <a:latin typeface="Arial Black" pitchFamily="34" charset="0"/>
              </a:rPr>
              <a:t>Установим  соответствия!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57465" y="1457578"/>
            <a:ext cx="4762872" cy="4525963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>
                <a:solidFill>
                  <a:srgbClr val="660066"/>
                </a:solidFill>
                <a:latin typeface="Arial Black" pitchFamily="34" charset="0"/>
              </a:rPr>
              <a:t>м</a:t>
            </a:r>
            <a:r>
              <a:rPr lang="ru-RU" dirty="0" smtClean="0">
                <a:solidFill>
                  <a:srgbClr val="660066"/>
                </a:solidFill>
                <a:latin typeface="Arial Black" pitchFamily="34" charset="0"/>
              </a:rPr>
              <a:t>ладшая сестра</a:t>
            </a:r>
          </a:p>
          <a:p>
            <a:pPr marL="0" indent="0" algn="ctr">
              <a:buNone/>
            </a:pPr>
            <a:r>
              <a:rPr lang="ru-RU" dirty="0">
                <a:solidFill>
                  <a:srgbClr val="660066"/>
                </a:solidFill>
                <a:latin typeface="Arial Black" pitchFamily="34" charset="0"/>
              </a:rPr>
              <a:t>с</a:t>
            </a:r>
            <a:r>
              <a:rPr lang="ru-RU" dirty="0" smtClean="0">
                <a:solidFill>
                  <a:srgbClr val="660066"/>
                </a:solidFill>
                <a:latin typeface="Arial Black" pitchFamily="34" charset="0"/>
              </a:rPr>
              <a:t>таршая  сестра</a:t>
            </a:r>
          </a:p>
          <a:p>
            <a:pPr marL="0" indent="0" algn="ctr">
              <a:buNone/>
            </a:pPr>
            <a:r>
              <a:rPr lang="ru-RU" dirty="0">
                <a:solidFill>
                  <a:srgbClr val="660066"/>
                </a:solidFill>
                <a:latin typeface="Arial Black" pitchFamily="34" charset="0"/>
              </a:rPr>
              <a:t>л</a:t>
            </a:r>
            <a:r>
              <a:rPr lang="ru-RU" dirty="0" smtClean="0">
                <a:solidFill>
                  <a:srgbClr val="660066"/>
                </a:solidFill>
                <a:latin typeface="Arial Black" pitchFamily="34" charset="0"/>
              </a:rPr>
              <a:t>ентяйка</a:t>
            </a:r>
          </a:p>
          <a:p>
            <a:pPr marL="0" indent="0" algn="ctr">
              <a:buNone/>
            </a:pPr>
            <a:r>
              <a:rPr lang="ru-RU" dirty="0">
                <a:solidFill>
                  <a:srgbClr val="660066"/>
                </a:solidFill>
                <a:latin typeface="Arial Black" pitchFamily="34" charset="0"/>
              </a:rPr>
              <a:t>ф</a:t>
            </a:r>
            <a:r>
              <a:rPr lang="ru-RU" dirty="0" smtClean="0">
                <a:solidFill>
                  <a:srgbClr val="660066"/>
                </a:solidFill>
                <a:latin typeface="Arial Black" pitchFamily="34" charset="0"/>
              </a:rPr>
              <a:t>антазёрка</a:t>
            </a:r>
          </a:p>
          <a:p>
            <a:pPr marL="0" indent="0" algn="ctr">
              <a:buNone/>
            </a:pPr>
            <a:r>
              <a:rPr lang="ru-RU" dirty="0">
                <a:solidFill>
                  <a:srgbClr val="660066"/>
                </a:solidFill>
                <a:latin typeface="Arial Black" pitchFamily="34" charset="0"/>
              </a:rPr>
              <a:t>л</a:t>
            </a:r>
            <a:r>
              <a:rPr lang="ru-RU" dirty="0" smtClean="0">
                <a:solidFill>
                  <a:srgbClr val="660066"/>
                </a:solidFill>
                <a:latin typeface="Arial Black" pitchFamily="34" charset="0"/>
              </a:rPr>
              <a:t>юбит лепить</a:t>
            </a:r>
          </a:p>
          <a:p>
            <a:pPr marL="0" indent="0" algn="ctr">
              <a:buNone/>
            </a:pPr>
            <a:r>
              <a:rPr lang="ru-RU" dirty="0">
                <a:solidFill>
                  <a:srgbClr val="660066"/>
                </a:solidFill>
                <a:latin typeface="Arial Black" pitchFamily="34" charset="0"/>
              </a:rPr>
              <a:t>л</a:t>
            </a:r>
            <a:r>
              <a:rPr lang="ru-RU" dirty="0" smtClean="0">
                <a:solidFill>
                  <a:srgbClr val="660066"/>
                </a:solidFill>
                <a:latin typeface="Arial Black" pitchFamily="34" charset="0"/>
              </a:rPr>
              <a:t>юбит  читать</a:t>
            </a:r>
          </a:p>
          <a:p>
            <a:pPr marL="0" indent="0" algn="ctr">
              <a:buNone/>
            </a:pPr>
            <a:r>
              <a:rPr lang="ru-RU" dirty="0">
                <a:solidFill>
                  <a:srgbClr val="660066"/>
                </a:solidFill>
                <a:latin typeface="Arial Black" pitchFamily="34" charset="0"/>
              </a:rPr>
              <a:t>п</a:t>
            </a:r>
            <a:r>
              <a:rPr lang="ru-RU" dirty="0" smtClean="0">
                <a:solidFill>
                  <a:srgbClr val="660066"/>
                </a:solidFill>
                <a:latin typeface="Arial Black" pitchFamily="34" charset="0"/>
              </a:rPr>
              <a:t>омощница  мамы</a:t>
            </a:r>
            <a:endParaRPr lang="ru-RU" dirty="0">
              <a:solidFill>
                <a:srgbClr val="660066"/>
              </a:solidFill>
              <a:latin typeface="Arial Black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423592" y="3232177"/>
            <a:ext cx="2232248" cy="57606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rgbClr val="FF0000"/>
                </a:solidFill>
                <a:latin typeface="Arial Black" pitchFamily="34" charset="0"/>
              </a:rPr>
              <a:t>Наташа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760296" y="2883340"/>
            <a:ext cx="1440160" cy="57606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rgbClr val="FF0000"/>
                </a:solidFill>
                <a:latin typeface="Arial Black" pitchFamily="34" charset="0"/>
              </a:rPr>
              <a:t>Оля</a:t>
            </a:r>
          </a:p>
        </p:txBody>
      </p:sp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1294" y="842510"/>
            <a:ext cx="2896171" cy="2040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3879" y="3380462"/>
            <a:ext cx="1224136" cy="2935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Прямая со стрелкой 6"/>
          <p:cNvCxnSpPr/>
          <p:nvPr/>
        </p:nvCxnSpPr>
        <p:spPr>
          <a:xfrm flipV="1">
            <a:off x="3600872" y="2335427"/>
            <a:ext cx="1472022" cy="83594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V="1">
            <a:off x="4625854" y="2631989"/>
            <a:ext cx="1169465" cy="69178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V="1">
            <a:off x="4655840" y="3323773"/>
            <a:ext cx="855274" cy="19643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stCxn id="5" idx="2"/>
          </p:cNvCxnSpPr>
          <p:nvPr/>
        </p:nvCxnSpPr>
        <p:spPr>
          <a:xfrm>
            <a:off x="3539716" y="3808241"/>
            <a:ext cx="1692188" cy="43012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H="1" flipV="1">
            <a:off x="8760297" y="1772817"/>
            <a:ext cx="673571" cy="109250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H="1">
            <a:off x="8192530" y="3466154"/>
            <a:ext cx="1241340" cy="240873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flipH="1">
            <a:off x="8637373" y="3466154"/>
            <a:ext cx="796496" cy="125899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8199" y="4725145"/>
            <a:ext cx="1165347" cy="1597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6982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 descr="https://img-fotki.yandex.ru/get/15510/161917781.1a/0_17e44c_d53a1995_ori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3075" y="1001415"/>
            <a:ext cx="5221088" cy="922114"/>
          </a:xfrm>
        </p:spPr>
        <p:txBody>
          <a:bodyPr/>
          <a:lstStyle/>
          <a:p>
            <a:r>
              <a:rPr lang="ru-RU" sz="2800" dirty="0">
                <a:solidFill>
                  <a:srgbClr val="FF0000"/>
                </a:solidFill>
                <a:latin typeface="Arial Black" pitchFamily="34" charset="0"/>
              </a:rPr>
              <a:t>Определите  </a:t>
            </a:r>
            <a:r>
              <a:rPr lang="ru-RU" sz="2800" dirty="0" smtClean="0">
                <a:solidFill>
                  <a:srgbClr val="FF0000"/>
                </a:solidFill>
                <a:latin typeface="Arial Black" pitchFamily="34" charset="0"/>
              </a:rPr>
              <a:t>пословицу</a:t>
            </a:r>
            <a:r>
              <a:rPr lang="ru-RU" sz="2800" dirty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ru-RU" sz="2800" dirty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2800" dirty="0">
                <a:solidFill>
                  <a:srgbClr val="FF0000"/>
                </a:solidFill>
                <a:latin typeface="Arial Black" pitchFamily="34" charset="0"/>
              </a:rPr>
              <a:t>  для  Наташи</a:t>
            </a:r>
            <a:endParaRPr lang="ru-RU" sz="2800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6200" y="404665"/>
            <a:ext cx="2327006" cy="2318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3095273" y="2924944"/>
            <a:ext cx="6260225" cy="57606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>
                <a:solidFill>
                  <a:srgbClr val="660066"/>
                </a:solidFill>
                <a:latin typeface="Arial Black" pitchFamily="34" charset="0"/>
              </a:rPr>
              <a:t>По  заслугам  и  награда.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095273" y="3933056"/>
            <a:ext cx="7128791" cy="57606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>
                <a:solidFill>
                  <a:srgbClr val="660066"/>
                </a:solidFill>
                <a:latin typeface="Arial Black" pitchFamily="34" charset="0"/>
              </a:rPr>
              <a:t>Кто не  работает, тот  не  ест.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095273" y="5085184"/>
            <a:ext cx="7128791" cy="95787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>
                <a:solidFill>
                  <a:srgbClr val="660066"/>
                </a:solidFill>
                <a:latin typeface="Arial Black" pitchFamily="34" charset="0"/>
              </a:rPr>
              <a:t>Кто скоро помог, тот  дважды  помог.</a:t>
            </a:r>
          </a:p>
        </p:txBody>
      </p:sp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794" y="1268760"/>
            <a:ext cx="942144" cy="1291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875" b="89000" l="6375" r="911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8"/>
          <a:stretch/>
        </p:blipFill>
        <p:spPr bwMode="auto">
          <a:xfrm>
            <a:off x="2135560" y="3521968"/>
            <a:ext cx="1296144" cy="1073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4537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 descr="https://img-fotki.yandex.ru/get/15510/161917781.1a/0_17e44c_d53a1995_ori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3208" y="786586"/>
            <a:ext cx="5221088" cy="922114"/>
          </a:xfrm>
        </p:spPr>
        <p:txBody>
          <a:bodyPr/>
          <a:lstStyle/>
          <a:p>
            <a:r>
              <a:rPr lang="ru-RU" sz="2800" dirty="0">
                <a:solidFill>
                  <a:srgbClr val="FF0000"/>
                </a:solidFill>
                <a:latin typeface="Arial Black" pitchFamily="34" charset="0"/>
              </a:rPr>
              <a:t>Определите  пословицы</a:t>
            </a:r>
            <a:br>
              <a:rPr lang="ru-RU" sz="2800" dirty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2800" dirty="0">
                <a:solidFill>
                  <a:srgbClr val="FF0000"/>
                </a:solidFill>
                <a:latin typeface="Arial Black" pitchFamily="34" charset="0"/>
              </a:rPr>
              <a:t>  для  Оли</a:t>
            </a:r>
            <a:endParaRPr lang="ru-RU" sz="28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522858" y="2955415"/>
            <a:ext cx="6260225" cy="57606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>
                <a:solidFill>
                  <a:srgbClr val="660066"/>
                </a:solidFill>
                <a:latin typeface="Arial Black" pitchFamily="34" charset="0"/>
              </a:rPr>
              <a:t>По  заслугам  и  награда.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095273" y="3933056"/>
            <a:ext cx="7128791" cy="57606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>
                <a:solidFill>
                  <a:srgbClr val="660066"/>
                </a:solidFill>
                <a:latin typeface="Arial Black" pitchFamily="34" charset="0"/>
              </a:rPr>
              <a:t>Кто не  работает, тот  не  ест.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522857" y="5075787"/>
            <a:ext cx="6169080" cy="95787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>
                <a:solidFill>
                  <a:srgbClr val="660066"/>
                </a:solidFill>
                <a:latin typeface="Arial Black" pitchFamily="34" charset="0"/>
              </a:rPr>
              <a:t>Всякая  помощь  хороша  вовремя.</a:t>
            </a:r>
          </a:p>
        </p:txBody>
      </p:sp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9896" y="1318423"/>
            <a:ext cx="942144" cy="1291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875" b="89000" l="6375" r="911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8"/>
          <a:stretch/>
        </p:blipFill>
        <p:spPr bwMode="auto">
          <a:xfrm>
            <a:off x="2567608" y="2564904"/>
            <a:ext cx="1296144" cy="1073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8633" y="332656"/>
            <a:ext cx="1345431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875" b="89000" l="6375" r="911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8"/>
          <a:stretch/>
        </p:blipFill>
        <p:spPr bwMode="auto">
          <a:xfrm>
            <a:off x="2567608" y="4934226"/>
            <a:ext cx="1296144" cy="1073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2931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img-fotki.yandex.ru/get/15510/161917781.1a/0_17e44c_d53a1995_ori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2125362" y="53413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smtClean="0">
                <a:solidFill>
                  <a:srgbClr val="FF0000"/>
                </a:solidFill>
              </a:rPr>
              <a:t>ГЛАВНАЯ МЫСЛЬ 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Picture 2" descr="D:\Мои документы\49fba472b13a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5649" y="1960300"/>
            <a:ext cx="2877440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/>
          <p:cNvSpPr/>
          <p:nvPr/>
        </p:nvSpPr>
        <p:spPr>
          <a:xfrm rot="1058363">
            <a:off x="2147984" y="2150219"/>
            <a:ext cx="2347165" cy="648072"/>
          </a:xfrm>
          <a:prstGeom prst="ellipse">
            <a:avLst/>
          </a:prstGeom>
          <a:solidFill>
            <a:srgbClr val="F2CE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ЛЮБОВЬ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 rot="223169">
            <a:off x="1978490" y="3299703"/>
            <a:ext cx="2369987" cy="744749"/>
          </a:xfrm>
          <a:prstGeom prst="ellipse">
            <a:avLst/>
          </a:prstGeom>
          <a:solidFill>
            <a:srgbClr val="F2CE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ЗАБОТА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 rot="20670068">
            <a:off x="2060177" y="4720720"/>
            <a:ext cx="2436598" cy="737270"/>
          </a:xfrm>
          <a:prstGeom prst="ellipse">
            <a:avLst/>
          </a:prstGeom>
          <a:solidFill>
            <a:srgbClr val="F2CE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ДОБРОТА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 rot="20670068">
            <a:off x="7734000" y="2121100"/>
            <a:ext cx="2465505" cy="737270"/>
          </a:xfrm>
          <a:prstGeom prst="ellipse">
            <a:avLst/>
          </a:prstGeom>
          <a:solidFill>
            <a:srgbClr val="F2CE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УВАЖЕНИЕ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7882010" y="3358772"/>
            <a:ext cx="2462608" cy="786246"/>
          </a:xfrm>
          <a:prstGeom prst="ellipse">
            <a:avLst/>
          </a:prstGeom>
          <a:solidFill>
            <a:srgbClr val="F2CE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ВНИМАНИЕ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 rot="825535">
            <a:off x="7790576" y="4696232"/>
            <a:ext cx="2462608" cy="786246"/>
          </a:xfrm>
          <a:prstGeom prst="ellipse">
            <a:avLst/>
          </a:prstGeom>
          <a:solidFill>
            <a:srgbClr val="F2CE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СОГЛАСИЕ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277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https://img-fotki.yandex.ru/get/15510/161917781.1a/0_17e44c_d53a1995_ori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9909" y="287202"/>
            <a:ext cx="7283152" cy="1143000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rgbClr val="FF0000"/>
                </a:solidFill>
                <a:latin typeface="Arial Black" pitchFamily="34" charset="0"/>
              </a:rPr>
              <a:t>Подведём  итоги  урока!</a:t>
            </a:r>
            <a:br>
              <a:rPr lang="ru-RU" sz="2400" dirty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2400" dirty="0">
                <a:solidFill>
                  <a:srgbClr val="FF0000"/>
                </a:solidFill>
                <a:latin typeface="Arial Black" pitchFamily="34" charset="0"/>
              </a:rPr>
              <a:t>Чему  учит  автор  рассказа?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035660" y="1304764"/>
            <a:ext cx="6741705" cy="93610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>
                <a:solidFill>
                  <a:srgbClr val="660066"/>
                </a:solidFill>
                <a:latin typeface="Arial Black" pitchFamily="34" charset="0"/>
              </a:rPr>
              <a:t>   Автор  учит  быть  добрыми  и отзывчивыми.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035660" y="2420889"/>
            <a:ext cx="6862597" cy="133831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>
                <a:solidFill>
                  <a:srgbClr val="660066"/>
                </a:solidFill>
                <a:latin typeface="Arial Black" pitchFamily="34" charset="0"/>
              </a:rPr>
              <a:t>Автор  учит слушаться маму и принимать  посильное  участие  в  домашних   делах. 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035659" y="4005065"/>
            <a:ext cx="7272808" cy="107897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>
                <a:solidFill>
                  <a:srgbClr val="660066"/>
                </a:solidFill>
                <a:latin typeface="Arial Black" pitchFamily="34" charset="0"/>
              </a:rPr>
              <a:t>Автор  учит  тому, что по заслугам и  награда   выдаётся.</a:t>
            </a:r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507" y="4959933"/>
            <a:ext cx="1671519" cy="1309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7176120" y="1393734"/>
            <a:ext cx="1944216" cy="37908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143673" y="1850934"/>
            <a:ext cx="2874820" cy="32098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607292" y="2510828"/>
            <a:ext cx="2216900" cy="37908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578447" y="3343694"/>
            <a:ext cx="3741689" cy="37908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199875" y="4181551"/>
            <a:ext cx="1946763" cy="36300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537485" y="4596932"/>
            <a:ext cx="1946763" cy="36300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25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img-fotki.yandex.ru/get/15510/161917781.1a/0_17e44c_d53a1995_ori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957943" y="510235"/>
            <a:ext cx="10757807" cy="34778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/>
              <a:t>                </a:t>
            </a:r>
            <a:r>
              <a:rPr lang="ru-RU" sz="4400" dirty="0" smtClean="0"/>
              <a:t> </a:t>
            </a:r>
            <a:r>
              <a:rPr lang="ru-RU" sz="4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ДОМАШНЯЯ РАБОТА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Прочитать произведение </a:t>
            </a:r>
            <a:r>
              <a:rPr lang="ru-RU" sz="4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Ю.Ермолаева</a:t>
            </a:r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«Два пирожных», ответить на вопросы в конце текста.</a:t>
            </a:r>
          </a:p>
          <a:p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</a:t>
            </a:r>
            <a:endParaRPr lang="ru-RU" sz="32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Picasa Web Albums - brichi Monferrer - DIBUIXOS DE C... | Детские рисунки,  Школьные идеи, Детские картин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7653" y="2655365"/>
            <a:ext cx="3653481" cy="3560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588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img-fotki.yandex.ru/get/15510/161917781.1a/0_17e44c_d53a1995_ori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2686746" y="4001294"/>
            <a:ext cx="6818507" cy="156036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1" algn="ctr"/>
            <a:r>
              <a:rPr lang="ru-RU" sz="7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УРОК!</a:t>
            </a:r>
          </a:p>
        </p:txBody>
      </p:sp>
      <p:pic>
        <p:nvPicPr>
          <p:cNvPr id="4" name="Picture 2" descr="https://obninsk.poliglotiki.ru/images/site/cache/93/53/9353c66e8d4b45bffe9f9a04587a12b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9746" y="619337"/>
            <a:ext cx="5268770" cy="3123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6739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img-fotki.yandex.ru/get/15510/161917781.1a/0_17e44c_d53a1995_ori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585297" y="559177"/>
            <a:ext cx="908270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 домашнего задания </a:t>
            </a:r>
            <a:endParaRPr lang="ru-RU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https://82.img.avito.st/640x480/561026678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273"/>
          <a:stretch/>
        </p:blipFill>
        <p:spPr bwMode="auto">
          <a:xfrm>
            <a:off x="2900364" y="2262415"/>
            <a:ext cx="7100886" cy="3895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8165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img-fotki.yandex.ru/get/15510/161917781.1a/0_17e44c_d53a1995_ori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3662" t="63255" r="2573" b="16827"/>
          <a:stretch/>
        </p:blipFill>
        <p:spPr>
          <a:xfrm>
            <a:off x="1083316" y="1594338"/>
            <a:ext cx="9968312" cy="458262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200956" y="726770"/>
            <a:ext cx="107423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Open Sans"/>
              </a:rPr>
              <a:t>Упражнение 122.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048256" y="1414272"/>
            <a:ext cx="792480" cy="438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982771" y="2321108"/>
            <a:ext cx="4481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00B050"/>
                </a:solidFill>
              </a:rPr>
              <a:t>а</a:t>
            </a:r>
            <a:endParaRPr lang="ru-RU" sz="3600" b="1" dirty="0" smtClean="0">
              <a:solidFill>
                <a:srgbClr val="00B05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14217" y="2321107"/>
            <a:ext cx="4481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B050"/>
                </a:solidFill>
              </a:rPr>
              <a:t>е</a:t>
            </a:r>
            <a:endParaRPr lang="ru-RU" sz="3600" b="1" dirty="0" smtClean="0">
              <a:solidFill>
                <a:srgbClr val="00B05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066087" y="2654698"/>
            <a:ext cx="4481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B050"/>
                </a:solidFill>
              </a:rPr>
              <a:t>е</a:t>
            </a:r>
            <a:endParaRPr lang="ru-RU" sz="3600" b="1" dirty="0" smtClean="0">
              <a:solidFill>
                <a:srgbClr val="00B05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149403" y="2654698"/>
            <a:ext cx="4481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00B050"/>
                </a:solidFill>
              </a:rPr>
              <a:t>о</a:t>
            </a:r>
            <a:endParaRPr lang="ru-RU" sz="3600" b="1" dirty="0" smtClean="0">
              <a:solidFill>
                <a:srgbClr val="00B05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323555" y="3365032"/>
            <a:ext cx="4481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00B050"/>
                </a:solidFill>
              </a:rPr>
              <a:t>о</a:t>
            </a:r>
            <a:endParaRPr lang="ru-RU" sz="3600" b="1" dirty="0" smtClean="0">
              <a:solidFill>
                <a:srgbClr val="00B05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687591" y="3715058"/>
            <a:ext cx="4481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00B050"/>
                </a:solidFill>
              </a:rPr>
              <a:t>я</a:t>
            </a:r>
            <a:endParaRPr lang="ru-RU" sz="3600" b="1" dirty="0" smtClean="0">
              <a:solidFill>
                <a:srgbClr val="00B05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109442" y="3694363"/>
            <a:ext cx="4481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B050"/>
                </a:solidFill>
              </a:rPr>
              <a:t>е</a:t>
            </a:r>
            <a:endParaRPr lang="ru-RU" sz="3600" b="1" dirty="0" smtClean="0">
              <a:solidFill>
                <a:srgbClr val="00B05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213259" y="4007445"/>
            <a:ext cx="4481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00B050"/>
                </a:solidFill>
              </a:rPr>
              <a:t>а</a:t>
            </a:r>
            <a:endParaRPr lang="ru-RU" sz="3600" b="1" dirty="0" smtClean="0">
              <a:solidFill>
                <a:srgbClr val="00B05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049000" y="4364484"/>
            <a:ext cx="4481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00B050"/>
                </a:solidFill>
              </a:rPr>
              <a:t>а</a:t>
            </a:r>
            <a:endParaRPr lang="ru-RU" sz="3600" b="1" dirty="0" smtClean="0">
              <a:solidFill>
                <a:srgbClr val="00B05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121695" y="4407279"/>
            <a:ext cx="4481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00B050"/>
                </a:solidFill>
              </a:rPr>
              <a:t>о</a:t>
            </a:r>
            <a:endParaRPr lang="ru-RU" sz="3600" b="1" dirty="0" smtClean="0">
              <a:solidFill>
                <a:srgbClr val="00B050"/>
              </a:solidFill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9171709" y="3163092"/>
            <a:ext cx="480291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8133322" y="3162729"/>
            <a:ext cx="742823" cy="363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8133322" y="3222007"/>
            <a:ext cx="742823" cy="363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4289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img-fotki.yandex.ru/get/15510/161917781.1a/0_17e44c_d53a1995_ori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18288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400" b="1" smtClean="0">
                <a:solidFill>
                  <a:srgbClr val="FF0000"/>
                </a:solidFill>
              </a:rPr>
              <a:t>«Два пирожных»</a:t>
            </a:r>
            <a:endParaRPr lang="ru-RU" sz="5400" b="1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E:\картинки\i (14).jpg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7176" y="1412776"/>
            <a:ext cx="758965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46668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img-fotki.yandex.ru/get/15510/161917781.1a/0_17e44c_d53a1995_ori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 txBox="1">
            <a:spLocks/>
          </p:cNvSpPr>
          <p:nvPr/>
        </p:nvSpPr>
        <p:spPr bwMode="auto">
          <a:xfrm>
            <a:off x="1572389" y="2800032"/>
            <a:ext cx="9143622" cy="13298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ru-RU" altLang="ru-RU" sz="2800" dirty="0" smtClean="0">
                <a:solidFill>
                  <a:srgbClr val="660066"/>
                </a:solidFill>
                <a:latin typeface="Arial Black" pitchFamily="34" charset="0"/>
              </a:rPr>
              <a:t>Предположите  по  названию  рассказа,  о  чём  будет  речь  в  тексте?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321902" y="516428"/>
            <a:ext cx="98678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/>
              </a:rPr>
              <a:t>Ю. Ермолаев «Два  пирожных»</a:t>
            </a:r>
          </a:p>
        </p:txBody>
      </p:sp>
      <p:pic>
        <p:nvPicPr>
          <p:cNvPr id="5" name="Picture 2" descr="https://avatars.mds.yandex.net/get-pdb/877347/db5ab894-b78b-4185-be97-671de785c97e/s1200?webp=fals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338126" y="1380524"/>
            <a:ext cx="1720087" cy="1460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avatars.mds.yandex.net/get-pdb/877347/db5ab894-b78b-4185-be97-671de785c97e/s1200?webp=fals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570375" y="1231826"/>
            <a:ext cx="1814634" cy="1540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6412" y="1327981"/>
            <a:ext cx="1319262" cy="144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8" name="Группа 7"/>
          <p:cNvGrpSpPr/>
          <p:nvPr/>
        </p:nvGrpSpPr>
        <p:grpSpPr>
          <a:xfrm>
            <a:off x="1418076" y="3422824"/>
            <a:ext cx="10035929" cy="1975011"/>
            <a:chOff x="1645774" y="3773732"/>
            <a:chExt cx="7982546" cy="1975011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1645774" y="4363748"/>
              <a:ext cx="7037895" cy="13849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2800" dirty="0">
                  <a:solidFill>
                    <a:srgbClr val="FF0000"/>
                  </a:solidFill>
                  <a:latin typeface="Arial Black" pitchFamily="34" charset="0"/>
                </a:rPr>
                <a:t>Пирожные </a:t>
              </a:r>
              <a:r>
                <a:rPr lang="ru-RU" sz="2800" dirty="0">
                  <a:solidFill>
                    <a:srgbClr val="660066"/>
                  </a:solidFill>
                  <a:latin typeface="Arial Black" pitchFamily="34" charset="0"/>
                </a:rPr>
                <a:t>— штучные </a:t>
              </a:r>
              <a:r>
                <a:rPr lang="ru-RU" sz="2800" dirty="0" smtClean="0">
                  <a:solidFill>
                    <a:srgbClr val="660066"/>
                  </a:solidFill>
                  <a:latin typeface="Arial Black" pitchFamily="34" charset="0"/>
                </a:rPr>
                <a:t>кондитерские </a:t>
              </a:r>
              <a:r>
                <a:rPr lang="ru-RU" sz="2800" dirty="0">
                  <a:solidFill>
                    <a:srgbClr val="660066"/>
                  </a:solidFill>
                  <a:latin typeface="Arial Black" pitchFamily="34" charset="0"/>
                </a:rPr>
                <a:t>изделия </a:t>
              </a:r>
              <a:r>
                <a:rPr lang="ru-RU" sz="2800" dirty="0" smtClean="0">
                  <a:solidFill>
                    <a:srgbClr val="660066"/>
                  </a:solidFill>
                  <a:latin typeface="Arial Black" pitchFamily="34" charset="0"/>
                </a:rPr>
                <a:t> разнообразной </a:t>
              </a:r>
              <a:r>
                <a:rPr lang="ru-RU" sz="2800" dirty="0">
                  <a:solidFill>
                    <a:srgbClr val="660066"/>
                  </a:solidFill>
                  <a:latin typeface="Arial Black" pitchFamily="34" charset="0"/>
                </a:rPr>
                <a:t>формы </a:t>
              </a:r>
              <a:r>
                <a:rPr lang="ru-RU" sz="2800" dirty="0" smtClean="0">
                  <a:solidFill>
                    <a:srgbClr val="660066"/>
                  </a:solidFill>
                  <a:latin typeface="Arial Black" pitchFamily="34" charset="0"/>
                </a:rPr>
                <a:t>из сладкого теста, с кремовой начинкой.</a:t>
              </a:r>
              <a:endParaRPr lang="ru-RU" sz="2800" dirty="0">
                <a:solidFill>
                  <a:srgbClr val="660066"/>
                </a:solidFill>
                <a:latin typeface="Arial Black" pitchFamily="34" charset="0"/>
              </a:endParaRPr>
            </a:p>
          </p:txBody>
        </p:sp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24257" y="3773732"/>
              <a:ext cx="1904063" cy="10374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388441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img-fotki.yandex.ru/get/15510/161917781.1a/0_17e44c_d53a1995_ori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1292087" y="613589"/>
            <a:ext cx="8229600" cy="79208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smtClean="0">
                <a:solidFill>
                  <a:srgbClr val="FF0000"/>
                </a:solidFill>
              </a:rPr>
              <a:t>ЮРИЙ ИВАНОВИЧ ЕРМОЛАЕВ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Picture 2" descr="D:\Мои документы\writer_rus429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33748" y="1405677"/>
            <a:ext cx="2493019" cy="3357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1518455" y="4934069"/>
            <a:ext cx="2952328" cy="64807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3200" b="1" smtClean="0">
                <a:solidFill>
                  <a:schemeClr val="tx2">
                    <a:lumMod val="75000"/>
                  </a:schemeClr>
                </a:solidFill>
              </a:rPr>
              <a:t>1921-1998</a:t>
            </a:r>
            <a:endParaRPr lang="ru-RU" sz="3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70783" y="1405677"/>
            <a:ext cx="43924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q"/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АКТЕР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КОРРЕСПОНДЕНТ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ПИСАТЕЛЬ</a:t>
            </a:r>
          </a:p>
        </p:txBody>
      </p:sp>
      <p:pic>
        <p:nvPicPr>
          <p:cNvPr id="7" name="Picture 2" descr="D:\Мои документы\event-image-poster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6927" y="3565917"/>
            <a:ext cx="3672408" cy="2427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7485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img-fotki.yandex.ru/get/15510/161917781.1a/0_17e44c_d53a1995_ori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84422" y="874455"/>
            <a:ext cx="1032201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0" dirty="0" smtClean="0">
                <a:effectLst/>
                <a:latin typeface="+mj-lt"/>
              </a:rPr>
              <a:t>Он родился в 1921 году в городе Москве, в семье рабочего. Его любимым предметом в школе была литература. С успехом закончив школу, Юрий Иванович в 1943 году поступил учиться в Театральное училище.</a:t>
            </a:r>
            <a:endParaRPr lang="ru-RU" sz="3600" b="1" dirty="0">
              <a:latin typeface="+mj-lt"/>
            </a:endParaRPr>
          </a:p>
        </p:txBody>
      </p:sp>
      <p:pic>
        <p:nvPicPr>
          <p:cNvPr id="25602" name="Picture 2" descr="https://www.libkids51.ru/events/files/20210416-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2104" y="3138616"/>
            <a:ext cx="2735907" cy="3247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6355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img-fotki.yandex.ru/get/15510/161917781.1a/0_17e44c_d53a1995_ori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32702" y="730762"/>
            <a:ext cx="1026022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0" dirty="0" smtClean="0">
                <a:effectLst/>
                <a:latin typeface="+mj-lt"/>
              </a:rPr>
              <a:t>В каждом произведении Юрия Ивановича происходит что-нибудь чрезвычайно необычное и интересное, смешное.  </a:t>
            </a:r>
            <a:r>
              <a:rPr lang="ru-RU" sz="3200" b="1" dirty="0">
                <a:latin typeface="+mj-lt"/>
              </a:rPr>
              <a:t>Герои </a:t>
            </a:r>
            <a:r>
              <a:rPr lang="ru-RU" sz="3200" b="1" dirty="0" smtClean="0">
                <a:latin typeface="+mj-lt"/>
              </a:rPr>
              <a:t>его </a:t>
            </a:r>
            <a:r>
              <a:rPr lang="ru-RU" sz="3200" b="1" dirty="0">
                <a:latin typeface="+mj-lt"/>
              </a:rPr>
              <a:t>произведений наполнены таким жизнелюбием, смелостью и правдивостью, что с ними и расставаться не хочется.</a:t>
            </a:r>
          </a:p>
        </p:txBody>
      </p:sp>
      <p:sp>
        <p:nvSpPr>
          <p:cNvPr id="3" name="AutoShape 2" descr="https://yt3.ggpht.com/a/AGF-l78Kzg2DfhHm2zsJy8IpCQtqHI-Y5HAigfQn_A=s900-c-k-c0xffffffff-no-rj-mo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388" name="Picture 4" descr="https://ds05.infourok.ru/uploads/ex/106c/000874db-c89cb5cc/img2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95"/>
          <a:stretch/>
        </p:blipFill>
        <p:spPr bwMode="auto">
          <a:xfrm>
            <a:off x="6096000" y="3159490"/>
            <a:ext cx="4852086" cy="3020601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5560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591</Words>
  <Application>Microsoft Office PowerPoint</Application>
  <PresentationFormat>Широкоэкранный</PresentationFormat>
  <Paragraphs>84</Paragraphs>
  <Slides>26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4" baseType="lpstr">
      <vt:lpstr>Arial</vt:lpstr>
      <vt:lpstr>Arial Black</vt:lpstr>
      <vt:lpstr>Calibri</vt:lpstr>
      <vt:lpstr>Calibri Light</vt:lpstr>
      <vt:lpstr>Open Sans</vt:lpstr>
      <vt:lpstr>Times New Roman</vt:lpstr>
      <vt:lpstr>Wingdings</vt:lpstr>
      <vt:lpstr>Тема Office</vt:lpstr>
      <vt:lpstr>Презентация PowerPoint</vt:lpstr>
      <vt:lpstr> Ю.И. Ермолаев  «Два пирожных»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Установим  соответствия!</vt:lpstr>
      <vt:lpstr>Определите  пословицу   для  Наташи</vt:lpstr>
      <vt:lpstr>Определите  пословицы   для  Оли</vt:lpstr>
      <vt:lpstr>Презентация PowerPoint</vt:lpstr>
      <vt:lpstr>Подведём  итоги  урока! Чему  учит  автор  рассказа?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21</cp:revision>
  <dcterms:created xsi:type="dcterms:W3CDTF">2021-11-03T17:15:36Z</dcterms:created>
  <dcterms:modified xsi:type="dcterms:W3CDTF">2021-11-04T15:10:35Z</dcterms:modified>
</cp:coreProperties>
</file>