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68" r:id="rId4"/>
    <p:sldId id="267" r:id="rId5"/>
    <p:sldId id="258" r:id="rId6"/>
    <p:sldId id="261" r:id="rId7"/>
    <p:sldId id="266" r:id="rId8"/>
    <p:sldId id="273" r:id="rId9"/>
    <p:sldId id="282" r:id="rId10"/>
    <p:sldId id="265" r:id="rId11"/>
    <p:sldId id="264" r:id="rId12"/>
    <p:sldId id="263" r:id="rId13"/>
    <p:sldId id="262" r:id="rId14"/>
    <p:sldId id="283" r:id="rId15"/>
    <p:sldId id="260" r:id="rId16"/>
    <p:sldId id="259" r:id="rId17"/>
    <p:sldId id="271" r:id="rId18"/>
    <p:sldId id="272" r:id="rId19"/>
    <p:sldId id="270" r:id="rId20"/>
    <p:sldId id="275" r:id="rId21"/>
    <p:sldId id="277" r:id="rId22"/>
    <p:sldId id="278" r:id="rId23"/>
    <p:sldId id="274" r:id="rId24"/>
    <p:sldId id="279" r:id="rId25"/>
    <p:sldId id="280" r:id="rId26"/>
    <p:sldId id="25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7090A-2C63-48B4-8A0E-F98E9B5B241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BED74-7C93-4C85-BA75-7E1371595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6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74696-D31F-4D51-A300-3C63C5F9A0C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7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125-6036-4FFD-A258-01A0C061D24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3CE7-12BD-4286-B4F5-62877C2FA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8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125-6036-4FFD-A258-01A0C061D24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3CE7-12BD-4286-B4F5-62877C2FA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3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125-6036-4FFD-A258-01A0C061D24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3CE7-12BD-4286-B4F5-62877C2FA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125-6036-4FFD-A258-01A0C061D24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3CE7-12BD-4286-B4F5-62877C2FA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0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125-6036-4FFD-A258-01A0C061D24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3CE7-12BD-4286-B4F5-62877C2FA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3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125-6036-4FFD-A258-01A0C061D24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3CE7-12BD-4286-B4F5-62877C2FA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36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125-6036-4FFD-A258-01A0C061D24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3CE7-12BD-4286-B4F5-62877C2FA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0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125-6036-4FFD-A258-01A0C061D24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3CE7-12BD-4286-B4F5-62877C2FA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5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125-6036-4FFD-A258-01A0C061D24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3CE7-12BD-4286-B4F5-62877C2FA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8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125-6036-4FFD-A258-01A0C061D24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3CE7-12BD-4286-B4F5-62877C2FA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4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125-6036-4FFD-A258-01A0C061D24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3CE7-12BD-4286-B4F5-62877C2FA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1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125-6036-4FFD-A258-01A0C061D24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33CE7-12BD-4286-B4F5-62877C2FA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4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мультфильм дети, веселый, дети, мультяшный клипарт png | PNG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5" y="525340"/>
            <a:ext cx="10620376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35723" y="3165082"/>
            <a:ext cx="9320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93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33313" y="2488503"/>
            <a:ext cx="4143404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D:\Мои документы\секрет на весь свет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37" y="1702685"/>
            <a:ext cx="2832658" cy="389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09531" y="2739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FF0000"/>
                </a:solidFill>
              </a:rPr>
              <a:t>ЮРИЙ ИВАНОВИЧ ЕРМОЛАЕВ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75859" y="1488371"/>
            <a:ext cx="3000953" cy="394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15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3385" y="1071546"/>
            <a:ext cx="3195654" cy="399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0" descr="Рисунок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3" y="1214422"/>
            <a:ext cx="2304256" cy="3665594"/>
          </a:xfrm>
          <a:prstGeom prst="rect">
            <a:avLst/>
          </a:prstGeom>
        </p:spPr>
      </p:pic>
      <p:pic>
        <p:nvPicPr>
          <p:cNvPr id="5" name="Picture 12" descr="Рисунок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535" y="2643183"/>
            <a:ext cx="2520280" cy="365411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9721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FF0000"/>
                </a:solidFill>
              </a:rPr>
              <a:t>ЮРИЙ ИВАНОВИЧ ЕРМОЛАЕВ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21" y="2643183"/>
            <a:ext cx="2597150" cy="363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98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097826" y="703242"/>
            <a:ext cx="600079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FF0000"/>
                </a:solidFill>
              </a:rPr>
              <a:t>Объясните слова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181257" y="1785902"/>
            <a:ext cx="6215074" cy="5072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000" b="1" smtClean="0">
                <a:solidFill>
                  <a:srgbClr val="FF0000"/>
                </a:solidFill>
              </a:rPr>
              <a:t>Африка</a:t>
            </a:r>
            <a:r>
              <a:rPr lang="ru-RU" sz="4000" b="1" smtClean="0">
                <a:solidFill>
                  <a:schemeClr val="tx2">
                    <a:lumMod val="75000"/>
                  </a:schemeClr>
                </a:solidFill>
              </a:rPr>
              <a:t> – континент земного шара.</a:t>
            </a:r>
          </a:p>
          <a:p>
            <a:pPr algn="just"/>
            <a:endParaRPr lang="ru-RU" sz="4000" b="1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4000" b="1" smtClean="0">
                <a:solidFill>
                  <a:srgbClr val="FF0000"/>
                </a:solidFill>
              </a:rPr>
              <a:t>Долина</a:t>
            </a:r>
            <a:r>
              <a:rPr lang="ru-RU" sz="4000" b="1" smtClean="0">
                <a:solidFill>
                  <a:schemeClr val="tx2">
                    <a:lumMod val="75000"/>
                  </a:schemeClr>
                </a:solidFill>
              </a:rPr>
              <a:t> – удлинённая впадина вдоль реки, среди гор.</a:t>
            </a:r>
          </a:p>
          <a:p>
            <a:pPr algn="just"/>
            <a:r>
              <a:rPr lang="ru-RU" sz="4000" b="1" smtClean="0">
                <a:solidFill>
                  <a:srgbClr val="FF0000"/>
                </a:solidFill>
              </a:rPr>
              <a:t>Конго</a:t>
            </a:r>
            <a:r>
              <a:rPr lang="ru-RU" sz="4000" b="1" smtClean="0">
                <a:solidFill>
                  <a:schemeClr val="tx2">
                    <a:lumMod val="75000"/>
                  </a:schemeClr>
                </a:solidFill>
              </a:rPr>
              <a:t> – река в Африке.</a:t>
            </a:r>
          </a:p>
          <a:p>
            <a:pPr algn="just"/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7" descr="Рисунок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54620" y="928646"/>
            <a:ext cx="2214578" cy="237387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66613" y="3929042"/>
            <a:ext cx="27622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73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7363" y="4857760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Крендель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витая сдобная булка, похожая на восьмёрку.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D:\Мои документы\УРОКИ ЛИТЕРАТУРНОГО ЧТЕНИЯ\ДВА ПИРОЖНЫХ\крен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69" y="5085184"/>
            <a:ext cx="1501303" cy="103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2817" y="928670"/>
            <a:ext cx="59293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Пальмы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– растения южных стран с крупными вечнозелёными листьями.</a:t>
            </a: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Тропические лианы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– вьющееся  цепкое растение, растущее в жарких странах.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51610" y="786666"/>
            <a:ext cx="3095616" cy="232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78509" y="3108378"/>
            <a:ext cx="2762252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61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8288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mtClean="0">
                <a:solidFill>
                  <a:srgbClr val="FF0000"/>
                </a:solidFill>
              </a:rPr>
              <a:t>«Два пирожных»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E:\картинки\i (14)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76" y="1412776"/>
            <a:ext cx="758965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92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232"/>
            <a:ext cx="12192000" cy="671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6778" y="587112"/>
            <a:ext cx="97288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Мама вошла в комнату и сказала: </a:t>
            </a:r>
          </a:p>
          <a:p>
            <a:r>
              <a:rPr lang="ru-RU" sz="3200" dirty="0" smtClean="0"/>
              <a:t>– Помогите-ка мне, дочки, вымыть посуду. В это время старшая сестра Наташа читала книгу о путешествиях по Африке, а младшая, Оля, лепила из пластилина булочки и крендельки. Помогать маме им, конечно, не хотелось. Но Оля решила так: сначала помогу, а потом весь вечер лепить буду. И пошла в кухню.</a:t>
            </a:r>
            <a:endParaRPr lang="ru-RU" sz="3200" dirty="0"/>
          </a:p>
        </p:txBody>
      </p:sp>
      <p:pic>
        <p:nvPicPr>
          <p:cNvPr id="11266" name="Picture 2" descr="https://coollib.net/i/33/469433/i_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1901"/>
            <a:ext cx="3598986" cy="22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coollib.net/i/33/469433/i_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4232031"/>
            <a:ext cx="4049682" cy="20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0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9707" y="651471"/>
            <a:ext cx="104332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– Я тоже сейчас приду, только главу дочитаю, – сказала ей вдогонку Наташа и добавила: </a:t>
            </a:r>
          </a:p>
          <a:p>
            <a:r>
              <a:rPr lang="ru-RU" sz="3200" dirty="0" smtClean="0"/>
              <a:t>– Такая интересная книга, прямо не оторвёшься! Немного погодя Оля вернулась в комнату за Наташей: </a:t>
            </a:r>
          </a:p>
          <a:p>
            <a:r>
              <a:rPr lang="ru-RU" sz="3200" dirty="0" smtClean="0"/>
              <a:t>– Что же ты не идёшь, мы с мамой уже почти всю посуду перемыли.</a:t>
            </a:r>
            <a:endParaRPr lang="ru-RU" sz="3200" dirty="0"/>
          </a:p>
        </p:txBody>
      </p:sp>
      <p:pic>
        <p:nvPicPr>
          <p:cNvPr id="12290" name="Picture 2" descr="https://coollib.net/i/33/469433/i_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56" y="3250199"/>
            <a:ext cx="3736803" cy="31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0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8626" y="752900"/>
            <a:ext cx="100872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– А меня здесь нет, – не отрываясь от книги, проговорила Наташа. – Я путешествую сейчас в долине реки Конго. Вокруг меня пальмы, тропические лианы, попугаи. – И она перевернула страницу.</a:t>
            </a:r>
            <a:endParaRPr lang="ru-RU" sz="3200" dirty="0"/>
          </a:p>
        </p:txBody>
      </p:sp>
      <p:pic>
        <p:nvPicPr>
          <p:cNvPr id="27650" name="Picture 2" descr="https://po-kaple.ru/wp-content/uploads/2021/04/Screenshot_20210416-183534_Samsung-Inter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842" y="2976354"/>
            <a:ext cx="6183440" cy="313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9772" y="874455"/>
            <a:ext cx="100748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Постояла Оля около сестры, вздохнула и опять ушла на кухню одна. Минут через двадцать она принесла чистые тарелки, убрала в буфет и принялась за лепку. – Ну вот я и дома, – закрывая книгу, проговорила Наташа и вдруг рассмеялась.</a:t>
            </a:r>
            <a:endParaRPr lang="ru-RU" sz="3200" dirty="0"/>
          </a:p>
        </p:txBody>
      </p:sp>
      <p:pic>
        <p:nvPicPr>
          <p:cNvPr id="26626" name="Picture 2" descr="https://portalonline.ru/userfiles/images/literatyra/Ermolaev%20Dva%20pirozhny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00" y="2972748"/>
            <a:ext cx="4465852" cy="333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9070" y="648896"/>
            <a:ext cx="102849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– Чем это ты губы вымазала?</a:t>
            </a:r>
          </a:p>
          <a:p>
            <a:r>
              <a:rPr lang="ru-RU" sz="3200" dirty="0" smtClean="0"/>
              <a:t>– Кремом, – похвасталась Оля. </a:t>
            </a:r>
          </a:p>
          <a:p>
            <a:r>
              <a:rPr lang="ru-RU" sz="3200" dirty="0" smtClean="0"/>
              <a:t>– Я два пирожных съела. Одно за себя, а другое за тебя. – Зачем же за меня? – нахмурилась Наташа.</a:t>
            </a:r>
          </a:p>
          <a:p>
            <a:r>
              <a:rPr lang="ru-RU" sz="3200" dirty="0" smtClean="0"/>
              <a:t> – Мама велела. Она сказала, что ещё неизвестно, когда ты вернёшься из Африки: Африка – то далеко, а пирожное с кремом может испортиться.</a:t>
            </a:r>
            <a:endParaRPr lang="ru-RU" sz="3200" dirty="0"/>
          </a:p>
        </p:txBody>
      </p:sp>
      <p:pic>
        <p:nvPicPr>
          <p:cNvPr id="28676" name="Picture 4" descr="https://ds04.infourok.ru/uploads/ex/0ead/001459fc-967341ed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t="23122" r="13761" b="16878"/>
          <a:stretch/>
        </p:blipFill>
        <p:spPr bwMode="auto">
          <a:xfrm>
            <a:off x="4139511" y="4188326"/>
            <a:ext cx="3422825" cy="206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9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9" y="9378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268415" y="492370"/>
            <a:ext cx="7772400" cy="25778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Ю.И. Ермолаев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«Два пирожных»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2050" name="Picture 2" descr="https://fs01.infourok.ru/images/doc/89/106708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68" y="2407873"/>
            <a:ext cx="5307378" cy="398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034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6693" y="497446"/>
            <a:ext cx="7211144" cy="634082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Установим  соответствия!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7465" y="1457578"/>
            <a:ext cx="47628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660066"/>
                </a:solidFill>
                <a:latin typeface="Arial Black" pitchFamily="34" charset="0"/>
              </a:rPr>
              <a:t>м</a:t>
            </a:r>
            <a:r>
              <a:rPr lang="ru-RU" dirty="0" smtClean="0">
                <a:solidFill>
                  <a:srgbClr val="660066"/>
                </a:solidFill>
                <a:latin typeface="Arial Black" pitchFamily="34" charset="0"/>
              </a:rPr>
              <a:t>ладшая сестра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660066"/>
                </a:solidFill>
                <a:latin typeface="Arial Black" pitchFamily="34" charset="0"/>
              </a:rPr>
              <a:t>с</a:t>
            </a:r>
            <a:r>
              <a:rPr lang="ru-RU" dirty="0" smtClean="0">
                <a:solidFill>
                  <a:srgbClr val="660066"/>
                </a:solidFill>
                <a:latin typeface="Arial Black" pitchFamily="34" charset="0"/>
              </a:rPr>
              <a:t>таршая  сестра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660066"/>
                </a:solidFill>
                <a:latin typeface="Arial Black" pitchFamily="34" charset="0"/>
              </a:rPr>
              <a:t>л</a:t>
            </a:r>
            <a:r>
              <a:rPr lang="ru-RU" dirty="0" smtClean="0">
                <a:solidFill>
                  <a:srgbClr val="660066"/>
                </a:solidFill>
                <a:latin typeface="Arial Black" pitchFamily="34" charset="0"/>
              </a:rPr>
              <a:t>ентяйка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660066"/>
                </a:solidFill>
                <a:latin typeface="Arial Black" pitchFamily="34" charset="0"/>
              </a:rPr>
              <a:t>ф</a:t>
            </a:r>
            <a:r>
              <a:rPr lang="ru-RU" dirty="0" smtClean="0">
                <a:solidFill>
                  <a:srgbClr val="660066"/>
                </a:solidFill>
                <a:latin typeface="Arial Black" pitchFamily="34" charset="0"/>
              </a:rPr>
              <a:t>антазёрка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660066"/>
                </a:solidFill>
                <a:latin typeface="Arial Black" pitchFamily="34" charset="0"/>
              </a:rPr>
              <a:t>л</a:t>
            </a:r>
            <a:r>
              <a:rPr lang="ru-RU" dirty="0" smtClean="0">
                <a:solidFill>
                  <a:srgbClr val="660066"/>
                </a:solidFill>
                <a:latin typeface="Arial Black" pitchFamily="34" charset="0"/>
              </a:rPr>
              <a:t>юбит лепить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660066"/>
                </a:solidFill>
                <a:latin typeface="Arial Black" pitchFamily="34" charset="0"/>
              </a:rPr>
              <a:t>л</a:t>
            </a:r>
            <a:r>
              <a:rPr lang="ru-RU" dirty="0" smtClean="0">
                <a:solidFill>
                  <a:srgbClr val="660066"/>
                </a:solidFill>
                <a:latin typeface="Arial Black" pitchFamily="34" charset="0"/>
              </a:rPr>
              <a:t>юбит  читать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660066"/>
                </a:solidFill>
                <a:latin typeface="Arial Black" pitchFamily="34" charset="0"/>
              </a:rPr>
              <a:t>п</a:t>
            </a:r>
            <a:r>
              <a:rPr lang="ru-RU" dirty="0" smtClean="0">
                <a:solidFill>
                  <a:srgbClr val="660066"/>
                </a:solidFill>
                <a:latin typeface="Arial Black" pitchFamily="34" charset="0"/>
              </a:rPr>
              <a:t>омощница  мамы</a:t>
            </a:r>
            <a:endParaRPr lang="ru-RU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3592" y="3232177"/>
            <a:ext cx="2232248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Наташа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60296" y="2883340"/>
            <a:ext cx="1440160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Оля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94" y="842510"/>
            <a:ext cx="2896171" cy="204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79" y="3380462"/>
            <a:ext cx="1224136" cy="293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600872" y="2335427"/>
            <a:ext cx="1472022" cy="8359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625854" y="2631989"/>
            <a:ext cx="1169465" cy="6917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655840" y="3323773"/>
            <a:ext cx="855274" cy="196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</p:cNvCxnSpPr>
          <p:nvPr/>
        </p:nvCxnSpPr>
        <p:spPr>
          <a:xfrm>
            <a:off x="3539716" y="3808241"/>
            <a:ext cx="1692188" cy="4301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8760297" y="1772817"/>
            <a:ext cx="673571" cy="10925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8192530" y="3466154"/>
            <a:ext cx="1241340" cy="2408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8637373" y="3466154"/>
            <a:ext cx="796496" cy="12589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99" y="4725145"/>
            <a:ext cx="1165347" cy="15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98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075" y="1001415"/>
            <a:ext cx="5221088" cy="922114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Определите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пословицу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  для  Наташи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404665"/>
            <a:ext cx="2327006" cy="231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095273" y="2924944"/>
            <a:ext cx="6260225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660066"/>
                </a:solidFill>
                <a:latin typeface="Arial Black" pitchFamily="34" charset="0"/>
              </a:rPr>
              <a:t>По  заслугам  и  награда.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95273" y="3933056"/>
            <a:ext cx="7128791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660066"/>
                </a:solidFill>
                <a:latin typeface="Arial Black" pitchFamily="34" charset="0"/>
              </a:rPr>
              <a:t>Кто не  работает, тот  не  ест.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95273" y="5085184"/>
            <a:ext cx="7128791" cy="9578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660066"/>
                </a:solidFill>
                <a:latin typeface="Arial Black" pitchFamily="34" charset="0"/>
              </a:rPr>
              <a:t>Кто скоро помог, тот  дважды  помог.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94" y="1268760"/>
            <a:ext cx="942144" cy="129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75" b="89000" l="6375" r="91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"/>
          <a:stretch/>
        </p:blipFill>
        <p:spPr bwMode="auto">
          <a:xfrm>
            <a:off x="2135560" y="3521968"/>
            <a:ext cx="1296144" cy="107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53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208" y="786586"/>
            <a:ext cx="5221088" cy="922114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Определите  пословицы</a:t>
            </a:r>
            <a:br>
              <a:rPr lang="ru-RU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  для  Оли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22858" y="2955415"/>
            <a:ext cx="6260225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660066"/>
                </a:solidFill>
                <a:latin typeface="Arial Black" pitchFamily="34" charset="0"/>
              </a:rPr>
              <a:t>По  заслугам  и  награда.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95273" y="3933056"/>
            <a:ext cx="7128791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660066"/>
                </a:solidFill>
                <a:latin typeface="Arial Black" pitchFamily="34" charset="0"/>
              </a:rPr>
              <a:t>Кто не  работает, тот  не  ест.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22857" y="5075787"/>
            <a:ext cx="6169080" cy="9578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660066"/>
                </a:solidFill>
                <a:latin typeface="Arial Black" pitchFamily="34" charset="0"/>
              </a:rPr>
              <a:t>Всякая  помощь  хороша  вовремя.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1318423"/>
            <a:ext cx="942144" cy="129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75" b="89000" l="6375" r="91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"/>
          <a:stretch/>
        </p:blipFill>
        <p:spPr bwMode="auto">
          <a:xfrm>
            <a:off x="2567608" y="2564904"/>
            <a:ext cx="1296144" cy="107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633" y="332656"/>
            <a:ext cx="134543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75" b="89000" l="6375" r="91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"/>
          <a:stretch/>
        </p:blipFill>
        <p:spPr bwMode="auto">
          <a:xfrm>
            <a:off x="2567608" y="4934226"/>
            <a:ext cx="1296144" cy="107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93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25362" y="5341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FF0000"/>
                </a:solidFill>
              </a:rPr>
              <a:t>ГЛАВНАЯ МЫСЛЬ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Мои документы\49fba472b13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49" y="1960300"/>
            <a:ext cx="28774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 rot="1058363">
            <a:off x="2147984" y="2150219"/>
            <a:ext cx="2347165" cy="648072"/>
          </a:xfrm>
          <a:prstGeom prst="ellipse">
            <a:avLst/>
          </a:prstGeom>
          <a:solidFill>
            <a:srgbClr val="F2C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ЛЮБОВЬ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223169">
            <a:off x="1978490" y="3299703"/>
            <a:ext cx="2369987" cy="744749"/>
          </a:xfrm>
          <a:prstGeom prst="ellipse">
            <a:avLst/>
          </a:prstGeom>
          <a:solidFill>
            <a:srgbClr val="F2C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ЗАБОТА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20670068">
            <a:off x="2060177" y="4720720"/>
            <a:ext cx="2436598" cy="737270"/>
          </a:xfrm>
          <a:prstGeom prst="ellipse">
            <a:avLst/>
          </a:prstGeom>
          <a:solidFill>
            <a:srgbClr val="F2C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ДОБРОТА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20670068">
            <a:off x="7734000" y="2121100"/>
            <a:ext cx="2465505" cy="737270"/>
          </a:xfrm>
          <a:prstGeom prst="ellipse">
            <a:avLst/>
          </a:prstGeom>
          <a:solidFill>
            <a:srgbClr val="F2C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УВАЖЕНИЕ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82010" y="3358772"/>
            <a:ext cx="2462608" cy="786246"/>
          </a:xfrm>
          <a:prstGeom prst="ellipse">
            <a:avLst/>
          </a:prstGeom>
          <a:solidFill>
            <a:srgbClr val="F2C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ВНИМАНИЕ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825535">
            <a:off x="7790576" y="4696232"/>
            <a:ext cx="2462608" cy="786246"/>
          </a:xfrm>
          <a:prstGeom prst="ellipse">
            <a:avLst/>
          </a:prstGeom>
          <a:solidFill>
            <a:srgbClr val="F2C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СОГЛАСИЕ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7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909" y="287202"/>
            <a:ext cx="7283152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Подведём  итоги  урока!</a:t>
            </a:r>
            <a:br>
              <a:rPr lang="ru-RU" sz="24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Чему  учит  автор  рассказа?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35660" y="1304764"/>
            <a:ext cx="6741705" cy="9361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660066"/>
                </a:solidFill>
                <a:latin typeface="Arial Black" pitchFamily="34" charset="0"/>
              </a:rPr>
              <a:t>   Автор  учит  быть  добрыми  и отзывчивыми.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35660" y="2420889"/>
            <a:ext cx="6862597" cy="13383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660066"/>
                </a:solidFill>
                <a:latin typeface="Arial Black" pitchFamily="34" charset="0"/>
              </a:rPr>
              <a:t>Автор  учит слушаться маму и принимать  посильное  участие  в  домашних   делах.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35659" y="4005065"/>
            <a:ext cx="7272808" cy="10789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660066"/>
                </a:solidFill>
                <a:latin typeface="Arial Black" pitchFamily="34" charset="0"/>
              </a:rPr>
              <a:t>Автор  учит  тому, что по заслугам и  награда   выдаётся.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07" y="4959933"/>
            <a:ext cx="1671519" cy="130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176120" y="1393734"/>
            <a:ext cx="1944216" cy="379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43673" y="1850934"/>
            <a:ext cx="2874820" cy="3209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7292" y="2510828"/>
            <a:ext cx="2216900" cy="379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8447" y="3343694"/>
            <a:ext cx="3741689" cy="379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99875" y="4181551"/>
            <a:ext cx="1946763" cy="363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37485" y="4596932"/>
            <a:ext cx="1946763" cy="363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7943" y="510235"/>
            <a:ext cx="10757807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произведение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Ю.Ермолаева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«Два пирожных», ответить на вопросы в конце текста.</a:t>
            </a: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icasa Web Albums - brichi Monferrer - DIBUIXOS DE C... | Детские рисунки,  Школьные идеи, Детские карт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53" y="2655365"/>
            <a:ext cx="3653481" cy="356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686746" y="4001294"/>
            <a:ext cx="6818507" cy="15603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  <p:pic>
        <p:nvPicPr>
          <p:cNvPr id="4" name="Picture 2" descr="https://obninsk.poliglotiki.ru/images/site/cache/93/53/9353c66e8d4b45bffe9f9a04587a12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746" y="619337"/>
            <a:ext cx="5268770" cy="312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7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5297" y="559177"/>
            <a:ext cx="90827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82.img.avito.st/640x480/56102667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3"/>
          <a:stretch/>
        </p:blipFill>
        <p:spPr bwMode="auto">
          <a:xfrm>
            <a:off x="2900364" y="2262415"/>
            <a:ext cx="7100886" cy="389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1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62" t="63255" r="2573" b="16827"/>
          <a:stretch/>
        </p:blipFill>
        <p:spPr>
          <a:xfrm>
            <a:off x="1083316" y="1594338"/>
            <a:ext cx="9968312" cy="45826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00956" y="726770"/>
            <a:ext cx="10742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Open Sans"/>
              </a:rPr>
              <a:t>Упражнение 122.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48256" y="1414272"/>
            <a:ext cx="792480" cy="438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82771" y="2321108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а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14217" y="2321107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е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66087" y="2654698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е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49403" y="2654698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о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23555" y="3365032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о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87591" y="3715058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я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09442" y="3694363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е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3259" y="4007445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а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49000" y="4364484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а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21695" y="4407279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о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171709" y="3163092"/>
            <a:ext cx="48029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133322" y="3162729"/>
            <a:ext cx="742823" cy="3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133322" y="3222007"/>
            <a:ext cx="742823" cy="3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28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8288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mtClean="0">
                <a:solidFill>
                  <a:srgbClr val="FF0000"/>
                </a:solidFill>
              </a:rPr>
              <a:t>«Два пирожных»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E:\картинки\i (14)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76" y="1412776"/>
            <a:ext cx="758965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6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572389" y="2800032"/>
            <a:ext cx="9143622" cy="132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800" dirty="0" smtClean="0">
                <a:solidFill>
                  <a:srgbClr val="660066"/>
                </a:solidFill>
                <a:latin typeface="Arial Black" pitchFamily="34" charset="0"/>
              </a:rPr>
              <a:t>Предположите  по  названию  рассказа,  о  чём  будет  речь  в  тексте?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21902" y="516428"/>
            <a:ext cx="9867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Ю. Ермолаев «Два  пирожных»</a:t>
            </a:r>
          </a:p>
        </p:txBody>
      </p:sp>
      <p:pic>
        <p:nvPicPr>
          <p:cNvPr id="5" name="Picture 2" descr="https://avatars.mds.yandex.net/get-pdb/877347/db5ab894-b78b-4185-be97-671de785c97e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8126" y="1380524"/>
            <a:ext cx="1720087" cy="14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vatars.mds.yandex.net/get-pdb/877347/db5ab894-b78b-4185-be97-671de785c97e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0375" y="1231826"/>
            <a:ext cx="1814634" cy="15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12" y="1327981"/>
            <a:ext cx="1319262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418076" y="3422824"/>
            <a:ext cx="10035929" cy="1975011"/>
            <a:chOff x="1645774" y="3773732"/>
            <a:chExt cx="7982546" cy="197501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645774" y="4363748"/>
              <a:ext cx="703789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  <a:latin typeface="Arial Black" pitchFamily="34" charset="0"/>
                </a:rPr>
                <a:t>Пирожные </a:t>
              </a:r>
              <a:r>
                <a:rPr lang="ru-RU" sz="2800" dirty="0">
                  <a:solidFill>
                    <a:srgbClr val="660066"/>
                  </a:solidFill>
                  <a:latin typeface="Arial Black" pitchFamily="34" charset="0"/>
                </a:rPr>
                <a:t>— штучные </a:t>
              </a:r>
              <a:r>
                <a:rPr lang="ru-RU" sz="2800" dirty="0" smtClean="0">
                  <a:solidFill>
                    <a:srgbClr val="660066"/>
                  </a:solidFill>
                  <a:latin typeface="Arial Black" pitchFamily="34" charset="0"/>
                </a:rPr>
                <a:t>кондитерские </a:t>
              </a:r>
              <a:r>
                <a:rPr lang="ru-RU" sz="2800" dirty="0">
                  <a:solidFill>
                    <a:srgbClr val="660066"/>
                  </a:solidFill>
                  <a:latin typeface="Arial Black" pitchFamily="34" charset="0"/>
                </a:rPr>
                <a:t>изделия </a:t>
              </a:r>
              <a:r>
                <a:rPr lang="ru-RU" sz="2800" dirty="0" smtClean="0">
                  <a:solidFill>
                    <a:srgbClr val="660066"/>
                  </a:solidFill>
                  <a:latin typeface="Arial Black" pitchFamily="34" charset="0"/>
                </a:rPr>
                <a:t> разнообразной </a:t>
              </a:r>
              <a:r>
                <a:rPr lang="ru-RU" sz="2800" dirty="0">
                  <a:solidFill>
                    <a:srgbClr val="660066"/>
                  </a:solidFill>
                  <a:latin typeface="Arial Black" pitchFamily="34" charset="0"/>
                </a:rPr>
                <a:t>формы </a:t>
              </a:r>
              <a:r>
                <a:rPr lang="ru-RU" sz="2800" dirty="0" smtClean="0">
                  <a:solidFill>
                    <a:srgbClr val="660066"/>
                  </a:solidFill>
                  <a:latin typeface="Arial Black" pitchFamily="34" charset="0"/>
                </a:rPr>
                <a:t>из сладкого теста, с кремовой начинкой.</a:t>
              </a:r>
              <a:endParaRPr lang="ru-RU" sz="2800" dirty="0">
                <a:solidFill>
                  <a:srgbClr val="660066"/>
                </a:solidFill>
                <a:latin typeface="Arial Black" pitchFamily="34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257" y="3773732"/>
              <a:ext cx="1904063" cy="1037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844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92087" y="613589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FF0000"/>
                </a:solidFill>
              </a:rPr>
              <a:t>ЮРИЙ ИВАНОВИЧ ЕРМОЛАЕВ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Мои документы\writer_rus4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748" y="1405677"/>
            <a:ext cx="2493019" cy="335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518455" y="4934069"/>
            <a:ext cx="2952328" cy="6480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smtClean="0">
                <a:solidFill>
                  <a:schemeClr val="tx2">
                    <a:lumMod val="75000"/>
                  </a:schemeClr>
                </a:solidFill>
              </a:rPr>
              <a:t>1921-1998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0783" y="1405677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АКТЕР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КОРРЕСПОНДЕНТ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ПИСАТЕЛЬ</a:t>
            </a:r>
          </a:p>
        </p:txBody>
      </p:sp>
      <p:pic>
        <p:nvPicPr>
          <p:cNvPr id="7" name="Picture 2" descr="D:\Мои документы\event-image-poste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27" y="3565917"/>
            <a:ext cx="3672408" cy="242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8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4422" y="874455"/>
            <a:ext cx="103220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effectLst/>
                <a:latin typeface="+mj-lt"/>
              </a:rPr>
              <a:t>Он родился в 1921 году в городе Москве, в семье рабочего. Его любимым предметом в школе была литература. С успехом закончив школу, Юрий Иванович в 1943 году поступил учиться в Театральное училище.</a:t>
            </a:r>
            <a:endParaRPr lang="ru-RU" sz="3600" b="1" dirty="0">
              <a:latin typeface="+mj-lt"/>
            </a:endParaRPr>
          </a:p>
        </p:txBody>
      </p:sp>
      <p:pic>
        <p:nvPicPr>
          <p:cNvPr id="25602" name="Picture 2" descr="https://www.libkids51.ru/events/files/20210416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04" y="3138616"/>
            <a:ext cx="2735907" cy="324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3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5510/161917781.1a/0_17e44c_d53a1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2702" y="730762"/>
            <a:ext cx="102602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effectLst/>
                <a:latin typeface="+mj-lt"/>
              </a:rPr>
              <a:t>В каждом произведении Юрия Ивановича происходит что-нибудь чрезвычайно необычное и интересное, смешное.  </a:t>
            </a:r>
            <a:r>
              <a:rPr lang="ru-RU" sz="3200" b="1" dirty="0">
                <a:latin typeface="+mj-lt"/>
              </a:rPr>
              <a:t>Герои </a:t>
            </a:r>
            <a:r>
              <a:rPr lang="ru-RU" sz="3200" b="1" dirty="0" smtClean="0">
                <a:latin typeface="+mj-lt"/>
              </a:rPr>
              <a:t>его </a:t>
            </a:r>
            <a:r>
              <a:rPr lang="ru-RU" sz="3200" b="1" dirty="0">
                <a:latin typeface="+mj-lt"/>
              </a:rPr>
              <a:t>произведений наполнены таким жизнелюбием, смелостью и правдивостью, что с ними и расставаться не хочется.</a:t>
            </a:r>
          </a:p>
        </p:txBody>
      </p:sp>
      <p:sp>
        <p:nvSpPr>
          <p:cNvPr id="3" name="AutoShape 2" descr="https://yt3.ggpht.com/a/AGF-l78Kzg2DfhHm2zsJy8IpCQtqHI-Y5HAigfQn_A=s900-c-k-c0xffffffff-no-rj-m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s://ds05.infourok.ru/uploads/ex/106c/000874db-c89cb5cc/img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5"/>
          <a:stretch/>
        </p:blipFill>
        <p:spPr bwMode="auto">
          <a:xfrm>
            <a:off x="6096000" y="3159490"/>
            <a:ext cx="4852086" cy="30206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591</Words>
  <Application>Microsoft Office PowerPoint</Application>
  <PresentationFormat>Широкоэкранный</PresentationFormat>
  <Paragraphs>84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Open Sans</vt:lpstr>
      <vt:lpstr>Times New Roman</vt:lpstr>
      <vt:lpstr>Wingdings</vt:lpstr>
      <vt:lpstr>Тема Office</vt:lpstr>
      <vt:lpstr>Презентация PowerPoint</vt:lpstr>
      <vt:lpstr> Ю.И. Ермолаев  «Два пирожных»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Установим  соответствия!</vt:lpstr>
      <vt:lpstr>Определите  пословицу   для  Наташи</vt:lpstr>
      <vt:lpstr>Определите  пословицы   для  Оли</vt:lpstr>
      <vt:lpstr>Презентация PowerPoint</vt:lpstr>
      <vt:lpstr>Подведём  итоги  урока! Чему  учит  автор  рассказа?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21</cp:revision>
  <dcterms:created xsi:type="dcterms:W3CDTF">2021-11-03T17:15:36Z</dcterms:created>
  <dcterms:modified xsi:type="dcterms:W3CDTF">2021-11-04T15:10:35Z</dcterms:modified>
</cp:coreProperties>
</file>