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84" r:id="rId5"/>
    <p:sldId id="285" r:id="rId6"/>
    <p:sldId id="269" r:id="rId7"/>
    <p:sldId id="268" r:id="rId8"/>
    <p:sldId id="270" r:id="rId9"/>
    <p:sldId id="273" r:id="rId10"/>
    <p:sldId id="265" r:id="rId11"/>
    <p:sldId id="274" r:id="rId12"/>
    <p:sldId id="281" r:id="rId13"/>
    <p:sldId id="282" r:id="rId14"/>
    <p:sldId id="259" r:id="rId15"/>
    <p:sldId id="258" r:id="rId16"/>
    <p:sldId id="277" r:id="rId17"/>
    <p:sldId id="264" r:id="rId18"/>
    <p:sldId id="263" r:id="rId19"/>
    <p:sldId id="261" r:id="rId20"/>
    <p:sldId id="275" r:id="rId21"/>
    <p:sldId id="287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67389-54AA-4057-9C8E-90DD992E6E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B1B3-FEFF-46BE-AC16-6CA1CDAD6F70}">
      <dgm:prSet custT="1"/>
      <dgm:spPr/>
      <dgm:t>
        <a:bodyPr/>
        <a:lstStyle/>
        <a:p>
          <a:r>
            <a:rPr lang="ru-RU" sz="4400" b="1" i="0" dirty="0" smtClean="0"/>
            <a:t>Безударные гласные в корне слова</a:t>
          </a:r>
          <a:endParaRPr lang="ru-RU" sz="4400" b="1" i="0" dirty="0"/>
        </a:p>
      </dgm:t>
    </dgm:pt>
    <dgm:pt modelId="{11ECA9AA-F7D6-4CCD-90FC-0B5803A3A361}" type="parTrans" cxnId="{DD26C8E7-A83C-4FCE-90AA-E1ACBF28FD0F}">
      <dgm:prSet/>
      <dgm:spPr/>
      <dgm:t>
        <a:bodyPr/>
        <a:lstStyle/>
        <a:p>
          <a:endParaRPr lang="ru-RU"/>
        </a:p>
      </dgm:t>
    </dgm:pt>
    <dgm:pt modelId="{6128B7B8-8FA1-4051-B0B5-5082326C4859}" type="sibTrans" cxnId="{DD26C8E7-A83C-4FCE-90AA-E1ACBF28FD0F}">
      <dgm:prSet/>
      <dgm:spPr/>
      <dgm:t>
        <a:bodyPr/>
        <a:lstStyle/>
        <a:p>
          <a:endParaRPr lang="ru-RU"/>
        </a:p>
      </dgm:t>
    </dgm:pt>
    <dgm:pt modelId="{EA538D5D-A9C6-451A-AAEA-D4929046E56A}" type="pres">
      <dgm:prSet presAssocID="{14267389-54AA-4057-9C8E-90DD992E6E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9C84E-99AB-47D2-8DDC-DD4F20C101B1}" type="pres">
      <dgm:prSet presAssocID="{0F90B1B3-FEFF-46BE-AC16-6CA1CDAD6F70}" presName="node" presStyleLbl="node1" presStyleIdx="0" presStyleCnt="1" custScaleX="38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38F-5B8F-4ABD-885B-AD909540AD52}" type="presOf" srcId="{0F90B1B3-FEFF-46BE-AC16-6CA1CDAD6F70}" destId="{A7E9C84E-99AB-47D2-8DDC-DD4F20C101B1}" srcOrd="0" destOrd="0" presId="urn:microsoft.com/office/officeart/2005/8/layout/cycle2"/>
    <dgm:cxn modelId="{A8BB9DB9-7081-4718-B253-DCEEBBCA5264}" type="presOf" srcId="{14267389-54AA-4057-9C8E-90DD992E6E8B}" destId="{EA538D5D-A9C6-451A-AAEA-D4929046E56A}" srcOrd="0" destOrd="0" presId="urn:microsoft.com/office/officeart/2005/8/layout/cycle2"/>
    <dgm:cxn modelId="{DD26C8E7-A83C-4FCE-90AA-E1ACBF28FD0F}" srcId="{14267389-54AA-4057-9C8E-90DD992E6E8B}" destId="{0F90B1B3-FEFF-46BE-AC16-6CA1CDAD6F70}" srcOrd="0" destOrd="0" parTransId="{11ECA9AA-F7D6-4CCD-90FC-0B5803A3A361}" sibTransId="{6128B7B8-8FA1-4051-B0B5-5082326C4859}"/>
    <dgm:cxn modelId="{F0A8872E-5E85-406E-A530-C8CE5A69D007}" type="presParOf" srcId="{EA538D5D-A9C6-451A-AAEA-D4929046E56A}" destId="{A7E9C84E-99AB-47D2-8DDC-DD4F20C10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67389-54AA-4057-9C8E-90DD992E6E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B1B3-FEFF-46BE-AC16-6CA1CDAD6F70}">
      <dgm:prSet custT="1"/>
      <dgm:spPr/>
      <dgm:t>
        <a:bodyPr/>
        <a:lstStyle/>
        <a:p>
          <a:r>
            <a:rPr lang="ru-RU" sz="4400" b="1" i="0" dirty="0" smtClean="0"/>
            <a:t>Безударные гласные в корне слова</a:t>
          </a:r>
          <a:endParaRPr lang="ru-RU" sz="4400" b="1" i="0" dirty="0"/>
        </a:p>
      </dgm:t>
    </dgm:pt>
    <dgm:pt modelId="{11ECA9AA-F7D6-4CCD-90FC-0B5803A3A361}" type="parTrans" cxnId="{DD26C8E7-A83C-4FCE-90AA-E1ACBF28FD0F}">
      <dgm:prSet/>
      <dgm:spPr/>
      <dgm:t>
        <a:bodyPr/>
        <a:lstStyle/>
        <a:p>
          <a:endParaRPr lang="ru-RU"/>
        </a:p>
      </dgm:t>
    </dgm:pt>
    <dgm:pt modelId="{6128B7B8-8FA1-4051-B0B5-5082326C4859}" type="sibTrans" cxnId="{DD26C8E7-A83C-4FCE-90AA-E1ACBF28FD0F}">
      <dgm:prSet/>
      <dgm:spPr/>
      <dgm:t>
        <a:bodyPr/>
        <a:lstStyle/>
        <a:p>
          <a:endParaRPr lang="ru-RU"/>
        </a:p>
      </dgm:t>
    </dgm:pt>
    <dgm:pt modelId="{EA538D5D-A9C6-451A-AAEA-D4929046E56A}" type="pres">
      <dgm:prSet presAssocID="{14267389-54AA-4057-9C8E-90DD992E6E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9C84E-99AB-47D2-8DDC-DD4F20C101B1}" type="pres">
      <dgm:prSet presAssocID="{0F90B1B3-FEFF-46BE-AC16-6CA1CDAD6F70}" presName="node" presStyleLbl="node1" presStyleIdx="0" presStyleCnt="1" custScaleX="38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38F-5B8F-4ABD-885B-AD909540AD52}" type="presOf" srcId="{0F90B1B3-FEFF-46BE-AC16-6CA1CDAD6F70}" destId="{A7E9C84E-99AB-47D2-8DDC-DD4F20C101B1}" srcOrd="0" destOrd="0" presId="urn:microsoft.com/office/officeart/2005/8/layout/cycle2"/>
    <dgm:cxn modelId="{A8BB9DB9-7081-4718-B253-DCEEBBCA5264}" type="presOf" srcId="{14267389-54AA-4057-9C8E-90DD992E6E8B}" destId="{EA538D5D-A9C6-451A-AAEA-D4929046E56A}" srcOrd="0" destOrd="0" presId="urn:microsoft.com/office/officeart/2005/8/layout/cycle2"/>
    <dgm:cxn modelId="{DD26C8E7-A83C-4FCE-90AA-E1ACBF28FD0F}" srcId="{14267389-54AA-4057-9C8E-90DD992E6E8B}" destId="{0F90B1B3-FEFF-46BE-AC16-6CA1CDAD6F70}" srcOrd="0" destOrd="0" parTransId="{11ECA9AA-F7D6-4CCD-90FC-0B5803A3A361}" sibTransId="{6128B7B8-8FA1-4051-B0B5-5082326C4859}"/>
    <dgm:cxn modelId="{F0A8872E-5E85-406E-A530-C8CE5A69D007}" type="presParOf" srcId="{EA538D5D-A9C6-451A-AAEA-D4929046E56A}" destId="{A7E9C84E-99AB-47D2-8DDC-DD4F20C10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C84E-99AB-47D2-8DDC-DD4F20C101B1}">
      <dsp:nvSpPr>
        <dsp:cNvPr id="0" name=""/>
        <dsp:cNvSpPr/>
      </dsp:nvSpPr>
      <dsp:spPr>
        <a:xfrm>
          <a:off x="309562" y="839"/>
          <a:ext cx="8923267" cy="233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Безударные гласные в корне слова</a:t>
          </a:r>
          <a:endParaRPr lang="ru-RU" sz="4400" b="1" i="0" kern="1200" dirty="0"/>
        </a:p>
      </dsp:txBody>
      <dsp:txXfrm>
        <a:off x="1616344" y="342696"/>
        <a:ext cx="6309703" cy="1650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C84E-99AB-47D2-8DDC-DD4F20C101B1}">
      <dsp:nvSpPr>
        <dsp:cNvPr id="0" name=""/>
        <dsp:cNvSpPr/>
      </dsp:nvSpPr>
      <dsp:spPr>
        <a:xfrm>
          <a:off x="309562" y="839"/>
          <a:ext cx="8923267" cy="233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Безударные гласные в корне слова</a:t>
          </a:r>
          <a:endParaRPr lang="ru-RU" sz="4400" b="1" i="0" kern="1200" dirty="0"/>
        </a:p>
      </dsp:txBody>
      <dsp:txXfrm>
        <a:off x="1616344" y="342696"/>
        <a:ext cx="6309703" cy="1650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7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6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3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4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2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2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5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9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2A83-F4DC-4049-9EC3-F6DDE5F25B86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511D-971D-46F2-A470-D36B6A3A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76132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5136" y="2562576"/>
            <a:ext cx="4714907" cy="45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97572" y="1208881"/>
            <a:ext cx="10410215" cy="52562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>
              <a:latin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</a:rPr>
              <a:t>В чем причина, почему поссорились гласные?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Стали они выяснять, кто из них главнее, кто из них важнее в словах. Когда гласные </a:t>
            </a:r>
            <a:r>
              <a:rPr lang="ru-RU" alt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а</a:t>
            </a:r>
            <a:r>
              <a:rPr lang="ru-RU" altLang="ru-RU" sz="2800" i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и </a:t>
            </a:r>
            <a:r>
              <a:rPr lang="ru-RU" alt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стоят без ударения, место хочет занять и одна, и другая.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    Прослышала про эту историю сорока – белобока, полетела новость по лесу разносить.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     Жил в лесу в ту пору добрый волшебник Ударение. Поспешил он к ним на помощь.  Был у него волшебный невидимка – молоток, стоило ему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   волшебным молоточком ударить в безударный слог по гласной: -Тук! – как она стала слышаться ясно, и никакого сомнения в ее написании уже не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могло быть. </a:t>
            </a:r>
            <a:endParaRPr lang="ru-RU" altLang="ru-RU" sz="2800" dirty="0"/>
          </a:p>
        </p:txBody>
      </p:sp>
      <p:pic>
        <p:nvPicPr>
          <p:cNvPr id="5" name="Picture 8" descr="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7" y="656492"/>
            <a:ext cx="1943100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8279" y="1494205"/>
            <a:ext cx="10609507" cy="52562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>
              <a:latin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Помирил волшебник Ударение гласные </a:t>
            </a:r>
            <a:r>
              <a:rPr lang="ru-RU" alt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а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и </a:t>
            </a:r>
            <a:r>
              <a:rPr lang="ru-RU" alt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, а также </a:t>
            </a:r>
            <a:r>
              <a:rPr lang="ru-RU" alt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е</a:t>
            </a:r>
            <a:r>
              <a:rPr lang="ru-RU" altLang="ru-RU" sz="3200" i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– </a:t>
            </a:r>
            <a:r>
              <a:rPr lang="ru-RU" alt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sz="3200" i="1" dirty="0" smtClean="0">
                <a:latin typeface="Times New Roman" panose="02020603050405020304" pitchFamily="18" charset="0"/>
              </a:rPr>
              <a:t>.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   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      Стали мы просить волшебника Ударение и нам помочь, когда в   словах встречаются безударные гласные.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       Теперь мы стараемся и пишем грамотно. Нам помогает волшебник Ударение.</a:t>
            </a:r>
            <a:r>
              <a:rPr lang="ru-RU" altLang="ru-RU" sz="3200" dirty="0" smtClean="0"/>
              <a:t>   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3200" dirty="0" smtClean="0"/>
              <a:t>                    </a:t>
            </a:r>
            <a:endParaRPr lang="ru-RU" altLang="ru-RU" sz="3200" dirty="0"/>
          </a:p>
        </p:txBody>
      </p:sp>
      <p:pic>
        <p:nvPicPr>
          <p:cNvPr id="5" name="Picture 8" descr="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7" y="656492"/>
            <a:ext cx="1943100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234801" y="690891"/>
            <a:ext cx="9722398" cy="863600"/>
          </a:xfrm>
          <a:prstGeom prst="rect">
            <a:avLst/>
          </a:prstGeom>
        </p:spPr>
        <p:txBody>
          <a:bodyPr vert="horz" lIns="91440" tIns="2520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b="1" dirty="0" smtClean="0">
                <a:solidFill>
                  <a:srgbClr val="FF0000"/>
                </a:solidFill>
              </a:rPr>
              <a:t>Сделай правильный выбор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3056" y="1758320"/>
            <a:ext cx="9005888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dirty="0" smtClean="0"/>
              <a:t> Б(</a:t>
            </a:r>
            <a:r>
              <a:rPr lang="ru-RU" altLang="ru-RU" sz="4800" dirty="0" err="1" smtClean="0"/>
              <a:t>е,и</a:t>
            </a:r>
            <a:r>
              <a:rPr lang="ru-RU" altLang="ru-RU" sz="4800" dirty="0" smtClean="0"/>
              <a:t>)жать, см(</a:t>
            </a:r>
            <a:r>
              <a:rPr lang="ru-RU" altLang="ru-RU" sz="4800" dirty="0" err="1" smtClean="0"/>
              <a:t>а,о</a:t>
            </a:r>
            <a:r>
              <a:rPr lang="ru-RU" altLang="ru-RU" sz="4800" dirty="0" smtClean="0"/>
              <a:t>)</a:t>
            </a:r>
            <a:r>
              <a:rPr lang="ru-RU" altLang="ru-RU" sz="4800" dirty="0" err="1" smtClean="0"/>
              <a:t>трела</a:t>
            </a:r>
            <a:r>
              <a:rPr lang="ru-RU" altLang="ru-RU" sz="4800" dirty="0" smtClean="0"/>
              <a:t> 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dirty="0" smtClean="0"/>
              <a:t> </a:t>
            </a:r>
            <a:r>
              <a:rPr lang="ru-RU" altLang="ru-RU" sz="4800" dirty="0" err="1" smtClean="0"/>
              <a:t>гл</a:t>
            </a:r>
            <a:r>
              <a:rPr lang="ru-RU" altLang="ru-RU" sz="4800" dirty="0" smtClean="0"/>
              <a:t>(</a:t>
            </a:r>
            <a:r>
              <a:rPr lang="ru-RU" altLang="ru-RU" sz="4800" dirty="0" err="1" smtClean="0"/>
              <a:t>е,я,и</a:t>
            </a:r>
            <a:r>
              <a:rPr lang="ru-RU" altLang="ru-RU" sz="4800" dirty="0" smtClean="0"/>
              <a:t> )деть, с(</a:t>
            </a:r>
            <a:r>
              <a:rPr lang="ru-RU" altLang="ru-RU" sz="4800" dirty="0" err="1" smtClean="0"/>
              <a:t>е,и</a:t>
            </a:r>
            <a:r>
              <a:rPr lang="ru-RU" altLang="ru-RU" sz="4800" dirty="0" smtClean="0"/>
              <a:t>)</a:t>
            </a:r>
            <a:r>
              <a:rPr lang="ru-RU" altLang="ru-RU" sz="4800" dirty="0" err="1" smtClean="0"/>
              <a:t>нева</a:t>
            </a:r>
            <a:r>
              <a:rPr lang="ru-RU" altLang="ru-RU" sz="4800" dirty="0" smtClean="0"/>
              <a:t>,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dirty="0" err="1" smtClean="0"/>
              <a:t>просл</a:t>
            </a:r>
            <a:r>
              <a:rPr lang="ru-RU" altLang="ru-RU" sz="4800" dirty="0" smtClean="0"/>
              <a:t>(</a:t>
            </a:r>
            <a:r>
              <a:rPr lang="ru-RU" altLang="ru-RU" sz="4800" dirty="0" err="1" smtClean="0"/>
              <a:t>и,е,я</a:t>
            </a:r>
            <a:r>
              <a:rPr lang="ru-RU" altLang="ru-RU" sz="4800" dirty="0" smtClean="0"/>
              <a:t>) </a:t>
            </a:r>
            <a:r>
              <a:rPr lang="ru-RU" altLang="ru-RU" sz="4800" dirty="0" err="1" smtClean="0"/>
              <a:t>дить</a:t>
            </a:r>
            <a:r>
              <a:rPr lang="ru-RU" altLang="ru-RU" sz="4800" dirty="0" smtClean="0"/>
              <a:t>,  </a:t>
            </a:r>
            <a:r>
              <a:rPr lang="ru-RU" altLang="ru-RU" sz="4800" dirty="0" err="1" smtClean="0"/>
              <a:t>сл</a:t>
            </a:r>
            <a:r>
              <a:rPr lang="ru-RU" altLang="ru-RU" sz="4800" dirty="0" smtClean="0"/>
              <a:t>(</a:t>
            </a:r>
            <a:r>
              <a:rPr lang="ru-RU" altLang="ru-RU" sz="4800" dirty="0" err="1" smtClean="0"/>
              <a:t>о,а</a:t>
            </a:r>
            <a:r>
              <a:rPr lang="ru-RU" altLang="ru-RU" sz="4800" dirty="0" smtClean="0"/>
              <a:t>)</a:t>
            </a:r>
            <a:r>
              <a:rPr lang="ru-RU" altLang="ru-RU" sz="4800" dirty="0" err="1" smtClean="0"/>
              <a:t>вечко</a:t>
            </a:r>
            <a:r>
              <a:rPr lang="ru-RU" altLang="ru-RU" sz="4800" dirty="0" smtClean="0"/>
              <a:t>.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4800" i="1" dirty="0">
              <a:solidFill>
                <a:srgbClr val="FF0000"/>
              </a:solidFill>
            </a:endParaRP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600" i="1" dirty="0" smtClean="0">
                <a:solidFill>
                  <a:srgbClr val="FF0000"/>
                </a:solidFill>
              </a:rPr>
              <a:t>Если буква гласная вызвала сомнение -</a:t>
            </a:r>
            <a:br>
              <a:rPr lang="ru-RU" altLang="ru-RU" sz="3600" i="1" dirty="0" smtClean="0">
                <a:solidFill>
                  <a:srgbClr val="FF0000"/>
                </a:solidFill>
              </a:rPr>
            </a:br>
            <a:r>
              <a:rPr lang="ru-RU" altLang="ru-RU" sz="3600" i="1" dirty="0" smtClean="0">
                <a:solidFill>
                  <a:srgbClr val="FF0000"/>
                </a:solidFill>
              </a:rPr>
              <a:t>Ты её немедленно ставь под ударение.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4800" dirty="0"/>
          </a:p>
        </p:txBody>
      </p:sp>
    </p:spTree>
    <p:extLst>
      <p:ext uri="{BB962C8B-B14F-4D97-AF65-F5344CB8AC3E}">
        <p14:creationId xmlns:p14="http://schemas.microsoft.com/office/powerpoint/2010/main" val="13782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535288" y="812389"/>
            <a:ext cx="9005888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 smtClean="0"/>
              <a:t> бежать – бег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с</a:t>
            </a:r>
            <a:r>
              <a:rPr lang="ru-RU" altLang="ru-RU" sz="4800" b="1" dirty="0" smtClean="0"/>
              <a:t>мотреть – смотр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г</a:t>
            </a:r>
            <a:r>
              <a:rPr lang="ru-RU" altLang="ru-RU" sz="4800" b="1" dirty="0" smtClean="0"/>
              <a:t>лядеть – взгляд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с</a:t>
            </a:r>
            <a:r>
              <a:rPr lang="ru-RU" altLang="ru-RU" sz="4800" b="1" dirty="0" smtClean="0"/>
              <a:t>инева – синий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п</a:t>
            </a:r>
            <a:r>
              <a:rPr lang="ru-RU" altLang="ru-RU" sz="4800" b="1" dirty="0" smtClean="0"/>
              <a:t>роследить – слежка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 dirty="0"/>
              <a:t>с</a:t>
            </a:r>
            <a:r>
              <a:rPr lang="ru-RU" altLang="ru-RU" sz="4800" b="1" dirty="0" smtClean="0"/>
              <a:t>ловечко – слово</a:t>
            </a:r>
          </a:p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4800" b="1" dirty="0"/>
          </a:p>
        </p:txBody>
      </p:sp>
      <p:pic>
        <p:nvPicPr>
          <p:cNvPr id="8194" name="Picture 2" descr="Читать векторы, картинки, клипарт Читать | скачать на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14" y="970045"/>
            <a:ext cx="3785804" cy="37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fs00.infourok.ru/images/doc/114/134265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07" y="574613"/>
            <a:ext cx="9582785" cy="57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1759" y="1979540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о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759" y="282928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7039" y="3749734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а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479" y="4528766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2" name="Половина рамки 1"/>
          <p:cNvSpPr/>
          <p:nvPr/>
        </p:nvSpPr>
        <p:spPr>
          <a:xfrm rot="13316731">
            <a:off x="5132961" y="4101018"/>
            <a:ext cx="548640" cy="4054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1578927" y="578272"/>
            <a:ext cx="8753793" cy="16005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2520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5400" b="1" dirty="0" smtClean="0">
                <a:solidFill>
                  <a:srgbClr val="FF0000"/>
                </a:solidFill>
              </a:rPr>
              <a:t>Найдите слово с безударной гласной </a:t>
            </a:r>
            <a:r>
              <a:rPr lang="ru-RU" altLang="ru-RU" sz="5400" b="1" dirty="0" smtClean="0">
                <a:solidFill>
                  <a:schemeClr val="accent6"/>
                </a:solidFill>
              </a:rPr>
              <a:t>а</a:t>
            </a:r>
            <a:endParaRPr lang="ru-RU" altLang="ru-RU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fs00.infourok.ru/images/doc/114/134265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67" y="549830"/>
            <a:ext cx="9142413" cy="57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7119" y="1964300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и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5346" y="2793213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и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3465" y="372177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е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1625" y="4550691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и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3316731">
            <a:off x="5835447" y="4073062"/>
            <a:ext cx="548640" cy="4054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2207576" y="549830"/>
            <a:ext cx="8753793" cy="16005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2520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5400" b="1" dirty="0" smtClean="0">
                <a:solidFill>
                  <a:srgbClr val="FF0000"/>
                </a:solidFill>
              </a:rPr>
              <a:t>Найдите слово с безударной гласной </a:t>
            </a:r>
            <a:r>
              <a:rPr lang="ru-RU" altLang="ru-RU" sz="5400" b="1" dirty="0" smtClean="0">
                <a:solidFill>
                  <a:schemeClr val="accent6"/>
                </a:solidFill>
              </a:rPr>
              <a:t>е</a:t>
            </a:r>
            <a:endParaRPr lang="ru-RU" altLang="ru-RU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fs00.infourok.ru/images/doc/114/134265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55" y="555545"/>
            <a:ext cx="8729345" cy="57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4719" y="1949060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а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0399" y="287500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о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6970" y="3727721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о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0399" y="455949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о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3316731">
            <a:off x="5352567" y="2338152"/>
            <a:ext cx="548640" cy="4054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1578927" y="578272"/>
            <a:ext cx="8753793" cy="16005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2520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5400" b="1" dirty="0" smtClean="0">
                <a:solidFill>
                  <a:srgbClr val="FF0000"/>
                </a:solidFill>
              </a:rPr>
              <a:t>Найдите слово с безударной гласной </a:t>
            </a:r>
            <a:r>
              <a:rPr lang="ru-RU" altLang="ru-RU" sz="5400" b="1" dirty="0" smtClean="0">
                <a:solidFill>
                  <a:schemeClr val="accent6"/>
                </a:solidFill>
              </a:rPr>
              <a:t>а</a:t>
            </a:r>
            <a:endParaRPr lang="ru-RU" altLang="ru-RU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939" t="26788" r="9358" b="61497"/>
          <a:stretch/>
        </p:blipFill>
        <p:spPr>
          <a:xfrm>
            <a:off x="570212" y="1517904"/>
            <a:ext cx="10979371" cy="3986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5898" y="687387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123. </a:t>
            </a:r>
          </a:p>
        </p:txBody>
      </p:sp>
      <p:sp>
        <p:nvSpPr>
          <p:cNvPr id="3" name="Овал 2"/>
          <p:cNvSpPr/>
          <p:nvPr/>
        </p:nvSpPr>
        <p:spPr>
          <a:xfrm>
            <a:off x="1078992" y="1626326"/>
            <a:ext cx="841248" cy="6583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888" t="48449" r="7370" b="43658"/>
          <a:stretch/>
        </p:blipFill>
        <p:spPr>
          <a:xfrm>
            <a:off x="760580" y="1911927"/>
            <a:ext cx="10670839" cy="25460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5898" y="687387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124. </a:t>
            </a:r>
          </a:p>
        </p:txBody>
      </p:sp>
      <p:sp>
        <p:nvSpPr>
          <p:cNvPr id="5" name="Овал 4"/>
          <p:cNvSpPr/>
          <p:nvPr/>
        </p:nvSpPr>
        <p:spPr>
          <a:xfrm>
            <a:off x="760581" y="1677411"/>
            <a:ext cx="1335428" cy="6873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5" idx="5"/>
          </p:cNvCxnSpPr>
          <p:nvPr/>
        </p:nvCxnSpPr>
        <p:spPr>
          <a:xfrm flipV="1">
            <a:off x="1778000" y="2264133"/>
            <a:ext cx="122440" cy="2250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168900" y="2364798"/>
            <a:ext cx="122440" cy="2250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319520" y="2335179"/>
            <a:ext cx="122440" cy="2250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973569" y="2836507"/>
            <a:ext cx="122440" cy="2250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291340" y="2730380"/>
            <a:ext cx="122440" cy="2250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9258300" y="2736787"/>
            <a:ext cx="122440" cy="2250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73569" y="3292582"/>
            <a:ext cx="122440" cy="2250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441969" y="3211855"/>
            <a:ext cx="122440" cy="2250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thumbs.dreamstime.com/b/e-78564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88" y="3697288"/>
            <a:ext cx="2907135" cy="29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087" t="56485" r="3138" b="26232"/>
          <a:stretch/>
        </p:blipFill>
        <p:spPr>
          <a:xfrm>
            <a:off x="968188" y="1395132"/>
            <a:ext cx="9708776" cy="406773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68188" y="1220211"/>
            <a:ext cx="1335428" cy="6873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5898" y="687387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125.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78959" y="2197799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525663" y="2197799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388197" y="2197798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478959" y="2520329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553051" y="2551600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388197" y="2844224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43739" y="3218696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527765" y="3214731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63247848"/>
              </p:ext>
            </p:extLst>
          </p:nvPr>
        </p:nvGraphicFramePr>
        <p:xfrm>
          <a:off x="1482793" y="887801"/>
          <a:ext cx="9542393" cy="23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91" y="3223825"/>
            <a:ext cx="4240578" cy="2935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8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pibig.info/uploads/posts/2021-05/1620887973_24-pibig_info-p-les-rannei-vesnoi-priroda-krasivo-foto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39" y="1201335"/>
            <a:ext cx="7470521" cy="49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4538" y="555004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Весна в лесу.</a:t>
            </a:r>
          </a:p>
        </p:txBody>
      </p:sp>
    </p:spTree>
    <p:extLst>
      <p:ext uri="{BB962C8B-B14F-4D97-AF65-F5344CB8AC3E}">
        <p14:creationId xmlns:p14="http://schemas.microsoft.com/office/powerpoint/2010/main" val="24797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1048" y="945605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ttps://c7.hotpng.com/preview/692/81/78/book-school-dessin-animxe9-illustration-a-book-of-laugh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7" y="4495530"/>
            <a:ext cx="1548414" cy="18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691" t="73239" r="3193" b="10539"/>
          <a:stretch/>
        </p:blipFill>
        <p:spPr>
          <a:xfrm>
            <a:off x="2270761" y="1912648"/>
            <a:ext cx="9060766" cy="3530991"/>
          </a:xfrm>
          <a:prstGeom prst="rect">
            <a:avLst/>
          </a:prstGeom>
        </p:spPr>
      </p:pic>
      <p:pic>
        <p:nvPicPr>
          <p:cNvPr id="7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81794" y="879300"/>
            <a:ext cx="6555380" cy="13207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5" name="Picture 2" descr="https://img2.freepng.ru/20180313/hye/kisspng-book-child-reading-drawing-illustration-cartoon-books-5aa8962dedefa9.8766216315209979339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8"/>
          <a:stretch/>
        </p:blipFill>
        <p:spPr bwMode="auto">
          <a:xfrm>
            <a:off x="3225163" y="3390807"/>
            <a:ext cx="2439114" cy="22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Мультяшный школьник в форме держит чистый лист бумаги | Премиум вектор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r="21139"/>
          <a:stretch/>
        </p:blipFill>
        <p:spPr bwMode="auto">
          <a:xfrm>
            <a:off x="6202399" y="2055812"/>
            <a:ext cx="3396405" cy="397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9507" y="606523"/>
            <a:ext cx="91729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effects1.ru/gallery/Klipart-mult/Pticy/sova/sova-16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13" y="2170240"/>
            <a:ext cx="4521933" cy="43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3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7943" y="510235"/>
            <a:ext cx="10757807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произведение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Ю.Ермолаева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«Два пирожных», ответить на вопросы в конце текста.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asa Web Albums - brichi Monferrer - DIBUIXOS DE C... | Детские рисунки,  Школьные идеи, Детски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53" y="2655365"/>
            <a:ext cx="3653481" cy="35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0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3317" y="905779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Чем были заняты девочки, когда их мама попросила о помощи? </a:t>
            </a:r>
          </a:p>
          <a:p>
            <a:endParaRPr lang="ru-RU" sz="3600" b="1" dirty="0" smtClean="0"/>
          </a:p>
          <a:p>
            <a:endParaRPr lang="ru-RU" sz="3600" b="1" dirty="0"/>
          </a:p>
          <a:p>
            <a:endParaRPr lang="ru-RU" sz="3600" b="1" dirty="0" smtClean="0"/>
          </a:p>
          <a:p>
            <a:r>
              <a:rPr lang="ru-RU" sz="3600" b="1" dirty="0" smtClean="0"/>
              <a:t>Почему Наташа осталась без пирожного?</a:t>
            </a:r>
          </a:p>
          <a:p>
            <a:endParaRPr lang="ru-RU" sz="3600" b="1" dirty="0" smtClean="0"/>
          </a:p>
          <a:p>
            <a:endParaRPr lang="ru-RU" sz="3600" b="1" dirty="0"/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1585" y="2025595"/>
            <a:ext cx="10169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Старшая </a:t>
            </a:r>
            <a:r>
              <a:rPr lang="ru-RU" sz="3200" b="1" i="1" dirty="0">
                <a:solidFill>
                  <a:srgbClr val="FF0000"/>
                </a:solidFill>
              </a:rPr>
              <a:t>сестра Наташа читала книгу о путешествиях по Африке, а младшая, Оля, лепила из пластилина булочки и крендельки.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5221" y="4441797"/>
            <a:ext cx="10169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Наташа не оказала помощь маме, продолжая читать книгу. Мама же решила показать девочке, что награда выдается по заслугам.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63247848"/>
              </p:ext>
            </p:extLst>
          </p:nvPr>
        </p:nvGraphicFramePr>
        <p:xfrm>
          <a:off x="1482793" y="887801"/>
          <a:ext cx="9542393" cy="23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https://xn----7sb3aeojv5b4b2a.xn--p1ai/wp-content/uploads/2019/09/1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91" y="3223825"/>
            <a:ext cx="4240578" cy="2935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4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8449" y="526899"/>
            <a:ext cx="8899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Century Gothic" pitchFamily="34" charset="0"/>
              </a:rPr>
              <a:t>Правописание безударных гласных в корне слова надо проверять . Для этого надо подобрать однокоренное слово или слово изменить так, чтобы безударная гласная стала ударной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3593" y="2564905"/>
            <a:ext cx="930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/>
              <a:t>ст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7688" y="2636913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9736" y="2564905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/>
              <a:t>лы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31904" y="2564905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1" y="2564905"/>
            <a:ext cx="203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ст</a:t>
            </a:r>
            <a:r>
              <a:rPr lang="ru-RU" sz="7200" b="1" dirty="0">
                <a:solidFill>
                  <a:srgbClr val="00B050"/>
                </a:solidFill>
              </a:rPr>
              <a:t>о</a:t>
            </a:r>
            <a:r>
              <a:rPr lang="ru-RU" sz="7200" b="1" dirty="0"/>
              <a:t>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5680" y="2564905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3593" y="4005065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/>
              <a:t>цв</a:t>
            </a:r>
            <a:endParaRPr lang="ru-RU" sz="7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5720" y="4005065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9777" y="4005065"/>
            <a:ext cx="208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/>
              <a:t>тной</a:t>
            </a:r>
            <a:endParaRPr lang="ru-RU" sz="7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0016" y="3933057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0096" y="3933057"/>
            <a:ext cx="219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цв</a:t>
            </a:r>
            <a:r>
              <a:rPr lang="ru-RU" sz="7200" b="1" dirty="0">
                <a:solidFill>
                  <a:srgbClr val="00B050"/>
                </a:solidFill>
              </a:rPr>
              <a:t>е</a:t>
            </a:r>
            <a:r>
              <a:rPr lang="ru-RU" sz="7200" b="1" dirty="0"/>
              <a:t>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712" y="4005065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B050"/>
                </a:solidFill>
              </a:rPr>
              <a:t>е</a:t>
            </a:r>
          </a:p>
        </p:txBody>
      </p:sp>
      <p:sp>
        <p:nvSpPr>
          <p:cNvPr id="19" name="Диагональная полоса 18"/>
          <p:cNvSpPr/>
          <p:nvPr/>
        </p:nvSpPr>
        <p:spPr>
          <a:xfrm>
            <a:off x="4583832" y="2636912"/>
            <a:ext cx="21602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>
            <a:off x="5231904" y="4077072"/>
            <a:ext cx="21602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Вставь пропущенную букву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600200"/>
            <a:ext cx="8568952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/>
              <a:t>   М . </a:t>
            </a:r>
            <a:r>
              <a:rPr lang="ru-RU" sz="6600" b="1" dirty="0" err="1"/>
              <a:t>ряк-м</a:t>
            </a:r>
            <a:r>
              <a:rPr lang="ru-RU" sz="6600" b="1" dirty="0" err="1">
                <a:solidFill>
                  <a:srgbClr val="00B050"/>
                </a:solidFill>
              </a:rPr>
              <a:t>о</a:t>
            </a:r>
            <a:r>
              <a:rPr lang="ru-RU" sz="6600" b="1" dirty="0" err="1"/>
              <a:t>ре</a:t>
            </a:r>
            <a:r>
              <a:rPr lang="ru-RU" sz="6600" b="1" dirty="0"/>
              <a:t>, </a:t>
            </a:r>
            <a:r>
              <a:rPr lang="ru-RU" sz="6600" b="1" dirty="0" err="1"/>
              <a:t>сн</a:t>
            </a:r>
            <a:r>
              <a:rPr lang="ru-RU" sz="6600" b="1" dirty="0"/>
              <a:t> . га-</a:t>
            </a:r>
          </a:p>
          <a:p>
            <a:pPr>
              <a:buNone/>
            </a:pPr>
            <a:r>
              <a:rPr lang="ru-RU" sz="6600" b="1" dirty="0"/>
              <a:t>сн</a:t>
            </a:r>
            <a:r>
              <a:rPr lang="ru-RU" sz="6600" b="1" dirty="0">
                <a:solidFill>
                  <a:srgbClr val="00B050"/>
                </a:solidFill>
              </a:rPr>
              <a:t>е</a:t>
            </a:r>
            <a:r>
              <a:rPr lang="ru-RU" sz="6600" b="1" dirty="0"/>
              <a:t>г, </a:t>
            </a:r>
            <a:r>
              <a:rPr lang="ru-RU" sz="6600" b="1" dirty="0" err="1"/>
              <a:t>пл</a:t>
            </a:r>
            <a:r>
              <a:rPr lang="ru-RU" sz="6600" b="1" dirty="0"/>
              <a:t> . </a:t>
            </a:r>
            <a:r>
              <a:rPr lang="ru-RU" sz="6600" b="1" dirty="0" err="1"/>
              <a:t>та-пл</a:t>
            </a:r>
            <a:r>
              <a:rPr lang="ru-RU" sz="6600" b="1" dirty="0" err="1">
                <a:solidFill>
                  <a:srgbClr val="00B050"/>
                </a:solidFill>
              </a:rPr>
              <a:t>и</a:t>
            </a:r>
            <a:r>
              <a:rPr lang="ru-RU" sz="6600" b="1" dirty="0" err="1"/>
              <a:t>ты</a:t>
            </a:r>
            <a:r>
              <a:rPr lang="ru-RU" sz="6600" b="1" dirty="0"/>
              <a:t>, за-</a:t>
            </a:r>
          </a:p>
          <a:p>
            <a:pPr>
              <a:buNone/>
            </a:pPr>
            <a:r>
              <a:rPr lang="ru-RU" sz="6600" b="1" dirty="0" err="1"/>
              <a:t>п</a:t>
            </a:r>
            <a:r>
              <a:rPr lang="ru-RU" sz="6600" b="1" dirty="0"/>
              <a:t> . </a:t>
            </a:r>
            <a:r>
              <a:rPr lang="ru-RU" sz="6600" b="1" dirty="0" err="1"/>
              <a:t>сал-п</a:t>
            </a:r>
            <a:r>
              <a:rPr lang="ru-RU" sz="6600" b="1" dirty="0" err="1">
                <a:solidFill>
                  <a:srgbClr val="00B050"/>
                </a:solidFill>
              </a:rPr>
              <a:t>и</a:t>
            </a:r>
            <a:r>
              <a:rPr lang="ru-RU" sz="6600" b="1" dirty="0" err="1"/>
              <a:t>шет</a:t>
            </a:r>
            <a:r>
              <a:rPr lang="ru-RU" sz="6600" b="1" dirty="0"/>
              <a:t>, г . </a:t>
            </a:r>
            <a:r>
              <a:rPr lang="ru-RU" sz="6600" b="1" dirty="0" err="1"/>
              <a:t>рбы</a:t>
            </a:r>
            <a:r>
              <a:rPr lang="ru-RU" sz="6600" b="1" dirty="0"/>
              <a:t>-</a:t>
            </a:r>
          </a:p>
          <a:p>
            <a:pPr>
              <a:buNone/>
            </a:pPr>
            <a:r>
              <a:rPr lang="ru-RU" sz="6600" b="1" dirty="0"/>
              <a:t>г</a:t>
            </a:r>
            <a:r>
              <a:rPr lang="ru-RU" sz="6600" b="1" dirty="0">
                <a:solidFill>
                  <a:srgbClr val="00B050"/>
                </a:solidFill>
              </a:rPr>
              <a:t>е</a:t>
            </a:r>
            <a:r>
              <a:rPr lang="ru-RU" sz="6600" b="1" dirty="0"/>
              <a:t>рб, ч . </a:t>
            </a:r>
            <a:r>
              <a:rPr lang="ru-RU" sz="6600" b="1" dirty="0" err="1"/>
              <a:t>сы-ч</a:t>
            </a:r>
            <a:r>
              <a:rPr lang="ru-RU" sz="6600" b="1" dirty="0" err="1">
                <a:solidFill>
                  <a:srgbClr val="00B050"/>
                </a:solidFill>
              </a:rPr>
              <a:t>а</a:t>
            </a:r>
            <a:r>
              <a:rPr lang="ru-RU" sz="6600" b="1" dirty="0" err="1"/>
              <a:t>с</a:t>
            </a:r>
            <a:r>
              <a:rPr lang="ru-RU" sz="6600" b="1" dirty="0"/>
              <a:t>.</a:t>
            </a: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6188572" y="1636865"/>
            <a:ext cx="164580" cy="27899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7320136" y="2681992"/>
            <a:ext cx="144016" cy="21602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5087888" y="3778207"/>
            <a:ext cx="192196" cy="22685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19" y="1375026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0136" y="3429000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</a:rPr>
              <a:t>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1584" y="3451066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</a:rPr>
              <a:t>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1374" y="4488859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</a:rPr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2012" y="2483022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</a:rPr>
              <a:t>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7150" y="1375026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37642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5579/161917781.1a/0_17e440_37fc36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7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53232" y="1790454"/>
            <a:ext cx="10074520" cy="52562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>
              <a:latin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Жили – были в стране Орфографии дружные между собой гласные.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    Однажды отправились гласные  </a:t>
            </a:r>
            <a:r>
              <a:rPr lang="ru-RU" altLang="ru-RU" sz="3200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а</a:t>
            </a:r>
            <a:r>
              <a:rPr lang="ru-RU" altLang="ru-RU" sz="3200" i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и  </a:t>
            </a:r>
            <a:r>
              <a:rPr lang="ru-RU" altLang="ru-RU" sz="3200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гулять по лесу. Любовались цветами, собирали ягоды. Вдруг налетел забияка ветер, принес с собой ссору.  Раскричались гласные на весь лес, да так, что звери разбежались, птицы разлетелись, деревья поникли, ведь ссора никого не красит.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     </a:t>
            </a:r>
            <a:endParaRPr lang="ru-RU" altLang="ru-RU" sz="2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H="1">
            <a:off x="4382111" y="574613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Сказка</a:t>
            </a:r>
          </a:p>
        </p:txBody>
      </p:sp>
      <p:pic>
        <p:nvPicPr>
          <p:cNvPr id="5" name="Picture 8" descr="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7" y="656492"/>
            <a:ext cx="1943100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513</Words>
  <Application>Microsoft Office PowerPoint</Application>
  <PresentationFormat>Широкоэкранный</PresentationFormat>
  <Paragraphs>100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 пропущенную букву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2021-11-03T20:23:19Z</dcterms:created>
  <dcterms:modified xsi:type="dcterms:W3CDTF">2021-11-04T15:11:57Z</dcterms:modified>
</cp:coreProperties>
</file>