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6"/>
  </p:notesMasterIdLst>
  <p:sldIdLst>
    <p:sldId id="296" r:id="rId3"/>
    <p:sldId id="725" r:id="rId4"/>
    <p:sldId id="724" r:id="rId5"/>
    <p:sldId id="730" r:id="rId6"/>
    <p:sldId id="731" r:id="rId7"/>
    <p:sldId id="733" r:id="rId8"/>
    <p:sldId id="732" r:id="rId9"/>
    <p:sldId id="729" r:id="rId10"/>
    <p:sldId id="737" r:id="rId11"/>
    <p:sldId id="736" r:id="rId12"/>
    <p:sldId id="735" r:id="rId13"/>
    <p:sldId id="723" r:id="rId14"/>
    <p:sldId id="739" r:id="rId15"/>
    <p:sldId id="740" r:id="rId16"/>
    <p:sldId id="738" r:id="rId17"/>
    <p:sldId id="743" r:id="rId18"/>
    <p:sldId id="727" r:id="rId19"/>
    <p:sldId id="742" r:id="rId20"/>
    <p:sldId id="741" r:id="rId21"/>
    <p:sldId id="745" r:id="rId22"/>
    <p:sldId id="744" r:id="rId23"/>
    <p:sldId id="734" r:id="rId24"/>
    <p:sldId id="746" r:id="rId25"/>
  </p:sldIdLst>
  <p:sldSz cx="12192000" cy="6858000"/>
  <p:notesSz cx="6858000" cy="9144000"/>
  <p:custDataLst>
    <p:tags r:id="rId2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5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1/27/2021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27.01.2021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20" r:id="rId12"/>
    <p:sldLayoutId id="214748512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8573843" cy="642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 </a:t>
            </a:r>
            <a:endParaRPr lang="ru-RU" altLang="ru-RU" sz="36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38"/>
              </a:spcBef>
              <a:spcAft>
                <a:spcPts val="1800"/>
              </a:spcAft>
            </a:pPr>
            <a:r>
              <a:rPr lang="ru-RU" alt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Серебро и золото. Физические свойства серебра и золота. </a:t>
            </a:r>
            <a:r>
              <a:rPr lang="ru-RU" altLang="ru-RU" sz="36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Применение</a:t>
            </a:r>
            <a:endParaRPr lang="ru-RU" altLang="ru-RU" sz="3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ru-RU" altLang="ru-RU" sz="48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998537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143376"/>
            <a:ext cx="728662" cy="17081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Химия 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ru-RU" altLang="ru-RU" b="1" dirty="0">
                <a:solidFill>
                  <a:srgbClr val="FEFEFE"/>
                </a:solidFill>
                <a:latin typeface="Arial" charset="0"/>
                <a:cs typeface="Arial" charset="0"/>
              </a:rPr>
              <a:t>9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031" y="4566493"/>
            <a:ext cx="1582615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Качественные реакции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6728" y="-279707"/>
            <a:ext cx="112675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3400" b="1" kern="0" dirty="0">
              <a:solidFill>
                <a:srgbClr val="0000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качественная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реакция на хлорид-ион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kumimoji="0" lang="en-US" altLang="ru-RU" sz="3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→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AgCl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↓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+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HNO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endParaRPr kumimoji="0" lang="en-US" altLang="ru-RU" sz="3400" b="1" i="0" u="none" strike="noStrike" kern="0" cap="none" spc="0" normalizeH="0" baseline="-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→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AgCl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↓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+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NaNO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endParaRPr kumimoji="0" lang="en-US" altLang="ru-RU" sz="3400" b="1" i="0" u="none" strike="noStrike" kern="0" cap="none" spc="0" normalizeH="0" baseline="-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AgCl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•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→ [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]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+ 2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AgCl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(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→ [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]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+ С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↑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b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                                      +   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AgCl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+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→ Na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[Ag(S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] +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NaCl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Качественные реакции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0080" y="1332760"/>
            <a:ext cx="1106424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качественная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реакция на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бромид-ион:</a:t>
            </a:r>
            <a:endParaRPr kumimoji="0" lang="en-US" altLang="ru-RU" sz="3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→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AgBr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↓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+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NaNO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AgBr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+ 2NH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• </a:t>
            </a: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</a:t>
            </a:r>
            <a:r>
              <a:rPr kumimoji="0" lang="ru-RU" altLang="ru-RU" sz="32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→ [Ag(NH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]Br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+ 2</a:t>
            </a: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</a:t>
            </a:r>
            <a:r>
              <a:rPr kumimoji="0" lang="ru-RU" altLang="ru-RU" sz="32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AgBr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(NH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AgBr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→ Na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[Ag(S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 +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NaBr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Качественные реакции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74420" y="1937329"/>
            <a:ext cx="97840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качественная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реакция на иодид-ион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en-US" altLang="ru-RU" sz="3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→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AgI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↓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+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NaNO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endParaRPr kumimoji="0" lang="en-US" altLang="ru-RU" sz="3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AgI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+ 2NH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 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• </a:t>
            </a: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</a:t>
            </a:r>
            <a:r>
              <a:rPr kumimoji="0" lang="ru-RU" altLang="ru-RU" sz="32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≠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US" alt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AgI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(NH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AgI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+ </a:t>
            </a:r>
            <a:r>
              <a:rPr kumimoji="0" lang="ru-RU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→ Na</a:t>
            </a:r>
            <a:r>
              <a:rPr kumimoji="0" lang="ru-RU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[Ag(S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</a:t>
            </a:r>
            <a:r>
              <a:rPr kumimoji="0" lang="en-US" altLang="ru-RU" sz="3400" b="1" i="0" u="none" strike="noStrike" kern="0" cap="none" spc="0" normalizeH="0" baseline="-30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kumimoji="0" lang="en-US" altLang="ru-RU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] + </a:t>
            </a:r>
            <a:r>
              <a:rPr kumimoji="0" lang="en-US" altLang="ru-RU" sz="3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NaI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Применение серебра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7799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325880"/>
            <a:ext cx="1090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0080" y="969866"/>
            <a:ext cx="1088993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endParaRPr lang="ru-RU" altLang="ru-RU" sz="3200" b="1" kern="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lvl="0"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endParaRPr lang="ru-RU" altLang="ru-RU" sz="3200" b="1" kern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714375" lvl="0" indent="-714375"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Растворимые </a:t>
            </a:r>
            <a:r>
              <a:rPr lang="ru-RU" altLang="ru-RU" sz="32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соли серебра, попадая в организм </a:t>
            </a:r>
            <a:r>
              <a:rPr lang="en-US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    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в </a:t>
            </a:r>
            <a:r>
              <a:rPr lang="ru-RU" altLang="ru-RU" sz="32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больших дозах, вызывают острое отравление, подобно другим тяжелым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элементам-металлам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altLang="ru-RU" sz="3200" b="1" kern="0" dirty="0">
              <a:solidFill>
                <a:srgbClr val="000000"/>
              </a:solidFill>
              <a:latin typeface="Arial"/>
            </a:endParaRPr>
          </a:p>
          <a:p>
            <a:pPr marL="714375" lvl="0" algn="just" eaLnBrk="1" hangingPunct="1">
              <a:spcBef>
                <a:spcPts val="18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При этом, как правило, серебро связывается атомами серы белков. В результате инактивируются соответствующие ферменты, свертываются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белки</a:t>
            </a:r>
            <a:endParaRPr lang="ru-RU" altLang="ru-RU" sz="3200" b="1" kern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Применение серебра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325880"/>
            <a:ext cx="1090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865" y="1341341"/>
            <a:ext cx="113133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1800"/>
              </a:spcBef>
              <a:buFont typeface="Wingdings" pitchFamily="2" charset="2"/>
              <a:buChar char="Ø"/>
            </a:pPr>
            <a:endParaRPr lang="ru-RU" altLang="ru-RU" sz="3200" b="1" kern="0" dirty="0" smtClean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714375" lvl="0" indent="-714375"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Вода</a:t>
            </a:r>
            <a:r>
              <a:rPr lang="ru-RU" altLang="ru-RU" sz="32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, содержащая ионы серебра порядка </a:t>
            </a:r>
            <a:r>
              <a:rPr lang="en-US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               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10</a:t>
            </a:r>
            <a:r>
              <a:rPr lang="ru-RU" altLang="ru-RU" sz="3200" b="1" kern="0" baseline="3000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-8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ru-RU" sz="3200" b="1" kern="0" dirty="0" err="1">
                <a:solidFill>
                  <a:srgbClr val="000000"/>
                </a:solidFill>
                <a:latin typeface="Arial"/>
                <a:cs typeface="Times New Roman" pitchFamily="18" charset="0"/>
              </a:rPr>
              <a:t>ммоль</a:t>
            </a:r>
            <a:r>
              <a:rPr lang="ru-RU" altLang="ru-RU" sz="32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/л, обладает бактерицидным действием, что обусловлено образованием нерастворимых </a:t>
            </a:r>
            <a:r>
              <a:rPr lang="ru-RU" altLang="ru-RU" sz="3200" b="1" kern="0" dirty="0" err="1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альбуминатов</a:t>
            </a:r>
            <a:endParaRPr lang="en-US" altLang="ru-RU" sz="3200" b="1" kern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714375" lvl="0" indent="-714375" algn="just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ru-RU" altLang="ru-RU" sz="32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Эффективность бактерицидного действия серебра выше, чем у хлора, хлорной извести, карболовой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/>
                <a:cs typeface="Times New Roman" pitchFamily="18" charset="0"/>
              </a:rPr>
              <a:t>кислоты</a:t>
            </a:r>
            <a:endParaRPr lang="ru-RU" altLang="ru-RU" sz="3200" b="1" kern="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Золото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325880"/>
            <a:ext cx="1090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4379" y="83469"/>
            <a:ext cx="111914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Золото </a:t>
            </a:r>
            <a:r>
              <a:rPr lang="en-US" altLang="ru-RU" sz="3200" b="1" kern="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желтый, ковкий, тяжелый металл,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1064°С, 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благородный металл.</a:t>
            </a:r>
            <a:b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200" b="1" kern="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Нахождение в природе.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Встречается в виде самородного золота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5881"/>
            <a:ext cx="1143000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4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Золото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325880"/>
            <a:ext cx="1090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1325880"/>
            <a:ext cx="11308232" cy="51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Золото: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7" y="2046599"/>
            <a:ext cx="11509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219200"/>
            <a:ext cx="11226953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Свойства золота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325880"/>
            <a:ext cx="1090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1028" y="2121962"/>
            <a:ext cx="1090183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lvl="0" indent="-457200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реагирует с водой, кислотами, щелочами, кислородом, азотом, углеродом,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серой </a:t>
            </a:r>
            <a:endParaRPr lang="ru-RU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85838" lvl="0" indent="-457200" eaLnBrk="1" hangingPunct="1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Переводится в раствор "царской водкой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",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 ртутью образует амальгаму, </a:t>
            </a: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нагревании взаимодействует с галогенами.</a:t>
            </a:r>
          </a:p>
        </p:txBody>
      </p:sp>
    </p:spTree>
    <p:extLst>
      <p:ext uri="{BB962C8B-B14F-4D97-AF65-F5344CB8AC3E}">
        <p14:creationId xmlns:p14="http://schemas.microsoft.com/office/powerpoint/2010/main" val="10936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Химические свойства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325880"/>
            <a:ext cx="1090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9920" y="2151728"/>
            <a:ext cx="9997440" cy="1665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 + 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3(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+ 4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НС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H[AuCl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+ NO + 2H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pt-BR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+ 3С</a:t>
            </a:r>
            <a:r>
              <a:rPr lang="en-US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altLang="ru-RU" sz="32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AuCl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(130°С)</a:t>
            </a:r>
          </a:p>
        </p:txBody>
      </p:sp>
    </p:spTree>
    <p:extLst>
      <p:ext uri="{BB962C8B-B14F-4D97-AF65-F5344CB8AC3E}">
        <p14:creationId xmlns:p14="http://schemas.microsoft.com/office/powerpoint/2010/main" val="185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План урока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6080" y="2046599"/>
            <a:ext cx="7193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buClr>
                <a:srgbClr val="003366"/>
              </a:buClr>
            </a:pPr>
            <a:r>
              <a:rPr lang="ru-RU" sz="4400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Общая характеристика элементов </a:t>
            </a:r>
            <a:r>
              <a:rPr lang="en-US" sz="4400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4400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Б-группы. З</a:t>
            </a:r>
            <a:r>
              <a:rPr lang="ru-RU" sz="4400" kern="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олото. </a:t>
            </a:r>
            <a:r>
              <a:rPr lang="ru-RU" sz="4400" kern="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Серебро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золота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7" y="2046599"/>
            <a:ext cx="11509087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Оксид и гидроксид золота (</a:t>
            </a:r>
            <a:r>
              <a:rPr lang="en-US" altLang="ru-RU" sz="3200" b="1" kern="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altLang="ru-RU" sz="3200" b="1" kern="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нерастворимы в воде, проявляют амфотерные свойства:   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AuCl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+ 3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fr-FR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Au(OH)</a:t>
            </a:r>
            <a:r>
              <a:rPr lang="fr-F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+ 4HNO</a:t>
            </a:r>
            <a:r>
              <a:rPr lang="fr-F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H[Au(NO</a:t>
            </a:r>
            <a:r>
              <a:rPr lang="fr-F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 + 3H</a:t>
            </a:r>
            <a:r>
              <a:rPr lang="fr-F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Au(OH)</a:t>
            </a:r>
            <a:r>
              <a:rPr lang="fr-F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NaOH = Na[Au(OH)</a:t>
            </a:r>
            <a:r>
              <a:rPr lang="fr-FR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 - </a:t>
            </a:r>
            <a:r>
              <a:rPr lang="ru-RU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гидроксоаурат</a:t>
            </a:r>
            <a:r>
              <a:rPr lang="fr-FR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(III)</a:t>
            </a:r>
            <a:endParaRPr lang="ru-RU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325880"/>
            <a:ext cx="1090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325880"/>
            <a:ext cx="11652737" cy="523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325880"/>
            <a:ext cx="11509087" cy="523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400" dirty="0" smtClean="0"/>
              <a:t>Соединения золота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8" y="1325880"/>
            <a:ext cx="10901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728" y="477423"/>
            <a:ext cx="11206632" cy="511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A4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Соединения </a:t>
            </a:r>
            <a:r>
              <a:rPr lang="en-US" altLang="ru-RU" sz="3200" b="1" kern="0" dirty="0">
                <a:solidFill>
                  <a:srgbClr val="A40000"/>
                </a:solidFill>
                <a:latin typeface="Arial" pitchFamily="34" charset="0"/>
                <a:cs typeface="Arial" pitchFamily="34" charset="0"/>
              </a:rPr>
              <a:t>Au (III)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проявляют окислительные свойства: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Подобрать коэффициенты: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AuCl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altLang="ru-RU" sz="3200" b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3200" b="1" kern="0" baseline="-25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конц</a:t>
            </a:r>
            <a:r>
              <a:rPr lang="en-US" altLang="ru-RU" sz="3200" b="1" kern="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→ Au (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коллоид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+O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HCl</a:t>
            </a:r>
            <a:endParaRPr lang="ru-RU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H[AuCl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 +SO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+H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→H[AuCl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]+H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HCl</a:t>
            </a:r>
            <a:endParaRPr lang="ru-RU" altLang="ru-RU" sz="3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Закрепление знаний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8" y="1320800"/>
            <a:ext cx="11411242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Закрепление знаний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9446" y="1536174"/>
            <a:ext cx="5584874" cy="4702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Прочитать параграф 29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Ответить на вопросы 3-4 на стр.139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36174"/>
            <a:ext cx="5293513" cy="470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4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6" y="1536176"/>
            <a:ext cx="11652739" cy="514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Серебро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>
            <a:off x="293077" y="868057"/>
            <a:ext cx="941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1520" y="1074510"/>
            <a:ext cx="1081278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Серебро</a:t>
            </a:r>
            <a:r>
              <a:rPr lang="ru-RU" altLang="ru-RU" sz="3200" b="1" kern="0" dirty="0">
                <a:solidFill>
                  <a:srgbClr val="B8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altLang="ru-RU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ru-RU" sz="32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Серебро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тяжелый пластичный металл с характерным блеском, </a:t>
            </a:r>
            <a:endParaRPr lang="en-US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962°С, </a:t>
            </a:r>
            <a:endParaRPr lang="en-US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обладает наибольшей среди металлов электро- и теплопроводностью, </a:t>
            </a:r>
            <a:endParaRPr lang="en-US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образует сплавы со многими металлами</a:t>
            </a:r>
            <a:r>
              <a:rPr lang="ru-RU" altLang="ru-RU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9722"/>
            <a:ext cx="11430000" cy="527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1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Свойства серебра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7300" y="1019110"/>
            <a:ext cx="9829800" cy="4026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малоактивным (благородным) металлом, непосредственно не взаимодействует с 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не реагирует с разбавленными растворами НС</a:t>
            </a:r>
            <a:r>
              <a:rPr lang="en-GB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8" y="1381760"/>
            <a:ext cx="11267592" cy="50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727" y="1042991"/>
            <a:ext cx="11509087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de-DE" altLang="ru-RU" sz="3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2Ag 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Cl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2AgCl;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4Ag + 2SO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+ 2O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2Ag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	(&gt;450°C)</a:t>
            </a:r>
            <a:endParaRPr lang="pt-BR" altLang="ru-RU" sz="3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2Ag + 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Ag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+ 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2Ag + 2HI = 2AgI + 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de-DE" altLang="ru-RU" sz="3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2Ag + 2H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3200" b="1" kern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</a:t>
            </a:r>
            <a:r>
              <a:rPr lang="ru-RU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Ag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+ 2H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SO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altLang="ru-RU" sz="3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+ 2</a:t>
            </a:r>
            <a:r>
              <a:rPr lang="ru-RU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3(</a:t>
            </a:r>
            <a:r>
              <a:rPr lang="ru-RU" altLang="ru-RU" sz="3200" b="1" kern="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</a:t>
            </a:r>
            <a:r>
              <a:rPr lang="ru-RU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altLang="ru-RU" sz="32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AgNO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pt-BR" altLang="ru-RU" sz="3200" b="1" kern="0" baseline="-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ru-RU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+ </a:t>
            </a:r>
            <a:r>
              <a:rPr lang="pt-BR" altLang="ru-RU" sz="32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pt-BR" altLang="ru-RU" sz="3200" b="1" kern="0" baseline="-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3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 Соединение серебра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448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2800" b="1" kern="0" dirty="0" smtClean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2800" b="1" kern="0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Оксид </a:t>
            </a:r>
            <a:r>
              <a:rPr lang="ru-RU" altLang="ru-RU" sz="2800" b="1" kern="0" dirty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серебра </a:t>
            </a:r>
            <a:r>
              <a:rPr lang="en-US" altLang="ru-RU" sz="2800" b="1" kern="0" dirty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altLang="ru-RU" sz="2800" b="1" kern="0" baseline="-30000" dirty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kern="0" dirty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твердое вещество темно-коричневого цвета, </a:t>
            </a:r>
            <a:endParaRPr lang="en-US" altLang="ru-RU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разлагается при нагревании, проявляет основные свойства, </a:t>
            </a:r>
            <a:endParaRPr lang="en-US" altLang="ru-RU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плохо растворяется в НС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счет образования на поверхности солей  </a:t>
            </a:r>
            <a:r>
              <a:rPr lang="en-US" altLang="ru-RU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sz="2800" b="1" kern="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altLang="ru-RU" sz="28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altLang="ru-RU" sz="2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" y="1536174"/>
            <a:ext cx="11509086" cy="44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1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Химические свойства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4442" y="248823"/>
            <a:ext cx="9829800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3200" b="1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endParaRPr lang="ru-RU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4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	(150°С)</a:t>
            </a:r>
            <a:endParaRPr lang="de-DE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de-DE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+ 4NH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de-DE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OH = 2[</a:t>
            </a:r>
            <a:r>
              <a:rPr lang="de-DE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de-DE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(NH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de-DE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]OH +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</a:t>
            </a:r>
            <a:r>
              <a:rPr lang="de-DE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de-DE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+ 2Н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разб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AgNO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О;</a:t>
            </a:r>
            <a:endParaRPr lang="en-US" altLang="ru-RU" sz="32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hangingPunct="1">
              <a:lnSpc>
                <a:spcPct val="160000"/>
              </a:lnSpc>
              <a:spcBef>
                <a:spcPct val="20000"/>
              </a:spcBef>
            </a:pP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ru-RU" altLang="ru-RU" sz="3200" b="1" kern="0" baseline="-30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конц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О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+ Н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О.</a:t>
            </a:r>
          </a:p>
        </p:txBody>
      </p:sp>
    </p:spTree>
    <p:extLst>
      <p:ext uri="{BB962C8B-B14F-4D97-AF65-F5344CB8AC3E}">
        <p14:creationId xmlns:p14="http://schemas.microsoft.com/office/powerpoint/2010/main" val="39894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smtClean="0"/>
              <a:t>Соли серебра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728" y="2046599"/>
            <a:ext cx="7424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3077" y="612845"/>
            <a:ext cx="1165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536174"/>
            <a:ext cx="11267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575912"/>
            <a:ext cx="11018520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altLang="ru-RU" sz="3200" b="1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altLang="ru-RU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Соли 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серебра не растворимы в воде, исключение составляют 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AgF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AgNO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AgClO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3200" b="1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AgClO</a:t>
            </a:r>
            <a:r>
              <a:rPr lang="ru-RU" altLang="ru-RU" sz="3200" b="1" kern="0" baseline="-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ctr" eaLnBrk="1" hangingPunct="1">
              <a:lnSpc>
                <a:spcPct val="14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altLang="ru-RU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Взаимодействие с гидратом аммиака, тиосульфатом натрия, карбонатом аммония (повторить качественные реакции на галогениды – НЛВ).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4"/>
          <a:stretch/>
        </p:blipFill>
        <p:spPr bwMode="auto">
          <a:xfrm>
            <a:off x="436727" y="1361440"/>
            <a:ext cx="11509088" cy="511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39200" y="2046598"/>
            <a:ext cx="2865120" cy="2159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Поталь- современная имитация сусального золота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1836975083b0574bca9091c8717d9696531e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5322</TotalTime>
  <Words>658</Words>
  <Application>Microsoft Office PowerPoint</Application>
  <PresentationFormat>Широкоэкранный</PresentationFormat>
  <Paragraphs>147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Tw Cen MT</vt:lpstr>
      <vt:lpstr>Wingdings</vt:lpstr>
      <vt:lpstr>Тема Office</vt:lpstr>
      <vt:lpstr>1_Тема Office</vt:lpstr>
      <vt:lpstr>Презентация PowerPoint</vt:lpstr>
      <vt:lpstr>План урока  </vt:lpstr>
      <vt:lpstr> </vt:lpstr>
      <vt:lpstr>  Серебро</vt:lpstr>
      <vt:lpstr>  Свойства серебра</vt:lpstr>
      <vt:lpstr>  Химические свойства</vt:lpstr>
      <vt:lpstr> Соединение серебра </vt:lpstr>
      <vt:lpstr>Химические свойства  </vt:lpstr>
      <vt:lpstr>Соли серебра  </vt:lpstr>
      <vt:lpstr>Качественные реакции  </vt:lpstr>
      <vt:lpstr>Качественные реакции  </vt:lpstr>
      <vt:lpstr>Качественные реакции </vt:lpstr>
      <vt:lpstr>Применение серебра </vt:lpstr>
      <vt:lpstr>Применение серебра </vt:lpstr>
      <vt:lpstr>Золото </vt:lpstr>
      <vt:lpstr>Золото </vt:lpstr>
      <vt:lpstr>Золото: </vt:lpstr>
      <vt:lpstr>Свойства золота </vt:lpstr>
      <vt:lpstr>Химические свойства </vt:lpstr>
      <vt:lpstr>Соединения золота </vt:lpstr>
      <vt:lpstr>Соединения золота </vt:lpstr>
      <vt:lpstr>  Закрепление знаний</vt:lpstr>
      <vt:lpstr>  Закрепление знаний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Закирова Ф.М</cp:lastModifiedBy>
  <cp:revision>933</cp:revision>
  <dcterms:created xsi:type="dcterms:W3CDTF">2020-05-11T10:31:43Z</dcterms:created>
  <dcterms:modified xsi:type="dcterms:W3CDTF">2021-01-27T02:12:44Z</dcterms:modified>
</cp:coreProperties>
</file>