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1"/>
  </p:notesMasterIdLst>
  <p:sldIdLst>
    <p:sldId id="296" r:id="rId3"/>
    <p:sldId id="692" r:id="rId4"/>
    <p:sldId id="724" r:id="rId5"/>
    <p:sldId id="727" r:id="rId6"/>
    <p:sldId id="726" r:id="rId7"/>
    <p:sldId id="725" r:id="rId8"/>
    <p:sldId id="723" r:id="rId9"/>
    <p:sldId id="728" r:id="rId10"/>
    <p:sldId id="733" r:id="rId11"/>
    <p:sldId id="729" r:id="rId12"/>
    <p:sldId id="732" r:id="rId13"/>
    <p:sldId id="731" r:id="rId14"/>
    <p:sldId id="730" r:id="rId15"/>
    <p:sldId id="736" r:id="rId16"/>
    <p:sldId id="735" r:id="rId17"/>
    <p:sldId id="734" r:id="rId18"/>
    <p:sldId id="740" r:id="rId19"/>
    <p:sldId id="739" r:id="rId20"/>
    <p:sldId id="741" r:id="rId21"/>
    <p:sldId id="738" r:id="rId22"/>
    <p:sldId id="743" r:id="rId23"/>
    <p:sldId id="742" r:id="rId24"/>
    <p:sldId id="737" r:id="rId25"/>
    <p:sldId id="744" r:id="rId26"/>
    <p:sldId id="745" r:id="rId27"/>
    <p:sldId id="746" r:id="rId28"/>
    <p:sldId id="747" r:id="rId29"/>
    <p:sldId id="636" r:id="rId30"/>
  </p:sldIdLst>
  <p:sldSz cx="12192000" cy="6858000"/>
  <p:notesSz cx="6858000" cy="9144000"/>
  <p:custDataLst>
    <p:tags r:id="rId3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5" y="2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1/27/2021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97052" y="1986950"/>
            <a:ext cx="8573843" cy="49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Элементы I группы побочной подгруппы. Строение атома. Свойства. 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Медь</a:t>
            </a: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998537" y="2632078"/>
            <a:ext cx="727075" cy="12684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071938"/>
            <a:ext cx="728662" cy="17795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031" y="4566493"/>
            <a:ext cx="1582615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Общая характеристика группы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1019110"/>
            <a:ext cx="11328552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 indent="539750"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Радиусы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атомов элементов побочной подгруппы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группы гораздо меньше, чем у металлов главной подгруппы, поэтому медь, серебро и золото отличаются большей плотностью, высокими температурами плавления.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80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Общая характеристика группы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1432235"/>
            <a:ext cx="11287912" cy="454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1" hangingPunct="1">
              <a:lnSpc>
                <a:spcPct val="140000"/>
              </a:lnSpc>
              <a:spcBef>
                <a:spcPts val="18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переходе от меди к серебру радиус атомов увеличивается, а у золота не изменяется, т. к. золото расположено в периодической системе после лантаноидов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и ещё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испытывает эффект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лантаноидного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сжатия.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Плотность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золота очень велика.</a:t>
            </a:r>
            <a:endParaRPr lang="en-US" altLang="ru-RU" sz="28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ctr" eaLnBrk="1" hangingPunct="1">
              <a:lnSpc>
                <a:spcPct val="140000"/>
              </a:lnSpc>
              <a:spcBef>
                <a:spcPts val="18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Химическая активность этих элементов невелика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и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убывает с возрастанием порядкового номера элемента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Нахождение в природе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1260763"/>
            <a:ext cx="11105033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Нахождение в природе.</a:t>
            </a: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природе встречается  в  виде  различных  соединений,  </a:t>
            </a: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медный блеск, </a:t>
            </a: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ru-RU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медный колчедан (халькопирит), 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борнит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или 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малахит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Залежей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богатых медных руд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Земле практически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осталось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latin typeface="Calibri"/>
              </a:rPr>
              <a:t> </a:t>
            </a:r>
            <a:endParaRPr lang="ru-RU" altLang="ru-RU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Характеристика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077" y="1260763"/>
            <a:ext cx="11451883" cy="526195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7761" y="1536175"/>
            <a:ext cx="6325983" cy="1516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Медь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 золотисто-розовый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пластичный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металл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60763"/>
            <a:ext cx="3783806" cy="32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7761" y="3596640"/>
            <a:ext cx="6325983" cy="2763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воздухе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покрывается оксидной плёнкой</a:t>
            </a:r>
          </a:p>
          <a:p>
            <a:pPr marL="985838"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желтовато-красного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оттенка</a:t>
            </a:r>
          </a:p>
          <a:p>
            <a:pPr marL="85725" lvl="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Высокая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тепло-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электро-</a:t>
            </a:r>
            <a:r>
              <a:rPr lang="ru-RU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проводность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728" y="3891741"/>
            <a:ext cx="4155591" cy="2630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                 СПЛАВЫ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Медь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цинк =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латунь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Медь + олово =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бронза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Медь + никель =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мельхиор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Медь + свинец =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баббит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Получение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1260763"/>
            <a:ext cx="105360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Пирометаллургический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  </a:t>
            </a:r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получении меди из сульфидных руд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Cu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O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CO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2Cu +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CO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ru-RU" sz="3600" b="1" baseline="-250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Cu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O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H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          2Cu + H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728" y="2804160"/>
            <a:ext cx="11308232" cy="1889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Гидрометаллургический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растворение минералов меди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разбавленной серной кислоте или в растворе</a:t>
            </a: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аммиака)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</a:rPr>
              <a:t>CuO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H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SO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CuSO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+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H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O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CuSO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Fe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     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FeSO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+ Cu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28" y="4693920"/>
            <a:ext cx="11308232" cy="174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Электролизный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</a:t>
            </a: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2CuSO</a:t>
            </a:r>
            <a:r>
              <a:rPr lang="en-US" sz="3600" b="1" baseline="-250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+ 2H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2Cu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O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+ 2H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SO</a:t>
            </a:r>
            <a:r>
              <a:rPr lang="en-US" sz="3600" b="1" baseline="-250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ru-RU" sz="3600" b="1" baseline="-25000" dirty="0">
              <a:solidFill>
                <a:prstClr val="black"/>
              </a:solidFill>
              <a:latin typeface="Times New Roman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04764" y="204659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5547360" y="1686561"/>
            <a:ext cx="772160" cy="45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04764" y="2257075"/>
            <a:ext cx="614756" cy="374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172960" y="3718560"/>
            <a:ext cx="68815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172959" y="4191000"/>
            <a:ext cx="914401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012142" y="5567680"/>
            <a:ext cx="89665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Химические свойства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260764"/>
            <a:ext cx="11652737" cy="52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728" y="1260764"/>
            <a:ext cx="4541672" cy="2754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Химические свойства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7" y="-15019"/>
            <a:ext cx="115090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24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О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400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(800°С);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ru-RU" sz="24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(350°</a:t>
            </a:r>
            <a:r>
              <a:rPr lang="en-US" altLang="ru-RU" sz="2400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altLang="ru-RU" sz="2400" b="1" kern="0" dirty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О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СО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(С</a:t>
            </a:r>
            <a:r>
              <a:rPr lang="en-US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ОН)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ru-RU" altLang="ru-RU" sz="24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плёнка зелёного 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цвета – образуется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altLang="ru-RU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воздухе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Медь не взаимодействует с водородом углеродом и азотом даже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высокой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температуре</a:t>
            </a:r>
            <a:endParaRPr lang="ru-RU" altLang="ru-RU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Химические свойства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239" y="1260763"/>
            <a:ext cx="11074401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9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+ 4Н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+ 2Н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О;</a:t>
            </a:r>
          </a:p>
          <a:p>
            <a:pPr lvl="0" algn="ctr" eaLnBrk="1" hangingPunct="1">
              <a:lnSpc>
                <a:spcPct val="19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+ 8Н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2N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О;</a:t>
            </a:r>
          </a:p>
          <a:p>
            <a:pPr lvl="0" algn="ctr" eaLnBrk="1" hangingPunct="1">
              <a:lnSpc>
                <a:spcPct val="19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+ 2H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SO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CuSO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9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9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(кипячение порошка 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511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279" y="1074510"/>
            <a:ext cx="1135653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4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B8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Оксид 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меди (</a:t>
            </a:r>
            <a:r>
              <a:rPr lang="en-US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) С</a:t>
            </a:r>
            <a:r>
              <a:rPr lang="en-US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baseline="-3000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твёрдое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вещество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тёмно-красного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цвета, обладает основными свойствами. </a:t>
            </a:r>
          </a:p>
          <a:p>
            <a:pPr lvl="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Часть солей меди (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растворима в воде, но легко окисляется кислородом воздуха, устойчивы комплексные соединения меди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(I) </a:t>
            </a:r>
          </a:p>
          <a:p>
            <a:pPr lvl="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altLang="ru-RU" sz="32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27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279" y="1260763"/>
            <a:ext cx="11356535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+ 2НС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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(изб.)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H[CuCl</a:t>
            </a:r>
            <a:r>
              <a:rPr lang="en-US" altLang="ru-RU" sz="2800" b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+ 8НС</a:t>
            </a:r>
            <a:r>
              <a:rPr lang="en-GB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О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altLang="ru-RU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+ 4Н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О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4С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+ СО = 2С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СО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Гидроксид </a:t>
            </a:r>
            <a:r>
              <a:rPr lang="en-US" altLang="ru-RU" sz="2800" b="1" kern="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2800" b="1" kern="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kern="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altLang="ru-RU" sz="2800" b="1" kern="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стоек и быстро окисляется.</a:t>
            </a:r>
          </a:p>
        </p:txBody>
      </p:sp>
    </p:spTree>
    <p:extLst>
      <p:ext uri="{BB962C8B-B14F-4D97-AF65-F5344CB8AC3E}">
        <p14:creationId xmlns:p14="http://schemas.microsoft.com/office/powerpoint/2010/main" val="14071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Положение в таблице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371599"/>
            <a:ext cx="11455578" cy="52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8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1260762"/>
            <a:ext cx="1132855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Оксид меди (</a:t>
            </a:r>
            <a:r>
              <a:rPr lang="en-US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) С</a:t>
            </a:r>
            <a:r>
              <a:rPr lang="en-US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твёрдое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вещество красно-коричневого цвета, проявляет основные свойства. </a:t>
            </a:r>
          </a:p>
          <a:p>
            <a:pPr lvl="0" algn="ctr" eaLnBrk="1" hangingPunct="1">
              <a:spcBef>
                <a:spcPts val="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CuO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О;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+ 2А1 = 3С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А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С = 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СО;</a:t>
            </a:r>
          </a:p>
        </p:txBody>
      </p:sp>
    </p:spTree>
    <p:extLst>
      <p:ext uri="{BB962C8B-B14F-4D97-AF65-F5344CB8AC3E}">
        <p14:creationId xmlns:p14="http://schemas.microsoft.com/office/powerpoint/2010/main" val="479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280" y="625156"/>
            <a:ext cx="1115568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СО = 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СО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3(г)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О;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+ 2НС1 = 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Слабые амфотерные свойства проявляются при сплавлении со щелочами:</a:t>
            </a: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+ 2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584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2400" b="1" kern="0" dirty="0" smtClean="0">
              <a:solidFill>
                <a:srgbClr val="B8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 smtClean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Гидроксид </a:t>
            </a:r>
            <a:r>
              <a:rPr lang="ru-RU" altLang="ru-RU" sz="28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меди (</a:t>
            </a:r>
            <a:r>
              <a:rPr lang="en-US" altLang="ru-RU" sz="28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28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) С</a:t>
            </a:r>
            <a:r>
              <a:rPr lang="en-US" altLang="ru-RU" sz="28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altLang="ru-RU" sz="28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(ОН)</a:t>
            </a:r>
            <a:r>
              <a:rPr lang="ru-RU" altLang="ru-RU" sz="2800" b="1" kern="0" baseline="-3000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соединение голубого цвета, не растворим в воде, термически неустойчив, преобладают основные свойства, слабый окислитель: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CuSO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+ 2NaOH</a:t>
            </a:r>
            <a:r>
              <a:rPr lang="ru-RU" altLang="ru-RU" sz="28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800" b="1" kern="0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разб</a:t>
            </a:r>
            <a:r>
              <a:rPr lang="ru-RU" altLang="ru-RU" sz="28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Cu(OH)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↓ + Na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+ 2HCl = CuCl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pt-BR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+ 2NaOH</a:t>
            </a:r>
            <a:r>
              <a:rPr lang="ru-RU" altLang="ru-RU" sz="28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800" b="1" kern="0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</a:t>
            </a:r>
            <a:r>
              <a:rPr lang="ru-RU" altLang="ru-RU" sz="28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pt-BR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t-BR" altLang="ru-RU" sz="28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pt-BR" altLang="ru-RU" sz="2800" b="1" kern="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8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altLang="ru-RU" sz="28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pt-BR" altLang="ru-RU" sz="2800" b="1" kern="0" baseline="-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altLang="ru-RU" sz="28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];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Купраты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щелочных металлов имеют </a:t>
            </a:r>
            <a:r>
              <a:rPr lang="ru-RU" altLang="ru-RU" sz="28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синюю окраску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1603683"/>
            <a:ext cx="11509087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2Cu(OH)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CO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Cu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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+ 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O;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CuO + 2H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+ 4NH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 = </a:t>
            </a:r>
            <a:r>
              <a:rPr lang="pt-BR" altLang="ru-RU" sz="32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[Cu(NH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altLang="ru-RU" sz="32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altLang="ru-RU" sz="32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](OH)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+ 4H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качественная реакция на альдегиды:</a:t>
            </a:r>
            <a:endParaRPr lang="pt-BR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2Cu(OH)</a:t>
            </a:r>
            <a:r>
              <a:rPr lang="pt-BR" altLang="ru-RU" sz="30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pt-BR" altLang="ru-RU" sz="30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СНО</a:t>
            </a: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Cu</a:t>
            </a:r>
            <a:r>
              <a:rPr lang="pt-BR" altLang="ru-RU" sz="30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+ </a:t>
            </a:r>
            <a:r>
              <a:rPr lang="ru-RU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pt-BR" altLang="ru-RU" sz="30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СООН</a:t>
            </a: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 2H</a:t>
            </a:r>
            <a:r>
              <a:rPr lang="pt-BR" altLang="ru-RU" sz="30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altLang="ru-RU" sz="3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280446"/>
            <a:ext cx="1095248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14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eaLnBrk="1" hangingPunct="1">
              <a:lnSpc>
                <a:spcPct val="140000"/>
              </a:lnSpc>
              <a:spcBef>
                <a:spcPct val="20000"/>
              </a:spcBef>
            </a:pPr>
            <a:endParaRPr lang="ru-RU" altLang="ru-RU" sz="32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Соединения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(II) –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окислители:</a:t>
            </a:r>
          </a:p>
          <a:p>
            <a:pPr marL="342900" lvl="0" indent="-342900" algn="ctr" eaLnBrk="1" hangingPunct="1">
              <a:lnSpc>
                <a:spcPct val="14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M = Cu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MSO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(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F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Zn)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2CuSO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+ 2NaE + 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= 2CuE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+ 2Na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 =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Br , I,  NCS)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3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1460805"/>
            <a:ext cx="11509087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Соли меди (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сильных кислот подвергаются в водных растворах значительному гидролизу. Катион находится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гидратированном состоянии:</a:t>
            </a:r>
          </a:p>
          <a:p>
            <a:pPr lvl="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MT Symbol" pitchFamily="82" charset="2"/>
              </a:rPr>
              <a:t>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8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CuOH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MT Symbol" pitchFamily="82" charset="2"/>
              </a:rPr>
              <a:t>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[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3+</a:t>
            </a:r>
          </a:p>
          <a:p>
            <a:pPr lvl="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MT Symbol" pitchFamily="82" charset="2"/>
              </a:rPr>
              <a:t>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)(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2800" b="1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lvl="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гидролиз в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протолитической</a:t>
            </a:r>
            <a:r>
              <a:rPr lang="ru-RU" altLang="ru-RU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меди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2046599"/>
            <a:ext cx="11509087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28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-310485"/>
            <a:ext cx="11509086" cy="654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20000"/>
              </a:spcBef>
            </a:pPr>
            <a:endParaRPr lang="ru-RU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12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соединения меди (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аммиаком, аминокислотами, многоатомными спиртами.</a:t>
            </a: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1200"/>
              </a:spcBef>
            </a:pPr>
            <a:r>
              <a:rPr lang="pt-BR" altLang="ru-RU" sz="3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[Cu(NH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ru-RU" sz="3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ru-RU" sz="3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](OH)</a:t>
            </a:r>
            <a:r>
              <a:rPr lang="pt-BR" altLang="ru-RU" sz="3200" b="1" kern="0" baseline="-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0" algn="ctr" eaLnBrk="1" hangingPunct="1">
              <a:lnSpc>
                <a:spcPct val="110000"/>
              </a:lnSpc>
              <a:spcBef>
                <a:spcPts val="1200"/>
              </a:spcBef>
            </a:pP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Свойство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Сu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(</a:t>
            </a:r>
            <a:r>
              <a:rPr lang="el-GR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ΙΙ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 реагировать с белками и пептидами, а также </a:t>
            </a:r>
            <a:r>
              <a:rPr lang="en-US" altLang="ru-RU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        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с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биуретом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(</a:t>
            </a:r>
            <a:r>
              <a:rPr lang="en-US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–</a:t>
            </a:r>
            <a:r>
              <a:rPr lang="en-US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CO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–</a:t>
            </a:r>
            <a:r>
              <a:rPr lang="en-US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NH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–</a:t>
            </a:r>
            <a:r>
              <a:rPr lang="en-US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CO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–</a:t>
            </a:r>
            <a:r>
              <a:rPr lang="en-US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2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 в щелочной среде </a:t>
            </a:r>
            <a:r>
              <a:rPr lang="en-US" altLang="ru-RU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                       </a:t>
            </a:r>
            <a:r>
              <a:rPr lang="ru-RU" altLang="ru-RU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с 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образованием окрашенных в сине-фиолетовый цвет комплексных соединений, используют для доказательства наличия пептидных связей. Реакция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Сu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(</a:t>
            </a:r>
            <a:r>
              <a:rPr lang="el-GR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ΙΙ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 с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биуретом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и белками называется </a:t>
            </a:r>
            <a:r>
              <a:rPr lang="ru-RU" altLang="ru-RU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биуретовой</a:t>
            </a:r>
            <a:r>
              <a:rPr lang="ru-RU" altLang="ru-RU" sz="2800" b="1" kern="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.</a:t>
            </a:r>
            <a:r>
              <a:rPr lang="ru-RU" altLang="ru-RU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Закрепление знаний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2046599"/>
            <a:ext cx="11509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S+HNO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→Cu(NO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+S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+NO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 +8HNO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+8NO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 Cu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+ 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-310485"/>
            <a:ext cx="1150908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lvl="0" eaLnBrk="1" hangingPunct="1">
              <a:spcBef>
                <a:spcPct val="20000"/>
              </a:spcBef>
            </a:pPr>
            <a:endParaRPr lang="ru-RU" altLang="ru-RU" sz="3200" b="1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lvl="0" eaLnBrk="1" hangingPunct="1"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ЗАКРЕПЛЕНИЕ ЗНАНИЙ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408985" y="3134417"/>
            <a:ext cx="370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4967" y="2413338"/>
            <a:ext cx="10945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Повторить параграфы 28,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Решить задания 3-4 расположенные на стр.136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  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0439400" y="80772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316182"/>
            <a:ext cx="11509087" cy="5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14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Расположение в таблице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82341"/>
            <a:ext cx="1150908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периодической системе d-элементы или переходные металлы расположены в побочных подгруппах (или В подгруппах) всех восьми групп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Это элементы, которые при образовании соединений имеют незаполненную d-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орбиталь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Под определение не подпадают скандий (3d0 в соединениях)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цинк (3d10 в соединениях); медь же входит в группу указанных соединений, если имеет в них конфигурацию 3d9.</a:t>
            </a:r>
          </a:p>
          <a:p>
            <a:pPr algn="ctr">
              <a:spcBef>
                <a:spcPts val="6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Принято, однако, относить эти металлы к d-металлам на основании химического сходства их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7676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76469" y="1925330"/>
            <a:ext cx="68675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Общую электронную формулу валентного слоя </a:t>
            </a:r>
          </a:p>
          <a:p>
            <a:pPr lvl="0" algn="ctr" eaLnBrk="1" hangingPunct="1"/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d-элементов можно выразить формулой:</a:t>
            </a:r>
          </a:p>
          <a:p>
            <a:pPr lvl="0" algn="ctr" eaLnBrk="1" hangingPunct="1"/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lvl="0" algn="ctr" eaLnBrk="1" hangingPunct="1"/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ns</a:t>
            </a:r>
            <a:r>
              <a:rPr lang="ru-RU" sz="4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(n-1)d</a:t>
            </a:r>
            <a:r>
              <a:rPr lang="ru-RU" sz="4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1-10</a:t>
            </a:r>
          </a:p>
        </p:txBody>
      </p:sp>
    </p:spTree>
    <p:extLst>
      <p:ext uri="{BB962C8B-B14F-4D97-AF65-F5344CB8AC3E}">
        <p14:creationId xmlns:p14="http://schemas.microsoft.com/office/powerpoint/2010/main" val="32648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Особенности электронного строения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3928" y="1660837"/>
            <a:ext cx="106217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lang="ru-RU" sz="2800" b="1" dirty="0">
                <a:solidFill>
                  <a:srgbClr val="2806F4"/>
                </a:solidFill>
                <a:latin typeface="Arial" charset="0"/>
                <a:cs typeface="Arial" charset="0"/>
              </a:rPr>
              <a:t>особенностями электронного </a:t>
            </a:r>
            <a:r>
              <a:rPr lang="ru-RU" sz="2800" b="1" dirty="0" smtClean="0">
                <a:solidFill>
                  <a:srgbClr val="2806F4"/>
                </a:solidFill>
                <a:latin typeface="Arial" charset="0"/>
                <a:cs typeface="Arial" charset="0"/>
              </a:rPr>
              <a:t>строения d-элементов </a:t>
            </a:r>
            <a:r>
              <a:rPr lang="ru-RU" sz="2800" b="1" dirty="0">
                <a:solidFill>
                  <a:srgbClr val="2806F4"/>
                </a:solidFill>
                <a:latin typeface="Arial" charset="0"/>
                <a:cs typeface="Arial" charset="0"/>
              </a:rPr>
              <a:t>обусловлены и их свойства:</a:t>
            </a:r>
          </a:p>
          <a:p>
            <a:pPr lvl="0" algn="just" eaLnBrk="1" hangingPunct="1"/>
            <a:endParaRPr lang="ru-RU" sz="2800" b="1" dirty="0">
              <a:solidFill>
                <a:srgbClr val="2806F4"/>
              </a:solidFill>
              <a:latin typeface="Arial" charset="0"/>
              <a:cs typeface="Arial" charset="0"/>
            </a:endParaRPr>
          </a:p>
          <a:p>
            <a:pPr marL="542925" lvl="0" indent="-542925" algn="just" eaLnBrk="1" hangingPunct="1"/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а)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большое разнообразие проявляемых валентностей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и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степеней окисления;</a:t>
            </a:r>
          </a:p>
          <a:p>
            <a:pPr marL="542925" lvl="0" indent="-542925" algn="just" eaLnBrk="1" hangingPunct="1"/>
            <a:endParaRPr lang="ru-RU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42925" lvl="0" indent="-542925" algn="just" eaLnBrk="1" hangingPunct="1"/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б)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способность образовывать различные комплексные соединения;</a:t>
            </a:r>
          </a:p>
          <a:p>
            <a:pPr marL="542925" lvl="0" indent="-542925" algn="just" eaLnBrk="1" hangingPunct="1"/>
            <a:endParaRPr lang="ru-RU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714375" lvl="0" indent="-714375" algn="just" eaLnBrk="1" hangingPunct="1"/>
            <a:r>
              <a:rPr lang="ru-RU" sz="2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в) каталитическая активность.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06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Общая характеристика группы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ru-RU" sz="3000" b="1" kern="0" baseline="-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            </a:t>
            </a:r>
            <a:r>
              <a:rPr lang="ru-RU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ru-RU" sz="3000" b="1" kern="0" dirty="0" err="1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] 3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ru-RU" sz="3000" b="1" kern="0" baseline="-30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ru-RU" sz="30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[Kr] 4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ru-RU" sz="3000" b="1" kern="0" baseline="-30000" dirty="0">
              <a:solidFill>
                <a:srgbClr val="6C1A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ru-RU" sz="30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3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altLang="ru-RU" sz="3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ru-RU" sz="3000" b="1" kern="0" dirty="0" err="1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] 4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3000" b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 i="1" kern="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3000" b="1" kern="0" baseline="30000" dirty="0">
                <a:solidFill>
                  <a:srgbClr val="6C1A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30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Общая характеристика группы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260762"/>
            <a:ext cx="11509087" cy="52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9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20092"/>
            <a:ext cx="11206161" cy="1143000"/>
          </a:xfrm>
        </p:spPr>
        <p:txBody>
          <a:bodyPr/>
          <a:lstStyle/>
          <a:p>
            <a:pPr lvl="0" indent="539750"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3200" kern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 наиболее  характерна степень окисления +2, для серебра +1, для золота +3. Особая устойчивость степени окисления +1 у серебра объясняется большей прочностью конфигурации 4</a:t>
            </a:r>
            <a:r>
              <a:rPr lang="en-US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ru-RU" altLang="ru-RU" sz="32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т. к. эта конфигурация образуется уже у </a:t>
            </a:r>
            <a:r>
              <a:rPr lang="en-US" altLang="ru-RU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</a:t>
            </a:r>
            <a:r>
              <a:rPr lang="ru-RU" altLang="ru-RU" sz="3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предшествующего серебру в периодической системе.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260763"/>
            <a:ext cx="10827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3000" b="1" kern="0" baseline="-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3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5855b091b5bff3f85ac525fad6640ce5dddc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1278</Words>
  <Application>Microsoft Office PowerPoint</Application>
  <PresentationFormat>Широкоэкранный</PresentationFormat>
  <Paragraphs>243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MS Mincho</vt:lpstr>
      <vt:lpstr>Arial</vt:lpstr>
      <vt:lpstr>Calibri</vt:lpstr>
      <vt:lpstr>MT Symbol</vt:lpstr>
      <vt:lpstr>Symbol</vt:lpstr>
      <vt:lpstr>Tahoma</vt:lpstr>
      <vt:lpstr>Times New Roman</vt:lpstr>
      <vt:lpstr>Tw Cen MT</vt:lpstr>
      <vt:lpstr>Wingdings 3</vt:lpstr>
      <vt:lpstr>Тема Office</vt:lpstr>
      <vt:lpstr>1_Тема Office</vt:lpstr>
      <vt:lpstr>Презентация PowerPoint</vt:lpstr>
      <vt:lpstr>Положение в таблице </vt:lpstr>
      <vt:lpstr> </vt:lpstr>
      <vt:lpstr>Расположение в таблице </vt:lpstr>
      <vt:lpstr> </vt:lpstr>
      <vt:lpstr>Особенности электронного строения </vt:lpstr>
      <vt:lpstr>Общая характеристика группы </vt:lpstr>
      <vt:lpstr>Общая характеристика группы </vt:lpstr>
      <vt:lpstr>         Для меди наиболее  характерна степень окисления +2, для серебра +1, для золота +3. Особая устойчивость степени окисления +1 у серебра объясняется большей прочностью конфигурации 4d10, т. к. эта конфигурация образуется уже у Pd, предшествующего серебру в периодической системе.</vt:lpstr>
      <vt:lpstr>Общая характеристика группы </vt:lpstr>
      <vt:lpstr>Общая характеристика группы </vt:lpstr>
      <vt:lpstr>Нахождение в природе </vt:lpstr>
      <vt:lpstr>Характеристика меди </vt:lpstr>
      <vt:lpstr>Получение </vt:lpstr>
      <vt:lpstr>Химические свойства </vt:lpstr>
      <vt:lpstr>Химические свойства </vt:lpstr>
      <vt:lpstr>Химические свойства </vt:lpstr>
      <vt:lpstr>Соединения меди </vt:lpstr>
      <vt:lpstr>Соединения меди </vt:lpstr>
      <vt:lpstr>Соединения меди </vt:lpstr>
      <vt:lpstr>Соединения меди </vt:lpstr>
      <vt:lpstr>Соединения меди </vt:lpstr>
      <vt:lpstr>Соединения меди </vt:lpstr>
      <vt:lpstr>Соединения меди </vt:lpstr>
      <vt:lpstr>Соединения меди </vt:lpstr>
      <vt:lpstr>Соединения меди </vt:lpstr>
      <vt:lpstr>Закрепление знаний </vt:lpstr>
      <vt:lpstr>ЗАКРЕПЛЕНИЕ ЗНАНИЙ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926</cp:revision>
  <dcterms:created xsi:type="dcterms:W3CDTF">2020-05-11T10:31:43Z</dcterms:created>
  <dcterms:modified xsi:type="dcterms:W3CDTF">2021-01-27T02:07:08Z</dcterms:modified>
</cp:coreProperties>
</file>