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1510" r:id="rId3"/>
    <p:sldId id="1513" r:id="rId4"/>
    <p:sldId id="1511" r:id="rId5"/>
    <p:sldId id="281" r:id="rId6"/>
    <p:sldId id="283" r:id="rId7"/>
    <p:sldId id="259" r:id="rId8"/>
    <p:sldId id="1515" r:id="rId9"/>
    <p:sldId id="1514" r:id="rId10"/>
    <p:sldId id="1512" r:id="rId11"/>
    <p:sldId id="1516" r:id="rId12"/>
    <p:sldId id="1517" r:id="rId13"/>
    <p:sldId id="150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6FD"/>
    <a:srgbClr val="00CC00"/>
    <a:srgbClr val="B2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39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9848-1738-4DB2-AE01-A6353D1812B7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BEB61-85A3-49F0-B154-CFEC71B90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3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428AD-47A1-4FF9-99F1-EDEC8B794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1A14D2-1668-462B-A0DA-89078D5E6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E2ADB5-E4AD-44BA-B3E6-6A0A135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CD80F-5304-48CA-B609-84E39667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47C2CE-1B4A-48F6-BC41-D7C33EAF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4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4103-10DE-4FB2-BD89-ABE6025C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E6A85D-E23C-4EE2-BD11-1DC9BE1FA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98981-6754-4BC7-8861-89AD3BC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AA731-098B-4E1F-B65B-F97843DE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F9214-6827-4D02-9EC2-1133CF8F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9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AE9DB7-77C9-4413-9491-5F9908A1D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C2375C-1FAF-411A-811F-DCDBE8B7B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FEE6E1-9054-4E13-9A24-DD578285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A0D476-25B7-4A96-A45C-1672523C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52EDD-B0F2-4DB9-9F25-078ED2F6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48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09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362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574F3-2555-4435-9EDF-5585148A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11F575-FFFF-4F14-A1BE-F3324AD27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A0E2A-3687-418A-B4C2-8C02B3CD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EF8467-E49E-4FF8-872A-2AE27CA1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2CBF2-1509-4AA8-9C2C-DB2E6341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9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FAF73-DBFF-4C90-BDFA-3674640C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152A24-E4CC-4760-B711-B0F8134B1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D20620-FF20-495C-85DD-7406CC7D3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2865BA-1342-4CF2-A556-9C36BB4F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605422-44BC-43AD-897D-AC7CD102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65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59222-4980-457C-BF2F-EDF8BFD0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EE652D-4BC5-4A36-B551-C07657B02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32553B-9211-40E5-9F63-F09917D87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18B28A-3B96-4DCC-9070-206E3643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DAC19D-7D37-4AB3-9CB5-50659C96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5918E0-EB45-496A-90B3-C3E461C0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9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9F26-B2C3-40C3-A70E-07CA71B6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871665-4970-42BB-82A4-E24293639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C0C136-B018-40AE-80B1-1C1B250C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19AB9B-1DE7-427C-91DA-6D6CF087B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ADDCC0-F008-414A-B89D-00714A326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BF81E6-333E-4672-BE66-26A8522A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270727-0831-433A-B8C4-74ED7CEA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7F2716-6FE0-4534-9249-9C75A47D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2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4962D-69F6-43E3-8D74-C9C468A0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D33B2C-6190-4872-8FA5-863C2C2B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6E67FF-25DE-4E2E-896C-A205FE09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8E5DE4-DA5F-4405-853A-D57224FF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1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85377F-ADC8-4084-80E4-E1F471D9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593748-CAFD-4FB3-97AE-CAF8F104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6FBAEB-0517-476D-8239-63089AE9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4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ECD39-033F-4174-8636-D0FB4C6B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906415-B0D5-476C-9D72-6EB24274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4A5D0C-6194-4BC1-9DC9-9249CEADE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44B86C-12BA-476D-95FB-50A1B4FC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4FACD9-64C8-4DA5-8137-34A64C31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A4EBEB-2AE9-4CE0-9E72-EC28D0DB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6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4E102-E010-44CA-B594-F5058E95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C27542-3246-41E0-BA41-2F6FD1A62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F334D2-2317-4FE2-9495-C15FE334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AF0DD6-D9E6-40CC-A942-2223D02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2C3716-15B7-407D-9A94-81AF42FC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5B8B15-E26F-4CE5-936E-059D9622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1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8E192-3BE6-4059-8934-E7B41C17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1DE4DF-6277-4CCD-90E0-C8F154BA7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FD59D1-4234-4370-A5AA-7E0D06CE3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02483-9C14-4E02-9F5E-F3B70C0C687E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CF04C-C544-4AC0-8588-833F59498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9A3FDF-18E1-4D58-80A7-ECB09CBEF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8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742" y="408525"/>
            <a:ext cx="8624170" cy="1262274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lang="ru-RU" sz="80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endParaRPr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9538" y="2640164"/>
            <a:ext cx="9322304" cy="2674911"/>
          </a:xfrm>
          <a:prstGeom prst="rect">
            <a:avLst/>
          </a:prstGeom>
        </p:spPr>
        <p:txBody>
          <a:bodyPr vert="horz" wrap="square" lIns="0" tIns="91261" rIns="0" bIns="0" rtlCol="0">
            <a:spAutoFit/>
          </a:bodyPr>
          <a:lstStyle/>
          <a:p>
            <a:pPr marL="26841" marR="10737">
              <a:spcBef>
                <a:spcPts val="719"/>
              </a:spcBef>
            </a:pPr>
            <a:r>
              <a:rPr lang="ru-RU" sz="5400" b="1" dirty="0">
                <a:solidFill>
                  <a:srgbClr val="0070C0"/>
                </a:solidFill>
                <a:latin typeface="Arial"/>
                <a:cs typeface="Arial"/>
              </a:rPr>
              <a:t>Тема:</a:t>
            </a:r>
          </a:p>
          <a:p>
            <a:pPr marL="26841" marR="10737">
              <a:spcBef>
                <a:spcPts val="719"/>
              </a:spcBef>
            </a:pPr>
            <a:r>
              <a:rPr lang="ru-RU" sz="5400" b="1" dirty="0">
                <a:solidFill>
                  <a:srgbClr val="0070C0"/>
                </a:solidFill>
                <a:latin typeface="Arial"/>
                <a:cs typeface="Arial"/>
              </a:rPr>
              <a:t>Понятие о сильных и слабых электролитах</a:t>
            </a:r>
            <a:endParaRPr lang="ru-RU" sz="4000" b="1" spc="-2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8251" y="2644430"/>
            <a:ext cx="727404" cy="156485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6" name="object 6"/>
          <p:cNvSpPr/>
          <p:nvPr/>
        </p:nvSpPr>
        <p:spPr>
          <a:xfrm>
            <a:off x="928251" y="4438107"/>
            <a:ext cx="727404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8" name="object 8"/>
          <p:cNvGrpSpPr/>
          <p:nvPr/>
        </p:nvGrpSpPr>
        <p:grpSpPr>
          <a:xfrm>
            <a:off x="9908462" y="449896"/>
            <a:ext cx="1340732" cy="1340732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167229" y="482108"/>
            <a:ext cx="816102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4"/>
              </a:spcBef>
            </a:pPr>
            <a:r>
              <a:rPr lang="ru-RU" sz="4755" b="1" dirty="0">
                <a:solidFill>
                  <a:schemeClr val="bg1"/>
                </a:solidFill>
                <a:latin typeface="Arial"/>
                <a:cs typeface="Arial"/>
              </a:rPr>
              <a:t>11</a:t>
            </a:r>
            <a:endParaRPr sz="4755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53127" y="1165508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2B64F-3FC8-425A-BDDA-00DD29F9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79" y="296209"/>
            <a:ext cx="10515600" cy="637765"/>
          </a:xfrm>
        </p:spPr>
        <p:txBody>
          <a:bodyPr>
            <a:normAutofit fontScale="90000"/>
          </a:bodyPr>
          <a:lstStyle/>
          <a:p>
            <a:r>
              <a:rPr lang="ru-RU" dirty="0"/>
              <a:t>Сильные и слабые электролиты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D54026-91A0-4E3D-A7E7-4D0703AD04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2AAC02-0254-44B7-9C65-ACA3C170C6DF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5544900" y="1233527"/>
            <a:ext cx="6253809" cy="309931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Не все электролиты в равной степени диссоциируют  на ионы.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В зависимости от степени диссоциации различают электролиты сильные и слабые.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Электролитическая диссоциация электролитов в водных растворах. Сильные и  слабые электролиты">
            <a:extLst>
              <a:ext uri="{FF2B5EF4-FFF2-40B4-BE49-F238E27FC236}">
                <a16:creationId xmlns:a16="http://schemas.microsoft.com/office/drawing/2014/main" id="{E8AF01B0-4840-40D6-A6F9-F4C1D6392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0"/>
          <a:stretch/>
        </p:blipFill>
        <p:spPr bwMode="auto">
          <a:xfrm>
            <a:off x="257481" y="1155388"/>
            <a:ext cx="5184673" cy="55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831309-FD34-4201-9A9A-6817A755B66F}"/>
              </a:ext>
            </a:extLst>
          </p:cNvPr>
          <p:cNvSpPr/>
          <p:nvPr/>
        </p:nvSpPr>
        <p:spPr>
          <a:xfrm>
            <a:off x="5544900" y="3429000"/>
            <a:ext cx="63565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	Сильные электролиты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при растворении в воде практически полностью диссоциируют на ионы.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F6A018-2CB1-4984-BADE-00BBE96F9DF6}"/>
              </a:ext>
            </a:extLst>
          </p:cNvPr>
          <p:cNvSpPr/>
          <p:nvPr/>
        </p:nvSpPr>
        <p:spPr>
          <a:xfrm>
            <a:off x="5544899" y="4931975"/>
            <a:ext cx="6356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	Слабые электролиты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лишь частично диссоциируют на ионы.</a:t>
            </a:r>
          </a:p>
        </p:txBody>
      </p:sp>
    </p:spTree>
    <p:extLst>
      <p:ext uri="{BB962C8B-B14F-4D97-AF65-F5344CB8AC3E}">
        <p14:creationId xmlns:p14="http://schemas.microsoft.com/office/powerpoint/2010/main" val="13505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CEB7E65-F89D-44E1-BA36-C9137143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527"/>
          </a:xfrm>
        </p:spPr>
        <p:txBody>
          <a:bodyPr>
            <a:normAutofit fontScale="90000"/>
          </a:bodyPr>
          <a:lstStyle/>
          <a:p>
            <a:r>
              <a:rPr lang="ru-RU" dirty="0"/>
              <a:t>Сильные и слабые электролиты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478A41FB-F688-441D-B809-DFB677372F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562141"/>
                  </p:ext>
                </p:extLst>
              </p:nvPr>
            </p:nvGraphicFramePr>
            <p:xfrm>
              <a:off x="379771" y="1250439"/>
              <a:ext cx="11432458" cy="5386452"/>
            </p:xfrm>
            <a:graphic>
              <a:graphicData uri="http://schemas.openxmlformats.org/drawingml/2006/table">
                <a:tbl>
                  <a:tblPr/>
                  <a:tblGrid>
                    <a:gridCol w="5621593">
                      <a:extLst>
                        <a:ext uri="{9D8B030D-6E8A-4147-A177-3AD203B41FA5}">
                          <a16:colId xmlns:a16="http://schemas.microsoft.com/office/drawing/2014/main" val="4067330699"/>
                        </a:ext>
                      </a:extLst>
                    </a:gridCol>
                    <a:gridCol w="5810865">
                      <a:extLst>
                        <a:ext uri="{9D8B030D-6E8A-4147-A177-3AD203B41FA5}">
                          <a16:colId xmlns:a16="http://schemas.microsoft.com/office/drawing/2014/main" val="2518055705"/>
                        </a:ext>
                      </a:extLst>
                    </a:gridCol>
                  </a:tblGrid>
                  <a:tr h="4038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Сильные электролиты</a:t>
                          </a:r>
                        </a:p>
                      </a:txBody>
                      <a:tcPr marL="55217" marR="5521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Слабые электролиты</a:t>
                          </a:r>
                        </a:p>
                      </a:txBody>
                      <a:tcPr marL="55217" marR="5521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2137533"/>
                      </a:ext>
                    </a:extLst>
                  </a:tr>
                  <a:tr h="161372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Щелочи – растворимые основания щелочных  и щелочноземельных металлов: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LiOH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NaOH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KOH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 err="1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CsOH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Ca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ru-RU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Sr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ru-RU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Ba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ru-RU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2400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55217" marR="552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Плохо растворимые в воде основания: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Fe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ru-RU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Mg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ru-RU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;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NH</a:t>
                          </a:r>
                          <a:r>
                            <a:rPr lang="ru-RU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OH</a:t>
                          </a:r>
                          <a:endParaRPr lang="ru-RU" sz="2400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55217" marR="552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0695775"/>
                      </a:ext>
                    </a:extLst>
                  </a:tr>
                  <a:tr h="123017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Сильные кислоты: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HCl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HBr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HI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ru-RU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SO</a:t>
                          </a:r>
                          <a:r>
                            <a:rPr lang="ru-RU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HNO</a:t>
                          </a:r>
                          <a:r>
                            <a:rPr lang="ru-RU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 err="1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HClO</a:t>
                          </a:r>
                          <a:r>
                            <a:rPr lang="ru-RU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1400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E(OH)</a:t>
                          </a:r>
                          <a:r>
                            <a:rPr lang="en-US" sz="2000" b="1" dirty="0" err="1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O</a:t>
                          </a:r>
                          <a:r>
                            <a:rPr lang="en-US" sz="2000" b="1" dirty="0" err="1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en-US" sz="20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если 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≥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ru-RU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электролит сильный</a:t>
                          </a:r>
                          <a:r>
                            <a:rPr lang="ru-RU" sz="2400" b="1" baseline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. 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S(OH)</a:t>
                          </a:r>
                          <a:r>
                            <a:rPr lang="en-US" sz="1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O</a:t>
                          </a:r>
                          <a:r>
                            <a:rPr lang="en-US" sz="1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1400" b="1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55217" marR="5521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900" b="1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Слабые кислоты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: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H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CO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H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S, H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SO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HNO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H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PO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HF, H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SiO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1400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E(OH)</a:t>
                          </a:r>
                          <a:r>
                            <a:rPr lang="en-US" sz="2000" b="1" dirty="0" err="1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400" b="1" dirty="0" err="1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O</a:t>
                          </a:r>
                          <a:r>
                            <a:rPr lang="en-US" sz="2000" b="1" dirty="0" err="1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en-US" sz="20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если 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ru-RU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электролит слабый</a:t>
                          </a:r>
                          <a:r>
                            <a:rPr lang="ru-RU" sz="2400" b="1" baseline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. </a:t>
                          </a:r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С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(OH)</a:t>
                          </a:r>
                          <a:r>
                            <a:rPr lang="en-US" sz="1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O</a:t>
                          </a:r>
                          <a:r>
                            <a:rPr lang="ru-RU" sz="1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55217" marR="5521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55306983"/>
                      </a:ext>
                    </a:extLst>
                  </a:tr>
                  <a:tr h="108249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Хорошо растворимые в воде соли: </a:t>
                          </a:r>
                          <a:r>
                            <a:rPr lang="en-US" sz="2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NaCl, K</a:t>
                          </a:r>
                          <a:r>
                            <a:rPr lang="en-US" sz="1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SO</a:t>
                          </a:r>
                          <a:r>
                            <a:rPr lang="en-US" sz="1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en-US" sz="2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KClO</a:t>
                          </a:r>
                          <a:r>
                            <a:rPr lang="en-US" sz="1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1400" b="0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55217" marR="552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Плохо растворимые в воде соли: </a:t>
                          </a:r>
                          <a:r>
                            <a:rPr lang="en-US" sz="2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CaSO</a:t>
                          </a:r>
                          <a:r>
                            <a:rPr lang="en-US" sz="1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4, </a:t>
                          </a:r>
                          <a:r>
                            <a:rPr lang="en-US" sz="2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MgCO</a:t>
                          </a:r>
                          <a:r>
                            <a:rPr lang="en-US" sz="1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Все органические кислоты и вода.</a:t>
                          </a:r>
                        </a:p>
                      </a:txBody>
                      <a:tcPr marL="55217" marR="552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19067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478A41FB-F688-441D-B809-DFB677372F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562141"/>
                  </p:ext>
                </p:extLst>
              </p:nvPr>
            </p:nvGraphicFramePr>
            <p:xfrm>
              <a:off x="379771" y="1250439"/>
              <a:ext cx="11432458" cy="5386452"/>
            </p:xfrm>
            <a:graphic>
              <a:graphicData uri="http://schemas.openxmlformats.org/drawingml/2006/table">
                <a:tbl>
                  <a:tblPr/>
                  <a:tblGrid>
                    <a:gridCol w="5621593">
                      <a:extLst>
                        <a:ext uri="{9D8B030D-6E8A-4147-A177-3AD203B41FA5}">
                          <a16:colId xmlns:a16="http://schemas.microsoft.com/office/drawing/2014/main" val="4067330699"/>
                        </a:ext>
                      </a:extLst>
                    </a:gridCol>
                    <a:gridCol w="5810865">
                      <a:extLst>
                        <a:ext uri="{9D8B030D-6E8A-4147-A177-3AD203B41FA5}">
                          <a16:colId xmlns:a16="http://schemas.microsoft.com/office/drawing/2014/main" val="2518055705"/>
                        </a:ext>
                      </a:extLst>
                    </a:gridCol>
                  </a:tblGrid>
                  <a:tr h="4490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Сильные электролиты</a:t>
                          </a:r>
                        </a:p>
                      </a:txBody>
                      <a:tcPr marL="55217" marR="5521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Слабые электролиты</a:t>
                          </a:r>
                        </a:p>
                      </a:txBody>
                      <a:tcPr marL="55217" marR="5521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2137533"/>
                      </a:ext>
                    </a:extLst>
                  </a:tr>
                  <a:tr h="16466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Щелочи – растворимые основания щелочных  и щелочноземельных металлов: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LiOH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NaOH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KOH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 err="1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CsOH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Ca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ru-RU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Sr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ru-RU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Ba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ru-RU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2400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55217" marR="552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Плохо растворимые в воде основания: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Fe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ru-RU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Mg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OH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)</a:t>
                          </a:r>
                          <a:r>
                            <a:rPr lang="ru-RU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ru-RU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; 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NH</a:t>
                          </a:r>
                          <a:r>
                            <a:rPr lang="ru-RU" sz="1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en-US" sz="240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OH</a:t>
                          </a:r>
                          <a:endParaRPr lang="ru-RU" sz="2400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55217" marR="552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0695775"/>
                      </a:ext>
                    </a:extLst>
                  </a:tr>
                  <a:tr h="206470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5217" marR="5521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8" t="-105900" r="-103688" b="-684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5217" marR="5521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751" t="-105900" r="-210" b="-684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306983"/>
                      </a:ext>
                    </a:extLst>
                  </a:tr>
                  <a:tr h="122605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Хорошо растворимые в воде соли: </a:t>
                          </a:r>
                          <a:r>
                            <a:rPr lang="en-US" sz="2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NaCl, K</a:t>
                          </a:r>
                          <a:r>
                            <a:rPr lang="en-US" sz="1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SO</a:t>
                          </a:r>
                          <a:r>
                            <a:rPr lang="en-US" sz="1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en-US" sz="2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, KClO</a:t>
                          </a:r>
                          <a:r>
                            <a:rPr lang="en-US" sz="1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1400" b="0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400" dirty="0"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</a:txBody>
                      <a:tcPr marL="55217" marR="552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Плохо растворимые в воде соли: </a:t>
                          </a:r>
                          <a:r>
                            <a:rPr lang="en-US" sz="2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CaSO</a:t>
                          </a:r>
                          <a:r>
                            <a:rPr lang="en-US" sz="1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4, </a:t>
                          </a:r>
                          <a:r>
                            <a:rPr lang="en-US" sz="2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MgCO</a:t>
                          </a:r>
                          <a:r>
                            <a:rPr lang="en-US" sz="1400" b="0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>
                              <a:latin typeface="Arial" panose="020B0604020202020204" pitchFamily="34" charset="0"/>
                              <a:ea typeface="Calibri"/>
                              <a:cs typeface="Arial" panose="020B0604020202020204" pitchFamily="34" charset="0"/>
                            </a:rPr>
                            <a:t>Все органические кислоты и вода.</a:t>
                          </a:r>
                        </a:p>
                      </a:txBody>
                      <a:tcPr marL="55217" marR="552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19067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51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E19D4-7693-4720-8A3E-3724684B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31"/>
            <a:ext cx="10515600" cy="6967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Закрепление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87B38D-C00B-40C1-BDCB-2F0F5646B0AF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388372" y="1313711"/>
            <a:ext cx="11572570" cy="3615349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В перечне веществ определите сильные и слабые электролиты: 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H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S; CaCl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Ca(OH)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Fe(OH)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Al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3;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 Mg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(PO4)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H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КОН,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KNO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HCl; BaSO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Zn(OH)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Na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7E0401-AC06-4268-B308-EFC6A57365F0}"/>
              </a:ext>
            </a:extLst>
          </p:cNvPr>
          <p:cNvSpPr/>
          <p:nvPr/>
        </p:nvSpPr>
        <p:spPr>
          <a:xfrm>
            <a:off x="309715" y="3670221"/>
            <a:ext cx="11572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Сильные электролиты: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CaCl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Ca(OH)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Al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КОН;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KNO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HCl; Na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4E3930-8C9D-4136-84BF-8D897AE33358}"/>
              </a:ext>
            </a:extLst>
          </p:cNvPr>
          <p:cNvSpPr/>
          <p:nvPr/>
        </p:nvSpPr>
        <p:spPr>
          <a:xfrm>
            <a:off x="388372" y="5175543"/>
            <a:ext cx="11415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Слабые электролиты: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S; Fe(OH)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Mg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H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BaSO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Zn(OH)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807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837ED92B-5FB7-4BF4-8287-748EE97AFC16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1625271" y="1547843"/>
            <a:ext cx="8941455" cy="225087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latin typeface="Arial" pitchFamily="34" charset="0"/>
                <a:cs typeface="Arial" pitchFamily="34" charset="0"/>
              </a:rPr>
              <a:t>Прочитайте § 9.</a:t>
            </a:r>
          </a:p>
          <a:p>
            <a:pPr marL="0" indent="0" algn="ctr">
              <a:buNone/>
            </a:pPr>
            <a:r>
              <a:rPr lang="ru-RU" sz="4800" b="1" dirty="0">
                <a:latin typeface="Arial" pitchFamily="34" charset="0"/>
                <a:cs typeface="Arial" pitchFamily="34" charset="0"/>
              </a:rPr>
              <a:t>Выполнить задания № 1-7</a:t>
            </a:r>
          </a:p>
          <a:p>
            <a:pPr marL="0" indent="0" algn="ctr">
              <a:buNone/>
            </a:pPr>
            <a:r>
              <a:rPr lang="ru-RU" sz="4800" b="1" dirty="0">
                <a:latin typeface="Arial" pitchFamily="34" charset="0"/>
                <a:cs typeface="Arial" pitchFamily="34" charset="0"/>
              </a:rPr>
              <a:t>на стр. 53-54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2F0981C-1AE8-406B-9FAB-22AF3727DA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164" y="294705"/>
            <a:ext cx="11771671" cy="588669"/>
          </a:xfrm>
          <a:prstGeom prst="rect">
            <a:avLst/>
          </a:prstGeom>
        </p:spPr>
        <p:txBody>
          <a:bodyPr vert="horz" wrap="square" lIns="0" tIns="34336" rIns="0" bIns="0" rtlCol="0" anchor="ctr">
            <a:spAutoFit/>
          </a:bodyPr>
          <a:lstStyle/>
          <a:p>
            <a:pPr marL="26411" algn="ctr">
              <a:spcBef>
                <a:spcPts val="271"/>
              </a:spcBef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самостоятельного решения: 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4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393B9-BA26-44B9-A295-0DB56E0D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20" y="0"/>
            <a:ext cx="10515600" cy="1325563"/>
          </a:xfrm>
        </p:spPr>
        <p:txBody>
          <a:bodyPr>
            <a:noAutofit/>
          </a:bodyPr>
          <a:lstStyle/>
          <a:p>
            <a:r>
              <a:rPr lang="ru-RU" sz="4000" dirty="0"/>
              <a:t>Теория электролитической диссоциации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63EEA0-02AA-4935-BEA7-D936459855D3}"/>
              </a:ext>
            </a:extLst>
          </p:cNvPr>
          <p:cNvSpPr/>
          <p:nvPr/>
        </p:nvSpPr>
        <p:spPr>
          <a:xfrm>
            <a:off x="280219" y="1325563"/>
            <a:ext cx="117249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В 1887 г. С. Аррениус предложил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теорию электролитической диссоциации.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AEA5FC-179C-4196-B2A6-3CD109DA7370}"/>
              </a:ext>
            </a:extLst>
          </p:cNvPr>
          <p:cNvSpPr/>
          <p:nvPr/>
        </p:nvSpPr>
        <p:spPr>
          <a:xfrm>
            <a:off x="385915" y="2296684"/>
            <a:ext cx="115135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положения: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Все вещества по их способности проводить электрический ток в растворах делятся на электролиты 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неэлектролиты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Что такое щелочной электролит? Как произвести замену щелочного электролита?  - ООО «Курс»">
            <a:extLst>
              <a:ext uri="{FF2B5EF4-FFF2-40B4-BE49-F238E27FC236}">
                <a16:creationId xmlns:a16="http://schemas.microsoft.com/office/drawing/2014/main" id="{A2E56D86-3535-45DB-8381-402273593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94" y="3681679"/>
            <a:ext cx="3680951" cy="29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езентация к уроку химии &quot;Электролитическая диссоциация&quot;, 8 класс">
            <a:extLst>
              <a:ext uri="{FF2B5EF4-FFF2-40B4-BE49-F238E27FC236}">
                <a16:creationId xmlns:a16="http://schemas.microsoft.com/office/drawing/2014/main" id="{544C8A37-B037-4840-BD0E-88DB696BF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76" y="3675842"/>
            <a:ext cx="3934130" cy="295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4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6396411-EEB2-4FBF-8FE1-CDA29AFC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ru-RU" sz="4000" dirty="0"/>
              <a:t>Теория электролитической диссоциации</a:t>
            </a:r>
          </a:p>
        </p:txBody>
      </p:sp>
      <p:sp>
        <p:nvSpPr>
          <p:cNvPr id="9" name="Rectangle 1029">
            <a:extLst>
              <a:ext uri="{FF2B5EF4-FFF2-40B4-BE49-F238E27FC236}">
                <a16:creationId xmlns:a16="http://schemas.microsoft.com/office/drawing/2014/main" id="{DA5E7542-5E75-46B5-8227-87FBE1ED9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385167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t-EE"/>
          </a:p>
        </p:txBody>
      </p:sp>
      <p:sp>
        <p:nvSpPr>
          <p:cNvPr id="10" name="Rectangle 1031">
            <a:extLst>
              <a:ext uri="{FF2B5EF4-FFF2-40B4-BE49-F238E27FC236}">
                <a16:creationId xmlns:a16="http://schemas.microsoft.com/office/drawing/2014/main" id="{EEFD1132-2384-4243-A423-68A4D3DF7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385167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t-EE"/>
          </a:p>
        </p:txBody>
      </p:sp>
      <p:sp>
        <p:nvSpPr>
          <p:cNvPr id="11" name="AutoShape 1033">
            <a:extLst>
              <a:ext uri="{FF2B5EF4-FFF2-40B4-BE49-F238E27FC236}">
                <a16:creationId xmlns:a16="http://schemas.microsoft.com/office/drawing/2014/main" id="{0333B99A-50E0-458F-8FCF-DDE6B29B9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906" y="2532117"/>
            <a:ext cx="838200" cy="597922"/>
          </a:xfrm>
          <a:prstGeom prst="downArrow">
            <a:avLst>
              <a:gd name="adj1" fmla="val 50000"/>
              <a:gd name="adj2" fmla="val 27273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034">
            <a:extLst>
              <a:ext uri="{FF2B5EF4-FFF2-40B4-BE49-F238E27FC236}">
                <a16:creationId xmlns:a16="http://schemas.microsoft.com/office/drawing/2014/main" id="{CDFBDB8D-03B4-4343-8D05-6BB6A2648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3094" y="2556278"/>
            <a:ext cx="762000" cy="597922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035">
            <a:extLst>
              <a:ext uri="{FF2B5EF4-FFF2-40B4-BE49-F238E27FC236}">
                <a16:creationId xmlns:a16="http://schemas.microsoft.com/office/drawing/2014/main" id="{6E1435CC-4ACC-430D-AD8F-9632D74B8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38" y="3182197"/>
            <a:ext cx="4491505" cy="1154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вещества, растворы                          и расплавы которых проводят электрический ток </a:t>
            </a:r>
          </a:p>
        </p:txBody>
      </p:sp>
      <p:sp>
        <p:nvSpPr>
          <p:cNvPr id="14" name="Text Box 1044">
            <a:extLst>
              <a:ext uri="{FF2B5EF4-FFF2-40B4-BE49-F238E27FC236}">
                <a16:creationId xmlns:a16="http://schemas.microsoft.com/office/drawing/2014/main" id="{FAB7928E-4668-41CA-BFAA-2093EED70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899" y="1027907"/>
            <a:ext cx="449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99CC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Вещества </a:t>
            </a:r>
          </a:p>
        </p:txBody>
      </p:sp>
      <p:sp>
        <p:nvSpPr>
          <p:cNvPr id="15" name="Text Box 1045">
            <a:extLst>
              <a:ext uri="{FF2B5EF4-FFF2-40B4-BE49-F238E27FC236}">
                <a16:creationId xmlns:a16="http://schemas.microsoft.com/office/drawing/2014/main" id="{528966F4-E9A4-48EF-91E2-10D67E325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099078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t-EE"/>
          </a:p>
        </p:txBody>
      </p:sp>
      <p:sp>
        <p:nvSpPr>
          <p:cNvPr id="17" name="Line 1047">
            <a:extLst>
              <a:ext uri="{FF2B5EF4-FFF2-40B4-BE49-F238E27FC236}">
                <a16:creationId xmlns:a16="http://schemas.microsoft.com/office/drawing/2014/main" id="{DE971E1E-E437-4A71-96ED-BB34E178B0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2899" y="1676053"/>
            <a:ext cx="770501" cy="26644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1048">
            <a:extLst>
              <a:ext uri="{FF2B5EF4-FFF2-40B4-BE49-F238E27FC236}">
                <a16:creationId xmlns:a16="http://schemas.microsoft.com/office/drawing/2014/main" id="{5E03EE93-9AC0-4B23-AD96-3879E749F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6258" y="1676053"/>
            <a:ext cx="742441" cy="309681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Text Box 1050">
            <a:extLst>
              <a:ext uri="{FF2B5EF4-FFF2-40B4-BE49-F238E27FC236}">
                <a16:creationId xmlns:a16="http://schemas.microsoft.com/office/drawing/2014/main" id="{D52849D9-9DEA-43CB-8994-B3F45E99D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39" y="1854603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Электролиты</a:t>
            </a:r>
          </a:p>
        </p:txBody>
      </p:sp>
      <p:sp>
        <p:nvSpPr>
          <p:cNvPr id="20" name="Text Box 1052">
            <a:extLst>
              <a:ext uri="{FF2B5EF4-FFF2-40B4-BE49-F238E27FC236}">
                <a16:creationId xmlns:a16="http://schemas.microsoft.com/office/drawing/2014/main" id="{F9B472B5-A049-4BA2-9D04-321519798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189" y="19512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Неэлектролиты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053">
            <a:extLst>
              <a:ext uri="{FF2B5EF4-FFF2-40B4-BE49-F238E27FC236}">
                <a16:creationId xmlns:a16="http://schemas.microsoft.com/office/drawing/2014/main" id="{60D96268-7AE9-4D94-9AF2-C9194D249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258" y="3182197"/>
            <a:ext cx="4640931" cy="1154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вещества, растворы                      и расплавы которых не проводят электрический ток </a:t>
            </a:r>
          </a:p>
        </p:txBody>
      </p:sp>
      <p:sp>
        <p:nvSpPr>
          <p:cNvPr id="22" name="Text Box 2052">
            <a:extLst>
              <a:ext uri="{FF2B5EF4-FFF2-40B4-BE49-F238E27FC236}">
                <a16:creationId xmlns:a16="http://schemas.microsoft.com/office/drawing/2014/main" id="{223586BA-8AF2-4A63-B9A1-BEEB23BD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11" y="5137595"/>
            <a:ext cx="5039185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KOH, Cu(OH)</a:t>
            </a:r>
            <a:r>
              <a:rPr lang="en-US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Кислоты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HCl, </a:t>
            </a:r>
            <a:r>
              <a:rPr lang="en-US" sz="28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NaCl, LiHCO</a:t>
            </a:r>
            <a:r>
              <a:rPr lang="en-US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055">
            <a:extLst>
              <a:ext uri="{FF2B5EF4-FFF2-40B4-BE49-F238E27FC236}">
                <a16:creationId xmlns:a16="http://schemas.microsoft.com/office/drawing/2014/main" id="{89AC2862-7C02-4AD8-A33E-5724E89CC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115" y="4894119"/>
            <a:ext cx="5683074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Органические соединения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сахар, крахмал, спирт</a:t>
            </a: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Простые   вещества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инертные газы, </a:t>
            </a:r>
            <a:r>
              <a:rPr lang="en-US" sz="20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14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</a:t>
            </a:r>
            <a:r>
              <a:rPr lang="en-US" sz="14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endParaRPr lang="ru-RU" sz="2000" b="1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Оксиды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4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</a:t>
            </a:r>
            <a:r>
              <a:rPr lang="en-US" sz="14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SO</a:t>
            </a:r>
            <a:r>
              <a:rPr lang="en-US" sz="14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b="1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1033">
            <a:extLst>
              <a:ext uri="{FF2B5EF4-FFF2-40B4-BE49-F238E27FC236}">
                <a16:creationId xmlns:a16="http://schemas.microsoft.com/office/drawing/2014/main" id="{B44D2B64-B892-471E-A447-122E26197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139" y="4438016"/>
            <a:ext cx="838200" cy="597922"/>
          </a:xfrm>
          <a:prstGeom prst="downArrow">
            <a:avLst>
              <a:gd name="adj1" fmla="val 50000"/>
              <a:gd name="adj2" fmla="val 27273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1034">
            <a:extLst>
              <a:ext uri="{FF2B5EF4-FFF2-40B4-BE49-F238E27FC236}">
                <a16:creationId xmlns:a16="http://schemas.microsoft.com/office/drawing/2014/main" id="{1784649E-FE5A-4CC3-AFF5-CD1157E95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1189" y="4364356"/>
            <a:ext cx="762000" cy="597922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 autoUpdateAnimBg="0"/>
      <p:bldP spid="14" grpId="0" autoUpdateAnimBg="0"/>
      <p:bldP spid="17" grpId="0" animBg="1"/>
      <p:bldP spid="18" grpId="0" animBg="1"/>
      <p:bldP spid="19" grpId="0" autoUpdateAnimBg="0"/>
      <p:bldP spid="20" grpId="0" autoUpdateAnimBg="0"/>
      <p:bldP spid="21" grpId="0" animBg="1" autoUpdateAnimBg="0"/>
      <p:bldP spid="22" grpId="0" animBg="1" autoUpdateAnimBg="0"/>
      <p:bldP spid="23" grpId="0" animBg="1" autoUpdateAnimBg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393B9-BA26-44B9-A295-0DB56E0D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20" y="0"/>
            <a:ext cx="10515600" cy="1325563"/>
          </a:xfrm>
        </p:spPr>
        <p:txBody>
          <a:bodyPr>
            <a:noAutofit/>
          </a:bodyPr>
          <a:lstStyle/>
          <a:p>
            <a:r>
              <a:rPr lang="ru-RU" sz="4000" dirty="0"/>
              <a:t>Теория электролитической диссоциации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63EEA0-02AA-4935-BEA7-D936459855D3}"/>
              </a:ext>
            </a:extLst>
          </p:cNvPr>
          <p:cNvSpPr/>
          <p:nvPr/>
        </p:nvSpPr>
        <p:spPr>
          <a:xfrm>
            <a:off x="280219" y="1325563"/>
            <a:ext cx="11724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AEA5FC-179C-4196-B2A6-3CD109DA7370}"/>
              </a:ext>
            </a:extLst>
          </p:cNvPr>
          <p:cNvSpPr/>
          <p:nvPr/>
        </p:nvSpPr>
        <p:spPr>
          <a:xfrm>
            <a:off x="186814" y="1453009"/>
            <a:ext cx="117249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растворах (расплавах) электролиты диссоциируют (распадаются) на положительные и отрицательные ионы.</a:t>
            </a: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Процесс распада электролита на ионы называется электролитической диссоциацией.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3510CB-A01C-4595-A2D9-29602735F24E}"/>
              </a:ext>
            </a:extLst>
          </p:cNvPr>
          <p:cNvSpPr/>
          <p:nvPr/>
        </p:nvSpPr>
        <p:spPr>
          <a:xfrm>
            <a:off x="3357771" y="4452917"/>
            <a:ext cx="5937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NaCl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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  <a:r>
              <a:rPr lang="en-US" sz="5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+</a:t>
            </a:r>
            <a:r>
              <a:rPr lang="en-US" sz="5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5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4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219DA851-5E47-47C5-9B9A-BAC90C9E4270}"/>
              </a:ext>
            </a:extLst>
          </p:cNvPr>
          <p:cNvSpPr/>
          <p:nvPr/>
        </p:nvSpPr>
        <p:spPr>
          <a:xfrm>
            <a:off x="159434" y="1167617"/>
            <a:ext cx="11910646" cy="556377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3095F39D-64C9-4744-B668-FB0EC141DAEC}"/>
              </a:ext>
            </a:extLst>
          </p:cNvPr>
          <p:cNvSpPr/>
          <p:nvPr/>
        </p:nvSpPr>
        <p:spPr>
          <a:xfrm>
            <a:off x="140677" y="126609"/>
            <a:ext cx="11929403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0" name="Куб 49"/>
          <p:cNvSpPr/>
          <p:nvPr/>
        </p:nvSpPr>
        <p:spPr>
          <a:xfrm>
            <a:off x="9453586" y="4403307"/>
            <a:ext cx="509590" cy="642942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095472" y="5974943"/>
            <a:ext cx="6429420" cy="642942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Shape 26"/>
          <p:cNvCxnSpPr>
            <a:stCxn id="11" idx="0"/>
          </p:cNvCxnSpPr>
          <p:nvPr/>
        </p:nvCxnSpPr>
        <p:spPr>
          <a:xfrm rot="5400000" flipH="1" flipV="1">
            <a:off x="5526900" y="262308"/>
            <a:ext cx="714380" cy="3852843"/>
          </a:xfrm>
          <a:prstGeom prst="bentConnector2">
            <a:avLst/>
          </a:prstGeom>
          <a:ln w="285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данные 6"/>
          <p:cNvSpPr/>
          <p:nvPr/>
        </p:nvSpPr>
        <p:spPr>
          <a:xfrm>
            <a:off x="2095472" y="4403307"/>
            <a:ext cx="7858180" cy="1714512"/>
          </a:xfrm>
          <a:prstGeom prst="flowChartInputOutp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3309918" y="2688795"/>
            <a:ext cx="3714776" cy="1857388"/>
          </a:xfrm>
          <a:prstGeom prst="flowChartMagneticDisk">
            <a:avLst/>
          </a:prstGeom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5917405" y="3724646"/>
            <a:ext cx="3786214" cy="1588"/>
          </a:xfrm>
          <a:prstGeom prst="line">
            <a:avLst/>
          </a:prstGeom>
          <a:ln w="285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магнитный диск 48"/>
          <p:cNvSpPr/>
          <p:nvPr/>
        </p:nvSpPr>
        <p:spPr>
          <a:xfrm>
            <a:off x="7239008" y="5617753"/>
            <a:ext cx="214314" cy="142876"/>
          </a:xfrm>
          <a:prstGeom prst="flowChartMagneticDisk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Соединительная линия уступом 22"/>
          <p:cNvCxnSpPr>
            <a:stCxn id="12" idx="0"/>
          </p:cNvCxnSpPr>
          <p:nvPr/>
        </p:nvCxnSpPr>
        <p:spPr>
          <a:xfrm rot="16200000" flipH="1">
            <a:off x="5241148" y="3548457"/>
            <a:ext cx="3071834" cy="1066761"/>
          </a:xfrm>
          <a:prstGeom prst="bentConnector3">
            <a:avLst>
              <a:gd name="adj1" fmla="val -7442"/>
            </a:avLst>
          </a:prstGeom>
          <a:ln w="285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Блок-схема: магнитный диск 50"/>
          <p:cNvSpPr/>
          <p:nvPr/>
        </p:nvSpPr>
        <p:spPr>
          <a:xfrm>
            <a:off x="7739074" y="5617753"/>
            <a:ext cx="214314" cy="142876"/>
          </a:xfrm>
          <a:prstGeom prst="flowChartMagneticDisk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магнитный диск 53"/>
          <p:cNvSpPr/>
          <p:nvPr/>
        </p:nvSpPr>
        <p:spPr>
          <a:xfrm>
            <a:off x="3309918" y="4546183"/>
            <a:ext cx="3714776" cy="1428760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309918" y="3903241"/>
            <a:ext cx="3714776" cy="185738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/>
          <p:cNvSpPr/>
          <p:nvPr/>
        </p:nvSpPr>
        <p:spPr>
          <a:xfrm>
            <a:off x="3309918" y="3617489"/>
            <a:ext cx="3714776" cy="57150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309918" y="5403439"/>
            <a:ext cx="3714776" cy="64294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10800000" flipV="1">
            <a:off x="3309918" y="2688795"/>
            <a:ext cx="3714776" cy="571504"/>
          </a:xfrm>
          <a:prstGeom prst="arc">
            <a:avLst>
              <a:gd name="adj1" fmla="val 10774594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1" y="2545920"/>
            <a:ext cx="295369" cy="32492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09985" y="2545920"/>
            <a:ext cx="295369" cy="32492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Блок-схема: узел 28"/>
          <p:cNvSpPr/>
          <p:nvPr/>
        </p:nvSpPr>
        <p:spPr>
          <a:xfrm>
            <a:off x="5453058" y="4974811"/>
            <a:ext cx="465142" cy="42862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6" name="Блок-схема: узел 28"/>
          <p:cNvSpPr/>
          <p:nvPr/>
        </p:nvSpPr>
        <p:spPr>
          <a:xfrm>
            <a:off x="5310182" y="4188993"/>
            <a:ext cx="465142" cy="42862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7" name="Блок-схема: узел 28"/>
          <p:cNvSpPr/>
          <p:nvPr/>
        </p:nvSpPr>
        <p:spPr>
          <a:xfrm>
            <a:off x="4810116" y="5474877"/>
            <a:ext cx="465142" cy="42862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8" name="Блок-схема: узел 28"/>
          <p:cNvSpPr/>
          <p:nvPr/>
        </p:nvSpPr>
        <p:spPr>
          <a:xfrm>
            <a:off x="4238612" y="4546183"/>
            <a:ext cx="465142" cy="42862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4881554" y="4474745"/>
            <a:ext cx="465142" cy="42862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536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5310182" y="5474877"/>
            <a:ext cx="465142" cy="42862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536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1" name="Блок-схема: узел 80"/>
          <p:cNvSpPr/>
          <p:nvPr/>
        </p:nvSpPr>
        <p:spPr>
          <a:xfrm>
            <a:off x="4095736" y="4974811"/>
            <a:ext cx="465142" cy="42862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536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4167174" y="4117555"/>
            <a:ext cx="465142" cy="42862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536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3" name="Стрелка вправо 82"/>
          <p:cNvSpPr/>
          <p:nvPr/>
        </p:nvSpPr>
        <p:spPr>
          <a:xfrm>
            <a:off x="3738546" y="5046249"/>
            <a:ext cx="1785950" cy="642942"/>
          </a:xfrm>
          <a:prstGeom prst="rightArrow">
            <a:avLst/>
          </a:prstGeom>
          <a:solidFill>
            <a:srgbClr val="00B0F0"/>
          </a:solidFill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Анионы</a:t>
            </a:r>
          </a:p>
        </p:txBody>
      </p:sp>
      <p:sp>
        <p:nvSpPr>
          <p:cNvPr id="45" name="Дуга 44"/>
          <p:cNvSpPr/>
          <p:nvPr/>
        </p:nvSpPr>
        <p:spPr>
          <a:xfrm rot="10800000">
            <a:off x="3309918" y="3617489"/>
            <a:ext cx="3714776" cy="571504"/>
          </a:xfrm>
          <a:prstGeom prst="arc">
            <a:avLst>
              <a:gd name="adj1" fmla="val 10755593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лево 83"/>
          <p:cNvSpPr/>
          <p:nvPr/>
        </p:nvSpPr>
        <p:spPr>
          <a:xfrm>
            <a:off x="4595802" y="4188993"/>
            <a:ext cx="1857388" cy="642942"/>
          </a:xfrm>
          <a:prstGeom prst="leftArrow">
            <a:avLst/>
          </a:prstGeom>
          <a:solidFill>
            <a:srgbClr val="FFFF00"/>
          </a:solidFill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Катионы</a:t>
            </a:r>
          </a:p>
        </p:txBody>
      </p:sp>
      <p:sp>
        <p:nvSpPr>
          <p:cNvPr id="32" name="Стрелка влево 31"/>
          <p:cNvSpPr/>
          <p:nvPr/>
        </p:nvSpPr>
        <p:spPr>
          <a:xfrm>
            <a:off x="6381752" y="2403043"/>
            <a:ext cx="1785950" cy="642942"/>
          </a:xfrm>
          <a:prstGeom prst="lef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Анод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2024034" y="2331605"/>
            <a:ext cx="1785950" cy="642942"/>
          </a:xfrm>
          <a:prstGeom prst="righ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Катод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095472" y="2403043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881950" y="2545919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3" name="Дуга 42"/>
          <p:cNvSpPr/>
          <p:nvPr/>
        </p:nvSpPr>
        <p:spPr>
          <a:xfrm rot="10800000">
            <a:off x="3309918" y="2617357"/>
            <a:ext cx="3714776" cy="642942"/>
          </a:xfrm>
          <a:prstGeom prst="arc">
            <a:avLst>
              <a:gd name="adj1" fmla="val 10774594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Номер слайда 61"/>
          <p:cNvSpPr>
            <a:spLocks noGrp="1"/>
          </p:cNvSpPr>
          <p:nvPr>
            <p:ph type="sldNum" sz="quarter" idx="12"/>
          </p:nvPr>
        </p:nvSpPr>
        <p:spPr>
          <a:xfrm>
            <a:off x="8610600" y="6902029"/>
            <a:ext cx="27432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95" name="Группа 94"/>
          <p:cNvGrpSpPr/>
          <p:nvPr/>
        </p:nvGrpSpPr>
        <p:grpSpPr>
          <a:xfrm>
            <a:off x="8453454" y="3903241"/>
            <a:ext cx="642942" cy="714380"/>
            <a:chOff x="6929454" y="3357562"/>
            <a:chExt cx="642942" cy="714380"/>
          </a:xfrm>
        </p:grpSpPr>
        <p:sp>
          <p:nvSpPr>
            <p:cNvPr id="71" name="Блок-схема: узел 70"/>
            <p:cNvSpPr/>
            <p:nvPr/>
          </p:nvSpPr>
          <p:spPr>
            <a:xfrm>
              <a:off x="6929454" y="3357562"/>
              <a:ext cx="642942" cy="642942"/>
            </a:xfrm>
            <a:prstGeom prst="flowChartConnector">
              <a:avLst/>
            </a:prstGeom>
            <a:solidFill>
              <a:srgbClr val="FFFF66"/>
            </a:solidFill>
            <a:ln>
              <a:noFill/>
            </a:ln>
            <a:effectLst>
              <a:outerShdw blurRad="533400" sx="200000" sy="200000" algn="ctr" rotWithShape="0">
                <a:srgbClr val="FFFF00">
                  <a:alpha val="6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Блок-схема: ручное управление 73"/>
            <p:cNvSpPr/>
            <p:nvPr/>
          </p:nvSpPr>
          <p:spPr>
            <a:xfrm>
              <a:off x="7072330" y="3857628"/>
              <a:ext cx="357190" cy="214314"/>
            </a:xfrm>
            <a:prstGeom prst="flowChartManualOperation">
              <a:avLst/>
            </a:prstGeom>
            <a:solidFill>
              <a:srgbClr val="FFFF66"/>
            </a:solidFill>
            <a:ln>
              <a:noFill/>
            </a:ln>
            <a:effectLst>
              <a:outerShdw blurRad="152400" sx="200000" sy="200000" algn="ctr" rotWithShape="0">
                <a:srgbClr val="FFFF66">
                  <a:alpha val="6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5" name="Группа 174"/>
          <p:cNvGrpSpPr/>
          <p:nvPr/>
        </p:nvGrpSpPr>
        <p:grpSpPr>
          <a:xfrm>
            <a:off x="8453454" y="3903241"/>
            <a:ext cx="642942" cy="1076212"/>
            <a:chOff x="6929454" y="3357564"/>
            <a:chExt cx="642942" cy="1076212"/>
          </a:xfrm>
        </p:grpSpPr>
        <p:sp>
          <p:nvSpPr>
            <p:cNvPr id="47" name="Полилиния 46"/>
            <p:cNvSpPr/>
            <p:nvPr/>
          </p:nvSpPr>
          <p:spPr>
            <a:xfrm>
              <a:off x="6929454" y="3357564"/>
              <a:ext cx="642942" cy="1076212"/>
            </a:xfrm>
            <a:custGeom>
              <a:avLst/>
              <a:gdLst>
                <a:gd name="connsiteX0" fmla="*/ 0 w 642942"/>
                <a:gd name="connsiteY0" fmla="*/ 321471 h 642942"/>
                <a:gd name="connsiteX1" fmla="*/ 94157 w 642942"/>
                <a:gd name="connsiteY1" fmla="*/ 94157 h 642942"/>
                <a:gd name="connsiteX2" fmla="*/ 321472 w 642942"/>
                <a:gd name="connsiteY2" fmla="*/ 1 h 642942"/>
                <a:gd name="connsiteX3" fmla="*/ 548786 w 642942"/>
                <a:gd name="connsiteY3" fmla="*/ 94158 h 642942"/>
                <a:gd name="connsiteX4" fmla="*/ 642942 w 642942"/>
                <a:gd name="connsiteY4" fmla="*/ 321473 h 642942"/>
                <a:gd name="connsiteX5" fmla="*/ 548785 w 642942"/>
                <a:gd name="connsiteY5" fmla="*/ 548787 h 642942"/>
                <a:gd name="connsiteX6" fmla="*/ 321471 w 642942"/>
                <a:gd name="connsiteY6" fmla="*/ 642944 h 642942"/>
                <a:gd name="connsiteX7" fmla="*/ 94157 w 642942"/>
                <a:gd name="connsiteY7" fmla="*/ 548787 h 642942"/>
                <a:gd name="connsiteX8" fmla="*/ 1 w 642942"/>
                <a:gd name="connsiteY8" fmla="*/ 321473 h 642942"/>
                <a:gd name="connsiteX9" fmla="*/ 0 w 642942"/>
                <a:gd name="connsiteY9" fmla="*/ 321471 h 642942"/>
                <a:gd name="connsiteX0" fmla="*/ 0 w 642942"/>
                <a:gd name="connsiteY0" fmla="*/ 321470 h 1008331"/>
                <a:gd name="connsiteX1" fmla="*/ 94157 w 642942"/>
                <a:gd name="connsiteY1" fmla="*/ 94156 h 1008331"/>
                <a:gd name="connsiteX2" fmla="*/ 321472 w 642942"/>
                <a:gd name="connsiteY2" fmla="*/ 0 h 1008331"/>
                <a:gd name="connsiteX3" fmla="*/ 548786 w 642942"/>
                <a:gd name="connsiteY3" fmla="*/ 94157 h 1008331"/>
                <a:gd name="connsiteX4" fmla="*/ 642942 w 642942"/>
                <a:gd name="connsiteY4" fmla="*/ 321472 h 1008331"/>
                <a:gd name="connsiteX5" fmla="*/ 548785 w 642942"/>
                <a:gd name="connsiteY5" fmla="*/ 548786 h 1008331"/>
                <a:gd name="connsiteX6" fmla="*/ 321471 w 642942"/>
                <a:gd name="connsiteY6" fmla="*/ 642943 h 1008331"/>
                <a:gd name="connsiteX7" fmla="*/ 314528 w 642942"/>
                <a:gd name="connsiteY7" fmla="*/ 992638 h 1008331"/>
                <a:gd name="connsiteX8" fmla="*/ 94157 w 642942"/>
                <a:gd name="connsiteY8" fmla="*/ 548786 h 1008331"/>
                <a:gd name="connsiteX9" fmla="*/ 1 w 642942"/>
                <a:gd name="connsiteY9" fmla="*/ 321472 h 1008331"/>
                <a:gd name="connsiteX10" fmla="*/ 0 w 642942"/>
                <a:gd name="connsiteY10" fmla="*/ 321470 h 1008331"/>
                <a:gd name="connsiteX0" fmla="*/ 0 w 642942"/>
                <a:gd name="connsiteY0" fmla="*/ 321470 h 1049607"/>
                <a:gd name="connsiteX1" fmla="*/ 94157 w 642942"/>
                <a:gd name="connsiteY1" fmla="*/ 94156 h 1049607"/>
                <a:gd name="connsiteX2" fmla="*/ 321472 w 642942"/>
                <a:gd name="connsiteY2" fmla="*/ 0 h 1049607"/>
                <a:gd name="connsiteX3" fmla="*/ 548786 w 642942"/>
                <a:gd name="connsiteY3" fmla="*/ 94157 h 1049607"/>
                <a:gd name="connsiteX4" fmla="*/ 642942 w 642942"/>
                <a:gd name="connsiteY4" fmla="*/ 321472 h 1049607"/>
                <a:gd name="connsiteX5" fmla="*/ 548785 w 642942"/>
                <a:gd name="connsiteY5" fmla="*/ 548786 h 1049607"/>
                <a:gd name="connsiteX6" fmla="*/ 317897 w 642942"/>
                <a:gd name="connsiteY6" fmla="*/ 1033914 h 1049607"/>
                <a:gd name="connsiteX7" fmla="*/ 321471 w 642942"/>
                <a:gd name="connsiteY7" fmla="*/ 642943 h 1049607"/>
                <a:gd name="connsiteX8" fmla="*/ 314528 w 642942"/>
                <a:gd name="connsiteY8" fmla="*/ 992638 h 1049607"/>
                <a:gd name="connsiteX9" fmla="*/ 94157 w 642942"/>
                <a:gd name="connsiteY9" fmla="*/ 548786 h 1049607"/>
                <a:gd name="connsiteX10" fmla="*/ 1 w 642942"/>
                <a:gd name="connsiteY10" fmla="*/ 321472 h 1049607"/>
                <a:gd name="connsiteX11" fmla="*/ 0 w 642942"/>
                <a:gd name="connsiteY11" fmla="*/ 321470 h 1049607"/>
                <a:gd name="connsiteX0" fmla="*/ 0 w 642942"/>
                <a:gd name="connsiteY0" fmla="*/ 321470 h 1076212"/>
                <a:gd name="connsiteX1" fmla="*/ 94157 w 642942"/>
                <a:gd name="connsiteY1" fmla="*/ 94156 h 1076212"/>
                <a:gd name="connsiteX2" fmla="*/ 321472 w 642942"/>
                <a:gd name="connsiteY2" fmla="*/ 0 h 1076212"/>
                <a:gd name="connsiteX3" fmla="*/ 548786 w 642942"/>
                <a:gd name="connsiteY3" fmla="*/ 94157 h 1076212"/>
                <a:gd name="connsiteX4" fmla="*/ 642942 w 642942"/>
                <a:gd name="connsiteY4" fmla="*/ 321472 h 1076212"/>
                <a:gd name="connsiteX5" fmla="*/ 548785 w 642942"/>
                <a:gd name="connsiteY5" fmla="*/ 548786 h 1076212"/>
                <a:gd name="connsiteX6" fmla="*/ 372585 w 642942"/>
                <a:gd name="connsiteY6" fmla="*/ 896729 h 1076212"/>
                <a:gd name="connsiteX7" fmla="*/ 317897 w 642942"/>
                <a:gd name="connsiteY7" fmla="*/ 1033914 h 1076212"/>
                <a:gd name="connsiteX8" fmla="*/ 321471 w 642942"/>
                <a:gd name="connsiteY8" fmla="*/ 642943 h 1076212"/>
                <a:gd name="connsiteX9" fmla="*/ 314528 w 642942"/>
                <a:gd name="connsiteY9" fmla="*/ 992638 h 1076212"/>
                <a:gd name="connsiteX10" fmla="*/ 94157 w 642942"/>
                <a:gd name="connsiteY10" fmla="*/ 548786 h 1076212"/>
                <a:gd name="connsiteX11" fmla="*/ 1 w 642942"/>
                <a:gd name="connsiteY11" fmla="*/ 321472 h 1076212"/>
                <a:gd name="connsiteX12" fmla="*/ 0 w 642942"/>
                <a:gd name="connsiteY12" fmla="*/ 321470 h 10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2942" h="1076212">
                  <a:moveTo>
                    <a:pt x="0" y="321470"/>
                  </a:moveTo>
                  <a:cubicBezTo>
                    <a:pt x="0" y="236211"/>
                    <a:pt x="33869" y="154443"/>
                    <a:pt x="94157" y="94156"/>
                  </a:cubicBezTo>
                  <a:cubicBezTo>
                    <a:pt x="154445" y="33869"/>
                    <a:pt x="236212" y="0"/>
                    <a:pt x="321472" y="0"/>
                  </a:cubicBezTo>
                  <a:cubicBezTo>
                    <a:pt x="406731" y="0"/>
                    <a:pt x="488499" y="33869"/>
                    <a:pt x="548786" y="94157"/>
                  </a:cubicBezTo>
                  <a:cubicBezTo>
                    <a:pt x="609073" y="154445"/>
                    <a:pt x="642942" y="236212"/>
                    <a:pt x="642942" y="321472"/>
                  </a:cubicBezTo>
                  <a:cubicBezTo>
                    <a:pt x="642942" y="406731"/>
                    <a:pt x="593845" y="452910"/>
                    <a:pt x="548785" y="548786"/>
                  </a:cubicBezTo>
                  <a:cubicBezTo>
                    <a:pt x="503726" y="644662"/>
                    <a:pt x="411066" y="815874"/>
                    <a:pt x="372585" y="896729"/>
                  </a:cubicBezTo>
                  <a:cubicBezTo>
                    <a:pt x="334104" y="977584"/>
                    <a:pt x="326416" y="1076212"/>
                    <a:pt x="317897" y="1033914"/>
                  </a:cubicBezTo>
                  <a:cubicBezTo>
                    <a:pt x="309378" y="991616"/>
                    <a:pt x="322032" y="649822"/>
                    <a:pt x="321471" y="642943"/>
                  </a:cubicBezTo>
                  <a:cubicBezTo>
                    <a:pt x="320910" y="636064"/>
                    <a:pt x="352414" y="1008331"/>
                    <a:pt x="314528" y="992638"/>
                  </a:cubicBezTo>
                  <a:cubicBezTo>
                    <a:pt x="276642" y="976945"/>
                    <a:pt x="146578" y="660647"/>
                    <a:pt x="94157" y="548786"/>
                  </a:cubicBezTo>
                  <a:cubicBezTo>
                    <a:pt x="41736" y="436925"/>
                    <a:pt x="0" y="406731"/>
                    <a:pt x="1" y="321472"/>
                  </a:cubicBezTo>
                  <a:cubicBezTo>
                    <a:pt x="1" y="321471"/>
                    <a:pt x="0" y="321471"/>
                    <a:pt x="0" y="32147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3" name="Группа 162"/>
            <p:cNvGrpSpPr/>
            <p:nvPr/>
          </p:nvGrpSpPr>
          <p:grpSpPr>
            <a:xfrm>
              <a:off x="7072330" y="3643314"/>
              <a:ext cx="362103" cy="524900"/>
              <a:chOff x="8358214" y="3143248"/>
              <a:chExt cx="362103" cy="524900"/>
            </a:xfrm>
          </p:grpSpPr>
          <p:cxnSp>
            <p:nvCxnSpPr>
              <p:cNvPr id="164" name="Прямая соединительная линия 163"/>
              <p:cNvCxnSpPr/>
              <p:nvPr/>
            </p:nvCxnSpPr>
            <p:spPr>
              <a:xfrm rot="5400000" flipH="1" flipV="1">
                <a:off x="8401368" y="3314410"/>
                <a:ext cx="357190" cy="1486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Прямая соединительная линия 164"/>
              <p:cNvCxnSpPr>
                <a:endCxn id="171" idx="7"/>
              </p:cNvCxnSpPr>
              <p:nvPr/>
            </p:nvCxnSpPr>
            <p:spPr>
              <a:xfrm rot="16200000" flipV="1">
                <a:off x="8382513" y="3310422"/>
                <a:ext cx="323094" cy="5693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Группа 88"/>
              <p:cNvGrpSpPr/>
              <p:nvPr/>
            </p:nvGrpSpPr>
            <p:grpSpPr>
              <a:xfrm>
                <a:off x="8358214" y="3143248"/>
                <a:ext cx="362103" cy="524900"/>
                <a:chOff x="8429652" y="2786058"/>
                <a:chExt cx="362103" cy="524900"/>
              </a:xfrm>
            </p:grpSpPr>
            <p:cxnSp>
              <p:nvCxnSpPr>
                <p:cNvPr id="167" name="Прямая соединительная линия 166"/>
                <p:cNvCxnSpPr/>
                <p:nvPr/>
              </p:nvCxnSpPr>
              <p:spPr>
                <a:xfrm flipH="1" flipV="1">
                  <a:off x="8501090" y="2810892"/>
                  <a:ext cx="107157" cy="357193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8" name="Группа 98"/>
                <p:cNvGrpSpPr/>
                <p:nvPr/>
              </p:nvGrpSpPr>
              <p:grpSpPr>
                <a:xfrm>
                  <a:off x="8429652" y="2786058"/>
                  <a:ext cx="362103" cy="524900"/>
                  <a:chOff x="7072330" y="3618480"/>
                  <a:chExt cx="362103" cy="524900"/>
                </a:xfrm>
              </p:grpSpPr>
              <p:cxnSp>
                <p:nvCxnSpPr>
                  <p:cNvPr id="169" name="Прямая соединительная линия 168"/>
                  <p:cNvCxnSpPr/>
                  <p:nvPr/>
                </p:nvCxnSpPr>
                <p:spPr>
                  <a:xfrm flipH="1" flipV="1">
                    <a:off x="7072330" y="3714752"/>
                    <a:ext cx="178595" cy="285755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Прямая соединительная линия 169"/>
                  <p:cNvCxnSpPr>
                    <a:endCxn id="172" idx="3"/>
                  </p:cNvCxnSpPr>
                  <p:nvPr/>
                </p:nvCxnSpPr>
                <p:spPr>
                  <a:xfrm rot="5400000" flipH="1" flipV="1">
                    <a:off x="7197749" y="3770724"/>
                    <a:ext cx="282961" cy="176609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Полилиния 170"/>
                  <p:cNvSpPr/>
                  <p:nvPr/>
                </p:nvSpPr>
                <p:spPr>
                  <a:xfrm>
                    <a:off x="7147932" y="3618480"/>
                    <a:ext cx="208156" cy="45719"/>
                  </a:xfrm>
                  <a:custGeom>
                    <a:avLst/>
                    <a:gdLst>
                      <a:gd name="connsiteX0" fmla="*/ 0 w 208156"/>
                      <a:gd name="connsiteY0" fmla="*/ 31685 h 32518"/>
                      <a:gd name="connsiteX1" fmla="*/ 33453 w 208156"/>
                      <a:gd name="connsiteY1" fmla="*/ 27968 h 32518"/>
                      <a:gd name="connsiteX2" fmla="*/ 44605 w 208156"/>
                      <a:gd name="connsiteY2" fmla="*/ 20534 h 32518"/>
                      <a:gd name="connsiteX3" fmla="*/ 48322 w 208156"/>
                      <a:gd name="connsiteY3" fmla="*/ 9382 h 32518"/>
                      <a:gd name="connsiteX4" fmla="*/ 33453 w 208156"/>
                      <a:gd name="connsiteY4" fmla="*/ 13099 h 32518"/>
                      <a:gd name="connsiteX5" fmla="*/ 29736 w 208156"/>
                      <a:gd name="connsiteY5" fmla="*/ 24251 h 32518"/>
                      <a:gd name="connsiteX6" fmla="*/ 40888 w 208156"/>
                      <a:gd name="connsiteY6" fmla="*/ 27968 h 32518"/>
                      <a:gd name="connsiteX7" fmla="*/ 81775 w 208156"/>
                      <a:gd name="connsiteY7" fmla="*/ 24251 h 32518"/>
                      <a:gd name="connsiteX8" fmla="*/ 78058 w 208156"/>
                      <a:gd name="connsiteY8" fmla="*/ 13099 h 32518"/>
                      <a:gd name="connsiteX9" fmla="*/ 74341 w 208156"/>
                      <a:gd name="connsiteY9" fmla="*/ 24251 h 32518"/>
                      <a:gd name="connsiteX10" fmla="*/ 118946 w 208156"/>
                      <a:gd name="connsiteY10" fmla="*/ 20534 h 32518"/>
                      <a:gd name="connsiteX11" fmla="*/ 104078 w 208156"/>
                      <a:gd name="connsiteY11" fmla="*/ 5665 h 32518"/>
                      <a:gd name="connsiteX12" fmla="*/ 100361 w 208156"/>
                      <a:gd name="connsiteY12" fmla="*/ 16817 h 32518"/>
                      <a:gd name="connsiteX13" fmla="*/ 159834 w 208156"/>
                      <a:gd name="connsiteY13" fmla="*/ 16817 h 32518"/>
                      <a:gd name="connsiteX14" fmla="*/ 156117 w 208156"/>
                      <a:gd name="connsiteY14" fmla="*/ 5665 h 32518"/>
                      <a:gd name="connsiteX15" fmla="*/ 144966 w 208156"/>
                      <a:gd name="connsiteY15" fmla="*/ 9382 h 32518"/>
                      <a:gd name="connsiteX16" fmla="*/ 148683 w 208156"/>
                      <a:gd name="connsiteY16" fmla="*/ 27968 h 32518"/>
                      <a:gd name="connsiteX17" fmla="*/ 208156 w 208156"/>
                      <a:gd name="connsiteY17" fmla="*/ 24251 h 32518"/>
                      <a:gd name="connsiteX18" fmla="*/ 204439 w 208156"/>
                      <a:gd name="connsiteY18" fmla="*/ 13099 h 32518"/>
                      <a:gd name="connsiteX19" fmla="*/ 189570 w 208156"/>
                      <a:gd name="connsiteY19" fmla="*/ 16817 h 32518"/>
                      <a:gd name="connsiteX20" fmla="*/ 193288 w 208156"/>
                      <a:gd name="connsiteY20" fmla="*/ 27968 h 32518"/>
                      <a:gd name="connsiteX21" fmla="*/ 208156 w 208156"/>
                      <a:gd name="connsiteY21" fmla="*/ 27968 h 32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08156" h="32518">
                        <a:moveTo>
                          <a:pt x="0" y="31685"/>
                        </a:moveTo>
                        <a:cubicBezTo>
                          <a:pt x="11151" y="30446"/>
                          <a:pt x="22568" y="30689"/>
                          <a:pt x="33453" y="27968"/>
                        </a:cubicBezTo>
                        <a:cubicBezTo>
                          <a:pt x="37787" y="26884"/>
                          <a:pt x="41814" y="24023"/>
                          <a:pt x="44605" y="20534"/>
                        </a:cubicBezTo>
                        <a:cubicBezTo>
                          <a:pt x="47053" y="17474"/>
                          <a:pt x="51582" y="11556"/>
                          <a:pt x="48322" y="9382"/>
                        </a:cubicBezTo>
                        <a:cubicBezTo>
                          <a:pt x="44071" y="6548"/>
                          <a:pt x="38409" y="11860"/>
                          <a:pt x="33453" y="13099"/>
                        </a:cubicBezTo>
                        <a:cubicBezTo>
                          <a:pt x="32214" y="16816"/>
                          <a:pt x="27984" y="20746"/>
                          <a:pt x="29736" y="24251"/>
                        </a:cubicBezTo>
                        <a:cubicBezTo>
                          <a:pt x="31488" y="27756"/>
                          <a:pt x="36970" y="27968"/>
                          <a:pt x="40888" y="27968"/>
                        </a:cubicBezTo>
                        <a:cubicBezTo>
                          <a:pt x="54573" y="27968"/>
                          <a:pt x="68146" y="25490"/>
                          <a:pt x="81775" y="24251"/>
                        </a:cubicBezTo>
                        <a:cubicBezTo>
                          <a:pt x="80536" y="20534"/>
                          <a:pt x="81976" y="13099"/>
                          <a:pt x="78058" y="13099"/>
                        </a:cubicBezTo>
                        <a:cubicBezTo>
                          <a:pt x="74140" y="13099"/>
                          <a:pt x="70486" y="23550"/>
                          <a:pt x="74341" y="24251"/>
                        </a:cubicBezTo>
                        <a:cubicBezTo>
                          <a:pt x="89020" y="26920"/>
                          <a:pt x="104078" y="21773"/>
                          <a:pt x="118946" y="20534"/>
                        </a:cubicBezTo>
                        <a:cubicBezTo>
                          <a:pt x="117530" y="16287"/>
                          <a:pt x="115406" y="0"/>
                          <a:pt x="104078" y="5665"/>
                        </a:cubicBezTo>
                        <a:cubicBezTo>
                          <a:pt x="100573" y="7418"/>
                          <a:pt x="101600" y="13100"/>
                          <a:pt x="100361" y="16817"/>
                        </a:cubicBezTo>
                        <a:cubicBezTo>
                          <a:pt x="119707" y="20041"/>
                          <a:pt x="140342" y="25480"/>
                          <a:pt x="159834" y="16817"/>
                        </a:cubicBezTo>
                        <a:cubicBezTo>
                          <a:pt x="163415" y="15226"/>
                          <a:pt x="157356" y="9382"/>
                          <a:pt x="156117" y="5665"/>
                        </a:cubicBezTo>
                        <a:cubicBezTo>
                          <a:pt x="152400" y="6904"/>
                          <a:pt x="146205" y="5665"/>
                          <a:pt x="144966" y="9382"/>
                        </a:cubicBezTo>
                        <a:cubicBezTo>
                          <a:pt x="142968" y="15376"/>
                          <a:pt x="142533" y="26521"/>
                          <a:pt x="148683" y="27968"/>
                        </a:cubicBezTo>
                        <a:cubicBezTo>
                          <a:pt x="168018" y="32518"/>
                          <a:pt x="188332" y="25490"/>
                          <a:pt x="208156" y="24251"/>
                        </a:cubicBezTo>
                        <a:cubicBezTo>
                          <a:pt x="206917" y="20534"/>
                          <a:pt x="208077" y="14554"/>
                          <a:pt x="204439" y="13099"/>
                        </a:cubicBezTo>
                        <a:cubicBezTo>
                          <a:pt x="199695" y="11202"/>
                          <a:pt x="192635" y="12730"/>
                          <a:pt x="189570" y="16817"/>
                        </a:cubicBezTo>
                        <a:cubicBezTo>
                          <a:pt x="187219" y="19952"/>
                          <a:pt x="189928" y="25952"/>
                          <a:pt x="193288" y="27968"/>
                        </a:cubicBezTo>
                        <a:cubicBezTo>
                          <a:pt x="197538" y="30518"/>
                          <a:pt x="203200" y="27968"/>
                          <a:pt x="208156" y="27968"/>
                        </a:cubicBezTo>
                      </a:path>
                    </a:pathLst>
                  </a:custGeom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2" name="Полилиния 171"/>
                  <p:cNvSpPr/>
                  <p:nvPr/>
                </p:nvSpPr>
                <p:spPr>
                  <a:xfrm>
                    <a:off x="7286644" y="3676686"/>
                    <a:ext cx="147789" cy="45719"/>
                  </a:xfrm>
                  <a:custGeom>
                    <a:avLst/>
                    <a:gdLst>
                      <a:gd name="connsiteX0" fmla="*/ 74341 w 85779"/>
                      <a:gd name="connsiteY0" fmla="*/ 83556 h 85172"/>
                      <a:gd name="connsiteX1" fmla="*/ 66907 w 85779"/>
                      <a:gd name="connsiteY1" fmla="*/ 64971 h 85172"/>
                      <a:gd name="connsiteX2" fmla="*/ 59473 w 85779"/>
                      <a:gd name="connsiteY2" fmla="*/ 76122 h 85172"/>
                      <a:gd name="connsiteX3" fmla="*/ 81775 w 85779"/>
                      <a:gd name="connsiteY3" fmla="*/ 76122 h 85172"/>
                      <a:gd name="connsiteX4" fmla="*/ 78058 w 85779"/>
                      <a:gd name="connsiteY4" fmla="*/ 53820 h 85172"/>
                      <a:gd name="connsiteX5" fmla="*/ 55756 w 85779"/>
                      <a:gd name="connsiteY5" fmla="*/ 46386 h 85172"/>
                      <a:gd name="connsiteX6" fmla="*/ 59473 w 85779"/>
                      <a:gd name="connsiteY6" fmla="*/ 20366 h 85172"/>
                      <a:gd name="connsiteX7" fmla="*/ 48322 w 85779"/>
                      <a:gd name="connsiteY7" fmla="*/ 16649 h 85172"/>
                      <a:gd name="connsiteX8" fmla="*/ 22302 w 85779"/>
                      <a:gd name="connsiteY8" fmla="*/ 35234 h 85172"/>
                      <a:gd name="connsiteX9" fmla="*/ 33453 w 85779"/>
                      <a:gd name="connsiteY9" fmla="*/ 42668 h 85172"/>
                      <a:gd name="connsiteX10" fmla="*/ 40887 w 85779"/>
                      <a:gd name="connsiteY10" fmla="*/ 12932 h 85172"/>
                      <a:gd name="connsiteX11" fmla="*/ 0 w 85779"/>
                      <a:gd name="connsiteY11" fmla="*/ 5498 h 85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779" h="85172">
                        <a:moveTo>
                          <a:pt x="74341" y="83556"/>
                        </a:moveTo>
                        <a:cubicBezTo>
                          <a:pt x="75559" y="79903"/>
                          <a:pt x="85779" y="61197"/>
                          <a:pt x="66907" y="64971"/>
                        </a:cubicBezTo>
                        <a:cubicBezTo>
                          <a:pt x="62526" y="65847"/>
                          <a:pt x="61951" y="72405"/>
                          <a:pt x="59473" y="76122"/>
                        </a:cubicBezTo>
                        <a:cubicBezTo>
                          <a:pt x="62059" y="76984"/>
                          <a:pt x="79189" y="85172"/>
                          <a:pt x="81775" y="76122"/>
                        </a:cubicBezTo>
                        <a:cubicBezTo>
                          <a:pt x="83845" y="68875"/>
                          <a:pt x="83021" y="59492"/>
                          <a:pt x="78058" y="53820"/>
                        </a:cubicBezTo>
                        <a:cubicBezTo>
                          <a:pt x="72898" y="47923"/>
                          <a:pt x="55756" y="46386"/>
                          <a:pt x="55756" y="46386"/>
                        </a:cubicBezTo>
                        <a:cubicBezTo>
                          <a:pt x="64237" y="37904"/>
                          <a:pt x="70043" y="36221"/>
                          <a:pt x="59473" y="20366"/>
                        </a:cubicBezTo>
                        <a:cubicBezTo>
                          <a:pt x="57300" y="17106"/>
                          <a:pt x="52039" y="17888"/>
                          <a:pt x="48322" y="16649"/>
                        </a:cubicBezTo>
                        <a:cubicBezTo>
                          <a:pt x="22302" y="25322"/>
                          <a:pt x="28497" y="16649"/>
                          <a:pt x="22302" y="35234"/>
                        </a:cubicBezTo>
                        <a:cubicBezTo>
                          <a:pt x="26019" y="37712"/>
                          <a:pt x="29046" y="41934"/>
                          <a:pt x="33453" y="42668"/>
                        </a:cubicBezTo>
                        <a:cubicBezTo>
                          <a:pt x="53233" y="45964"/>
                          <a:pt x="44453" y="20955"/>
                          <a:pt x="40887" y="12932"/>
                        </a:cubicBezTo>
                        <a:cubicBezTo>
                          <a:pt x="35139" y="0"/>
                          <a:pt x="3916" y="5498"/>
                          <a:pt x="0" y="5498"/>
                        </a:cubicBezTo>
                      </a:path>
                    </a:pathLst>
                  </a:custGeom>
                  <a:ln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3" name="Полилиния 172"/>
                  <p:cNvSpPr/>
                  <p:nvPr/>
                </p:nvSpPr>
                <p:spPr>
                  <a:xfrm>
                    <a:off x="7077307" y="3631211"/>
                    <a:ext cx="77551" cy="87074"/>
                  </a:xfrm>
                  <a:custGeom>
                    <a:avLst/>
                    <a:gdLst>
                      <a:gd name="connsiteX0" fmla="*/ 0 w 77551"/>
                      <a:gd name="connsiteY0" fmla="*/ 85862 h 87074"/>
                      <a:gd name="connsiteX1" fmla="*/ 14869 w 77551"/>
                      <a:gd name="connsiteY1" fmla="*/ 82145 h 87074"/>
                      <a:gd name="connsiteX2" fmla="*/ 3717 w 77551"/>
                      <a:gd name="connsiteY2" fmla="*/ 52409 h 87074"/>
                      <a:gd name="connsiteX3" fmla="*/ 40888 w 77551"/>
                      <a:gd name="connsiteY3" fmla="*/ 56126 h 87074"/>
                      <a:gd name="connsiteX4" fmla="*/ 44605 w 77551"/>
                      <a:gd name="connsiteY4" fmla="*/ 44974 h 87074"/>
                      <a:gd name="connsiteX5" fmla="*/ 40888 w 77551"/>
                      <a:gd name="connsiteY5" fmla="*/ 33823 h 87074"/>
                      <a:gd name="connsiteX6" fmla="*/ 33454 w 77551"/>
                      <a:gd name="connsiteY6" fmla="*/ 44974 h 87074"/>
                      <a:gd name="connsiteX7" fmla="*/ 70625 w 77551"/>
                      <a:gd name="connsiteY7" fmla="*/ 41257 h 87074"/>
                      <a:gd name="connsiteX8" fmla="*/ 70625 w 77551"/>
                      <a:gd name="connsiteY8" fmla="*/ 7804 h 87074"/>
                      <a:gd name="connsiteX9" fmla="*/ 63191 w 77551"/>
                      <a:gd name="connsiteY9" fmla="*/ 369 h 87074"/>
                      <a:gd name="connsiteX10" fmla="*/ 48322 w 77551"/>
                      <a:gd name="connsiteY10" fmla="*/ 4087 h 87074"/>
                      <a:gd name="connsiteX11" fmla="*/ 52039 w 77551"/>
                      <a:gd name="connsiteY11" fmla="*/ 15238 h 87074"/>
                      <a:gd name="connsiteX12" fmla="*/ 74342 w 77551"/>
                      <a:gd name="connsiteY12" fmla="*/ 22672 h 87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7551" h="87074">
                        <a:moveTo>
                          <a:pt x="0" y="85862"/>
                        </a:moveTo>
                        <a:cubicBezTo>
                          <a:pt x="4956" y="84623"/>
                          <a:pt x="13525" y="87074"/>
                          <a:pt x="14869" y="82145"/>
                        </a:cubicBezTo>
                        <a:cubicBezTo>
                          <a:pt x="31642" y="20648"/>
                          <a:pt x="14091" y="42035"/>
                          <a:pt x="3717" y="52409"/>
                        </a:cubicBezTo>
                        <a:cubicBezTo>
                          <a:pt x="15638" y="64329"/>
                          <a:pt x="15021" y="67623"/>
                          <a:pt x="40888" y="56126"/>
                        </a:cubicBezTo>
                        <a:cubicBezTo>
                          <a:pt x="44469" y="54535"/>
                          <a:pt x="43366" y="48691"/>
                          <a:pt x="44605" y="44974"/>
                        </a:cubicBezTo>
                        <a:cubicBezTo>
                          <a:pt x="43366" y="41257"/>
                          <a:pt x="44806" y="33823"/>
                          <a:pt x="40888" y="33823"/>
                        </a:cubicBezTo>
                        <a:cubicBezTo>
                          <a:pt x="36421" y="33823"/>
                          <a:pt x="29120" y="43891"/>
                          <a:pt x="33454" y="44974"/>
                        </a:cubicBezTo>
                        <a:cubicBezTo>
                          <a:pt x="45534" y="47994"/>
                          <a:pt x="58235" y="42496"/>
                          <a:pt x="70625" y="41257"/>
                        </a:cubicBezTo>
                        <a:cubicBezTo>
                          <a:pt x="75392" y="26957"/>
                          <a:pt x="77551" y="26275"/>
                          <a:pt x="70625" y="7804"/>
                        </a:cubicBezTo>
                        <a:cubicBezTo>
                          <a:pt x="69394" y="4522"/>
                          <a:pt x="65669" y="2847"/>
                          <a:pt x="63191" y="369"/>
                        </a:cubicBezTo>
                        <a:cubicBezTo>
                          <a:pt x="58235" y="1608"/>
                          <a:pt x="51387" y="0"/>
                          <a:pt x="48322" y="4087"/>
                        </a:cubicBezTo>
                        <a:cubicBezTo>
                          <a:pt x="45971" y="7221"/>
                          <a:pt x="49591" y="12179"/>
                          <a:pt x="52039" y="15238"/>
                        </a:cubicBezTo>
                        <a:cubicBezTo>
                          <a:pt x="59636" y="24734"/>
                          <a:pt x="64254" y="22672"/>
                          <a:pt x="74342" y="22672"/>
                        </a:cubicBezTo>
                      </a:path>
                    </a:pathLst>
                  </a:custGeom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>
                    <a:off x="7250925" y="4000507"/>
                    <a:ext cx="1588" cy="142873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80" name="Группа 179"/>
          <p:cNvGrpSpPr/>
          <p:nvPr/>
        </p:nvGrpSpPr>
        <p:grpSpPr>
          <a:xfrm>
            <a:off x="8453454" y="3903241"/>
            <a:ext cx="642942" cy="810652"/>
            <a:chOff x="8143900" y="2357430"/>
            <a:chExt cx="642942" cy="810652"/>
          </a:xfrm>
        </p:grpSpPr>
        <p:sp>
          <p:nvSpPr>
            <p:cNvPr id="73" name="Блок-схема: узел 72"/>
            <p:cNvSpPr/>
            <p:nvPr/>
          </p:nvSpPr>
          <p:spPr>
            <a:xfrm>
              <a:off x="8143900" y="2357430"/>
              <a:ext cx="642942" cy="642942"/>
            </a:xfrm>
            <a:prstGeom prst="flowChartConnector">
              <a:avLst/>
            </a:prstGeom>
            <a:solidFill>
              <a:srgbClr val="FF9933">
                <a:alpha val="65000"/>
              </a:srgbClr>
            </a:solidFill>
            <a:ln>
              <a:noFill/>
            </a:ln>
            <a:effectLst>
              <a:outerShdw blurRad="393700" sx="200000" sy="200000" algn="ctr" rotWithShape="0">
                <a:srgbClr val="FFFF00">
                  <a:alpha val="6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9" name="Группа 178"/>
            <p:cNvGrpSpPr/>
            <p:nvPr/>
          </p:nvGrpSpPr>
          <p:grpSpPr>
            <a:xfrm>
              <a:off x="8286776" y="2643182"/>
              <a:ext cx="362103" cy="524900"/>
              <a:chOff x="8429652" y="785794"/>
              <a:chExt cx="362103" cy="524900"/>
            </a:xfrm>
          </p:grpSpPr>
          <p:sp>
            <p:nvSpPr>
              <p:cNvPr id="67" name="Блок-схема: ручное управление 66"/>
              <p:cNvSpPr/>
              <p:nvPr/>
            </p:nvSpPr>
            <p:spPr>
              <a:xfrm>
                <a:off x="8429652" y="1071546"/>
                <a:ext cx="357190" cy="214314"/>
              </a:xfrm>
              <a:prstGeom prst="flowChartManualOperation">
                <a:avLst/>
              </a:prstGeom>
              <a:solidFill>
                <a:srgbClr val="FF9933">
                  <a:alpha val="65000"/>
                </a:srgbClr>
              </a:solidFill>
              <a:ln>
                <a:noFill/>
              </a:ln>
              <a:effectLst>
                <a:outerShdw blurRad="152400" sx="200000" sy="200000" algn="ctr" rotWithShape="0">
                  <a:srgbClr val="FF9933">
                    <a:alpha val="61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51" name="Группа 150"/>
              <p:cNvGrpSpPr/>
              <p:nvPr/>
            </p:nvGrpSpPr>
            <p:grpSpPr>
              <a:xfrm>
                <a:off x="8429652" y="785794"/>
                <a:ext cx="362103" cy="524900"/>
                <a:chOff x="8358214" y="3143248"/>
                <a:chExt cx="362103" cy="524900"/>
              </a:xfrm>
              <a:solidFill>
                <a:srgbClr val="FF9933">
                  <a:alpha val="65000"/>
                </a:srgbClr>
              </a:solidFill>
            </p:grpSpPr>
            <p:cxnSp>
              <p:nvCxnSpPr>
                <p:cNvPr id="152" name="Прямая соединительная линия 151"/>
                <p:cNvCxnSpPr/>
                <p:nvPr/>
              </p:nvCxnSpPr>
              <p:spPr>
                <a:xfrm rot="5400000" flipH="1" flipV="1">
                  <a:off x="8401368" y="3314410"/>
                  <a:ext cx="357190" cy="14867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Прямая соединительная линия 152"/>
                <p:cNvCxnSpPr>
                  <a:endCxn id="159" idx="7"/>
                </p:cNvCxnSpPr>
                <p:nvPr/>
              </p:nvCxnSpPr>
              <p:spPr>
                <a:xfrm rot="16200000" flipV="1">
                  <a:off x="8382513" y="3310422"/>
                  <a:ext cx="323094" cy="56937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4" name="Группа 88"/>
                <p:cNvGrpSpPr/>
                <p:nvPr/>
              </p:nvGrpSpPr>
              <p:grpSpPr>
                <a:xfrm>
                  <a:off x="8358214" y="3143248"/>
                  <a:ext cx="362103" cy="524900"/>
                  <a:chOff x="8429652" y="2786058"/>
                  <a:chExt cx="362103" cy="524900"/>
                </a:xfrm>
                <a:grpFill/>
              </p:grpSpPr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 flipH="1" flipV="1">
                    <a:off x="8501090" y="2810892"/>
                    <a:ext cx="107157" cy="357193"/>
                  </a:xfrm>
                  <a:prstGeom prst="line">
                    <a:avLst/>
                  </a:prstGeom>
                  <a:grpFill/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6" name="Группа 98"/>
                  <p:cNvGrpSpPr/>
                  <p:nvPr/>
                </p:nvGrpSpPr>
                <p:grpSpPr>
                  <a:xfrm>
                    <a:off x="8429652" y="2786058"/>
                    <a:ext cx="362103" cy="524900"/>
                    <a:chOff x="7072330" y="3618480"/>
                    <a:chExt cx="362103" cy="524900"/>
                  </a:xfrm>
                  <a:grpFill/>
                </p:grpSpPr>
                <p:cxnSp>
                  <p:nvCxnSpPr>
                    <p:cNvPr id="157" name="Прямая соединительная линия 156"/>
                    <p:cNvCxnSpPr/>
                    <p:nvPr/>
                  </p:nvCxnSpPr>
                  <p:spPr>
                    <a:xfrm flipH="1" flipV="1">
                      <a:off x="7072330" y="3714752"/>
                      <a:ext cx="178595" cy="285755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Прямая соединительная линия 157"/>
                    <p:cNvCxnSpPr>
                      <a:endCxn id="160" idx="3"/>
                    </p:cNvCxnSpPr>
                    <p:nvPr/>
                  </p:nvCxnSpPr>
                  <p:spPr>
                    <a:xfrm rot="5400000" flipH="1" flipV="1">
                      <a:off x="7197749" y="3770724"/>
                      <a:ext cx="282961" cy="176609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9" name="Полилиния 158"/>
                    <p:cNvSpPr/>
                    <p:nvPr/>
                  </p:nvSpPr>
                  <p:spPr>
                    <a:xfrm>
                      <a:off x="7147932" y="3618480"/>
                      <a:ext cx="208156" cy="45719"/>
                    </a:xfrm>
                    <a:custGeom>
                      <a:avLst/>
                      <a:gdLst>
                        <a:gd name="connsiteX0" fmla="*/ 0 w 208156"/>
                        <a:gd name="connsiteY0" fmla="*/ 31685 h 32518"/>
                        <a:gd name="connsiteX1" fmla="*/ 33453 w 208156"/>
                        <a:gd name="connsiteY1" fmla="*/ 27968 h 32518"/>
                        <a:gd name="connsiteX2" fmla="*/ 44605 w 208156"/>
                        <a:gd name="connsiteY2" fmla="*/ 20534 h 32518"/>
                        <a:gd name="connsiteX3" fmla="*/ 48322 w 208156"/>
                        <a:gd name="connsiteY3" fmla="*/ 9382 h 32518"/>
                        <a:gd name="connsiteX4" fmla="*/ 33453 w 208156"/>
                        <a:gd name="connsiteY4" fmla="*/ 13099 h 32518"/>
                        <a:gd name="connsiteX5" fmla="*/ 29736 w 208156"/>
                        <a:gd name="connsiteY5" fmla="*/ 24251 h 32518"/>
                        <a:gd name="connsiteX6" fmla="*/ 40888 w 208156"/>
                        <a:gd name="connsiteY6" fmla="*/ 27968 h 32518"/>
                        <a:gd name="connsiteX7" fmla="*/ 81775 w 208156"/>
                        <a:gd name="connsiteY7" fmla="*/ 24251 h 32518"/>
                        <a:gd name="connsiteX8" fmla="*/ 78058 w 208156"/>
                        <a:gd name="connsiteY8" fmla="*/ 13099 h 32518"/>
                        <a:gd name="connsiteX9" fmla="*/ 74341 w 208156"/>
                        <a:gd name="connsiteY9" fmla="*/ 24251 h 32518"/>
                        <a:gd name="connsiteX10" fmla="*/ 118946 w 208156"/>
                        <a:gd name="connsiteY10" fmla="*/ 20534 h 32518"/>
                        <a:gd name="connsiteX11" fmla="*/ 104078 w 208156"/>
                        <a:gd name="connsiteY11" fmla="*/ 5665 h 32518"/>
                        <a:gd name="connsiteX12" fmla="*/ 100361 w 208156"/>
                        <a:gd name="connsiteY12" fmla="*/ 16817 h 32518"/>
                        <a:gd name="connsiteX13" fmla="*/ 159834 w 208156"/>
                        <a:gd name="connsiteY13" fmla="*/ 16817 h 32518"/>
                        <a:gd name="connsiteX14" fmla="*/ 156117 w 208156"/>
                        <a:gd name="connsiteY14" fmla="*/ 5665 h 32518"/>
                        <a:gd name="connsiteX15" fmla="*/ 144966 w 208156"/>
                        <a:gd name="connsiteY15" fmla="*/ 9382 h 32518"/>
                        <a:gd name="connsiteX16" fmla="*/ 148683 w 208156"/>
                        <a:gd name="connsiteY16" fmla="*/ 27968 h 32518"/>
                        <a:gd name="connsiteX17" fmla="*/ 208156 w 208156"/>
                        <a:gd name="connsiteY17" fmla="*/ 24251 h 32518"/>
                        <a:gd name="connsiteX18" fmla="*/ 204439 w 208156"/>
                        <a:gd name="connsiteY18" fmla="*/ 13099 h 32518"/>
                        <a:gd name="connsiteX19" fmla="*/ 189570 w 208156"/>
                        <a:gd name="connsiteY19" fmla="*/ 16817 h 32518"/>
                        <a:gd name="connsiteX20" fmla="*/ 193288 w 208156"/>
                        <a:gd name="connsiteY20" fmla="*/ 27968 h 32518"/>
                        <a:gd name="connsiteX21" fmla="*/ 208156 w 208156"/>
                        <a:gd name="connsiteY21" fmla="*/ 27968 h 325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08156" h="32518">
                          <a:moveTo>
                            <a:pt x="0" y="31685"/>
                          </a:moveTo>
                          <a:cubicBezTo>
                            <a:pt x="11151" y="30446"/>
                            <a:pt x="22568" y="30689"/>
                            <a:pt x="33453" y="27968"/>
                          </a:cubicBezTo>
                          <a:cubicBezTo>
                            <a:pt x="37787" y="26884"/>
                            <a:pt x="41814" y="24023"/>
                            <a:pt x="44605" y="20534"/>
                          </a:cubicBezTo>
                          <a:cubicBezTo>
                            <a:pt x="47053" y="17474"/>
                            <a:pt x="51582" y="11556"/>
                            <a:pt x="48322" y="9382"/>
                          </a:cubicBezTo>
                          <a:cubicBezTo>
                            <a:pt x="44071" y="6548"/>
                            <a:pt x="38409" y="11860"/>
                            <a:pt x="33453" y="13099"/>
                          </a:cubicBezTo>
                          <a:cubicBezTo>
                            <a:pt x="32214" y="16816"/>
                            <a:pt x="27984" y="20746"/>
                            <a:pt x="29736" y="24251"/>
                          </a:cubicBezTo>
                          <a:cubicBezTo>
                            <a:pt x="31488" y="27756"/>
                            <a:pt x="36970" y="27968"/>
                            <a:pt x="40888" y="27968"/>
                          </a:cubicBezTo>
                          <a:cubicBezTo>
                            <a:pt x="54573" y="27968"/>
                            <a:pt x="68146" y="25490"/>
                            <a:pt x="81775" y="24251"/>
                          </a:cubicBezTo>
                          <a:cubicBezTo>
                            <a:pt x="80536" y="20534"/>
                            <a:pt x="81976" y="13099"/>
                            <a:pt x="78058" y="13099"/>
                          </a:cubicBezTo>
                          <a:cubicBezTo>
                            <a:pt x="74140" y="13099"/>
                            <a:pt x="70486" y="23550"/>
                            <a:pt x="74341" y="24251"/>
                          </a:cubicBezTo>
                          <a:cubicBezTo>
                            <a:pt x="89020" y="26920"/>
                            <a:pt x="104078" y="21773"/>
                            <a:pt x="118946" y="20534"/>
                          </a:cubicBezTo>
                          <a:cubicBezTo>
                            <a:pt x="117530" y="16287"/>
                            <a:pt x="115406" y="0"/>
                            <a:pt x="104078" y="5665"/>
                          </a:cubicBezTo>
                          <a:cubicBezTo>
                            <a:pt x="100573" y="7418"/>
                            <a:pt x="101600" y="13100"/>
                            <a:pt x="100361" y="16817"/>
                          </a:cubicBezTo>
                          <a:cubicBezTo>
                            <a:pt x="119707" y="20041"/>
                            <a:pt x="140342" y="25480"/>
                            <a:pt x="159834" y="16817"/>
                          </a:cubicBezTo>
                          <a:cubicBezTo>
                            <a:pt x="163415" y="15226"/>
                            <a:pt x="157356" y="9382"/>
                            <a:pt x="156117" y="5665"/>
                          </a:cubicBezTo>
                          <a:cubicBezTo>
                            <a:pt x="152400" y="6904"/>
                            <a:pt x="146205" y="5665"/>
                            <a:pt x="144966" y="9382"/>
                          </a:cubicBezTo>
                          <a:cubicBezTo>
                            <a:pt x="142968" y="15376"/>
                            <a:pt x="142533" y="26521"/>
                            <a:pt x="148683" y="27968"/>
                          </a:cubicBezTo>
                          <a:cubicBezTo>
                            <a:pt x="168018" y="32518"/>
                            <a:pt x="188332" y="25490"/>
                            <a:pt x="208156" y="24251"/>
                          </a:cubicBezTo>
                          <a:cubicBezTo>
                            <a:pt x="206917" y="20534"/>
                            <a:pt x="208077" y="14554"/>
                            <a:pt x="204439" y="13099"/>
                          </a:cubicBezTo>
                          <a:cubicBezTo>
                            <a:pt x="199695" y="11202"/>
                            <a:pt x="192635" y="12730"/>
                            <a:pt x="189570" y="16817"/>
                          </a:cubicBezTo>
                          <a:cubicBezTo>
                            <a:pt x="187219" y="19952"/>
                            <a:pt x="189928" y="25952"/>
                            <a:pt x="193288" y="27968"/>
                          </a:cubicBezTo>
                          <a:cubicBezTo>
                            <a:pt x="197538" y="30518"/>
                            <a:pt x="203200" y="27968"/>
                            <a:pt x="208156" y="27968"/>
                          </a:cubicBezTo>
                        </a:path>
                      </a:pathLst>
                    </a:custGeom>
                    <a:grpFill/>
                    <a:ln w="1905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0" name="Полилиния 159"/>
                    <p:cNvSpPr/>
                    <p:nvPr/>
                  </p:nvSpPr>
                  <p:spPr>
                    <a:xfrm>
                      <a:off x="7286644" y="3676686"/>
                      <a:ext cx="147789" cy="45719"/>
                    </a:xfrm>
                    <a:custGeom>
                      <a:avLst/>
                      <a:gdLst>
                        <a:gd name="connsiteX0" fmla="*/ 74341 w 85779"/>
                        <a:gd name="connsiteY0" fmla="*/ 83556 h 85172"/>
                        <a:gd name="connsiteX1" fmla="*/ 66907 w 85779"/>
                        <a:gd name="connsiteY1" fmla="*/ 64971 h 85172"/>
                        <a:gd name="connsiteX2" fmla="*/ 59473 w 85779"/>
                        <a:gd name="connsiteY2" fmla="*/ 76122 h 85172"/>
                        <a:gd name="connsiteX3" fmla="*/ 81775 w 85779"/>
                        <a:gd name="connsiteY3" fmla="*/ 76122 h 85172"/>
                        <a:gd name="connsiteX4" fmla="*/ 78058 w 85779"/>
                        <a:gd name="connsiteY4" fmla="*/ 53820 h 85172"/>
                        <a:gd name="connsiteX5" fmla="*/ 55756 w 85779"/>
                        <a:gd name="connsiteY5" fmla="*/ 46386 h 85172"/>
                        <a:gd name="connsiteX6" fmla="*/ 59473 w 85779"/>
                        <a:gd name="connsiteY6" fmla="*/ 20366 h 85172"/>
                        <a:gd name="connsiteX7" fmla="*/ 48322 w 85779"/>
                        <a:gd name="connsiteY7" fmla="*/ 16649 h 85172"/>
                        <a:gd name="connsiteX8" fmla="*/ 22302 w 85779"/>
                        <a:gd name="connsiteY8" fmla="*/ 35234 h 85172"/>
                        <a:gd name="connsiteX9" fmla="*/ 33453 w 85779"/>
                        <a:gd name="connsiteY9" fmla="*/ 42668 h 85172"/>
                        <a:gd name="connsiteX10" fmla="*/ 40887 w 85779"/>
                        <a:gd name="connsiteY10" fmla="*/ 12932 h 85172"/>
                        <a:gd name="connsiteX11" fmla="*/ 0 w 85779"/>
                        <a:gd name="connsiteY11" fmla="*/ 5498 h 851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85779" h="85172">
                          <a:moveTo>
                            <a:pt x="74341" y="83556"/>
                          </a:moveTo>
                          <a:cubicBezTo>
                            <a:pt x="75559" y="79903"/>
                            <a:pt x="85779" y="61197"/>
                            <a:pt x="66907" y="64971"/>
                          </a:cubicBezTo>
                          <a:cubicBezTo>
                            <a:pt x="62526" y="65847"/>
                            <a:pt x="61951" y="72405"/>
                            <a:pt x="59473" y="76122"/>
                          </a:cubicBezTo>
                          <a:cubicBezTo>
                            <a:pt x="62059" y="76984"/>
                            <a:pt x="79189" y="85172"/>
                            <a:pt x="81775" y="76122"/>
                          </a:cubicBezTo>
                          <a:cubicBezTo>
                            <a:pt x="83845" y="68875"/>
                            <a:pt x="83021" y="59492"/>
                            <a:pt x="78058" y="53820"/>
                          </a:cubicBezTo>
                          <a:cubicBezTo>
                            <a:pt x="72898" y="47923"/>
                            <a:pt x="55756" y="46386"/>
                            <a:pt x="55756" y="46386"/>
                          </a:cubicBezTo>
                          <a:cubicBezTo>
                            <a:pt x="64237" y="37904"/>
                            <a:pt x="70043" y="36221"/>
                            <a:pt x="59473" y="20366"/>
                          </a:cubicBezTo>
                          <a:cubicBezTo>
                            <a:pt x="57300" y="17106"/>
                            <a:pt x="52039" y="17888"/>
                            <a:pt x="48322" y="16649"/>
                          </a:cubicBezTo>
                          <a:cubicBezTo>
                            <a:pt x="22302" y="25322"/>
                            <a:pt x="28497" y="16649"/>
                            <a:pt x="22302" y="35234"/>
                          </a:cubicBezTo>
                          <a:cubicBezTo>
                            <a:pt x="26019" y="37712"/>
                            <a:pt x="29046" y="41934"/>
                            <a:pt x="33453" y="42668"/>
                          </a:cubicBezTo>
                          <a:cubicBezTo>
                            <a:pt x="53233" y="45964"/>
                            <a:pt x="44453" y="20955"/>
                            <a:pt x="40887" y="12932"/>
                          </a:cubicBezTo>
                          <a:cubicBezTo>
                            <a:pt x="35139" y="0"/>
                            <a:pt x="3916" y="5498"/>
                            <a:pt x="0" y="5498"/>
                          </a:cubicBezTo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1" name="Полилиния 160"/>
                    <p:cNvSpPr/>
                    <p:nvPr/>
                  </p:nvSpPr>
                  <p:spPr>
                    <a:xfrm>
                      <a:off x="7077307" y="3631211"/>
                      <a:ext cx="77551" cy="87074"/>
                    </a:xfrm>
                    <a:custGeom>
                      <a:avLst/>
                      <a:gdLst>
                        <a:gd name="connsiteX0" fmla="*/ 0 w 77551"/>
                        <a:gd name="connsiteY0" fmla="*/ 85862 h 87074"/>
                        <a:gd name="connsiteX1" fmla="*/ 14869 w 77551"/>
                        <a:gd name="connsiteY1" fmla="*/ 82145 h 87074"/>
                        <a:gd name="connsiteX2" fmla="*/ 3717 w 77551"/>
                        <a:gd name="connsiteY2" fmla="*/ 52409 h 87074"/>
                        <a:gd name="connsiteX3" fmla="*/ 40888 w 77551"/>
                        <a:gd name="connsiteY3" fmla="*/ 56126 h 87074"/>
                        <a:gd name="connsiteX4" fmla="*/ 44605 w 77551"/>
                        <a:gd name="connsiteY4" fmla="*/ 44974 h 87074"/>
                        <a:gd name="connsiteX5" fmla="*/ 40888 w 77551"/>
                        <a:gd name="connsiteY5" fmla="*/ 33823 h 87074"/>
                        <a:gd name="connsiteX6" fmla="*/ 33454 w 77551"/>
                        <a:gd name="connsiteY6" fmla="*/ 44974 h 87074"/>
                        <a:gd name="connsiteX7" fmla="*/ 70625 w 77551"/>
                        <a:gd name="connsiteY7" fmla="*/ 41257 h 87074"/>
                        <a:gd name="connsiteX8" fmla="*/ 70625 w 77551"/>
                        <a:gd name="connsiteY8" fmla="*/ 7804 h 87074"/>
                        <a:gd name="connsiteX9" fmla="*/ 63191 w 77551"/>
                        <a:gd name="connsiteY9" fmla="*/ 369 h 87074"/>
                        <a:gd name="connsiteX10" fmla="*/ 48322 w 77551"/>
                        <a:gd name="connsiteY10" fmla="*/ 4087 h 87074"/>
                        <a:gd name="connsiteX11" fmla="*/ 52039 w 77551"/>
                        <a:gd name="connsiteY11" fmla="*/ 15238 h 87074"/>
                        <a:gd name="connsiteX12" fmla="*/ 74342 w 77551"/>
                        <a:gd name="connsiteY12" fmla="*/ 22672 h 87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77551" h="87074">
                          <a:moveTo>
                            <a:pt x="0" y="85862"/>
                          </a:moveTo>
                          <a:cubicBezTo>
                            <a:pt x="4956" y="84623"/>
                            <a:pt x="13525" y="87074"/>
                            <a:pt x="14869" y="82145"/>
                          </a:cubicBezTo>
                          <a:cubicBezTo>
                            <a:pt x="31642" y="20648"/>
                            <a:pt x="14091" y="42035"/>
                            <a:pt x="3717" y="52409"/>
                          </a:cubicBezTo>
                          <a:cubicBezTo>
                            <a:pt x="15638" y="64329"/>
                            <a:pt x="15021" y="67623"/>
                            <a:pt x="40888" y="56126"/>
                          </a:cubicBezTo>
                          <a:cubicBezTo>
                            <a:pt x="44469" y="54535"/>
                            <a:pt x="43366" y="48691"/>
                            <a:pt x="44605" y="44974"/>
                          </a:cubicBezTo>
                          <a:cubicBezTo>
                            <a:pt x="43366" y="41257"/>
                            <a:pt x="44806" y="33823"/>
                            <a:pt x="40888" y="33823"/>
                          </a:cubicBezTo>
                          <a:cubicBezTo>
                            <a:pt x="36421" y="33823"/>
                            <a:pt x="29120" y="43891"/>
                            <a:pt x="33454" y="44974"/>
                          </a:cubicBezTo>
                          <a:cubicBezTo>
                            <a:pt x="45534" y="47994"/>
                            <a:pt x="58235" y="42496"/>
                            <a:pt x="70625" y="41257"/>
                          </a:cubicBezTo>
                          <a:cubicBezTo>
                            <a:pt x="75392" y="26957"/>
                            <a:pt x="77551" y="26275"/>
                            <a:pt x="70625" y="7804"/>
                          </a:cubicBezTo>
                          <a:cubicBezTo>
                            <a:pt x="69394" y="4522"/>
                            <a:pt x="65669" y="2847"/>
                            <a:pt x="63191" y="369"/>
                          </a:cubicBezTo>
                          <a:cubicBezTo>
                            <a:pt x="58235" y="1608"/>
                            <a:pt x="51387" y="0"/>
                            <a:pt x="48322" y="4087"/>
                          </a:cubicBezTo>
                          <a:cubicBezTo>
                            <a:pt x="45971" y="7221"/>
                            <a:pt x="49591" y="12179"/>
                            <a:pt x="52039" y="15238"/>
                          </a:cubicBezTo>
                          <a:cubicBezTo>
                            <a:pt x="59636" y="24734"/>
                            <a:pt x="64254" y="22672"/>
                            <a:pt x="74342" y="22672"/>
                          </a:cubicBezTo>
                        </a:path>
                      </a:pathLst>
                    </a:custGeom>
                    <a:grpFill/>
                    <a:ln w="1905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162" name="Прямая соединительная линия 161"/>
                    <p:cNvCxnSpPr/>
                    <p:nvPr/>
                  </p:nvCxnSpPr>
                  <p:spPr>
                    <a:xfrm>
                      <a:off x="7250925" y="4000507"/>
                      <a:ext cx="1588" cy="142873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30" name="Блок-схема: ссылка на другую страницу 29"/>
          <p:cNvSpPr/>
          <p:nvPr/>
        </p:nvSpPr>
        <p:spPr>
          <a:xfrm>
            <a:off x="8596330" y="4689059"/>
            <a:ext cx="357190" cy="428628"/>
          </a:xfrm>
          <a:prstGeom prst="flowChartOffpage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аголовок 1">
            <a:extLst>
              <a:ext uri="{FF2B5EF4-FFF2-40B4-BE49-F238E27FC236}">
                <a16:creationId xmlns:a16="http://schemas.microsoft.com/office/drawing/2014/main" id="{1D45B3A7-78DF-47C4-8319-A9A394B6AE46}"/>
              </a:ext>
            </a:extLst>
          </p:cNvPr>
          <p:cNvSpPr txBox="1">
            <a:spLocks/>
          </p:cNvSpPr>
          <p:nvPr/>
        </p:nvSpPr>
        <p:spPr>
          <a:xfrm>
            <a:off x="838200" y="-352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электролитической диссоциации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2C0C70-76D0-4DF6-92B4-7E2A9C8D8402}"/>
              </a:ext>
            </a:extLst>
          </p:cNvPr>
          <p:cNvSpPr/>
          <p:nvPr/>
        </p:nvSpPr>
        <p:spPr>
          <a:xfrm>
            <a:off x="220604" y="1163958"/>
            <a:ext cx="118119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 воздействием электрического тока положительно заряженные ионы (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катионы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двигаются к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катоду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а отрицательно заряженные  ионы (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анионы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- к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аноду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06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12096 -0.0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3.7037E-7 L -0.15977 -0.010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79 -2.96296E-6 L -0.17448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2 -2.96296E-6 L -0.07019 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3 3.7037E-7 L 0.10026 -0.008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-4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3.7037E-6 L 0.13685 0.01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5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2.96296E-6 L 0.19987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9687 -2.962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944 1.11111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9726 -0.003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Куб 49"/>
          <p:cNvSpPr/>
          <p:nvPr/>
        </p:nvSpPr>
        <p:spPr>
          <a:xfrm>
            <a:off x="9453586" y="3857628"/>
            <a:ext cx="509590" cy="642942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095472" y="5429264"/>
            <a:ext cx="6429420" cy="642942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Shape 26"/>
          <p:cNvCxnSpPr>
            <a:stCxn id="11" idx="0"/>
          </p:cNvCxnSpPr>
          <p:nvPr/>
        </p:nvCxnSpPr>
        <p:spPr>
          <a:xfrm rot="5400000" flipH="1" flipV="1">
            <a:off x="5526900" y="-283371"/>
            <a:ext cx="714380" cy="3852843"/>
          </a:xfrm>
          <a:prstGeom prst="bentConnector2">
            <a:avLst/>
          </a:prstGeom>
          <a:ln w="285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данные 6"/>
          <p:cNvSpPr/>
          <p:nvPr/>
        </p:nvSpPr>
        <p:spPr>
          <a:xfrm>
            <a:off x="2095472" y="3857628"/>
            <a:ext cx="7858180" cy="1714512"/>
          </a:xfrm>
          <a:prstGeom prst="flowChartInputOutp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3309918" y="2143116"/>
            <a:ext cx="3714776" cy="1857388"/>
          </a:xfrm>
          <a:prstGeom prst="flowChartMagneticDisk">
            <a:avLst/>
          </a:prstGeom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5917405" y="3178967"/>
            <a:ext cx="3786214" cy="1588"/>
          </a:xfrm>
          <a:prstGeom prst="line">
            <a:avLst/>
          </a:prstGeom>
          <a:ln w="285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магнитный диск 48"/>
          <p:cNvSpPr/>
          <p:nvPr/>
        </p:nvSpPr>
        <p:spPr>
          <a:xfrm>
            <a:off x="7239008" y="5072074"/>
            <a:ext cx="214314" cy="142876"/>
          </a:xfrm>
          <a:prstGeom prst="flowChartMagneticDisk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Соединительная линия уступом 22"/>
          <p:cNvCxnSpPr>
            <a:cxnSpLocks/>
            <a:stCxn id="12" idx="0"/>
          </p:cNvCxnSpPr>
          <p:nvPr/>
        </p:nvCxnSpPr>
        <p:spPr>
          <a:xfrm rot="16200000" flipH="1">
            <a:off x="5241148" y="3002778"/>
            <a:ext cx="3071834" cy="1066761"/>
          </a:xfrm>
          <a:prstGeom prst="bentConnector3">
            <a:avLst>
              <a:gd name="adj1" fmla="val -7442"/>
            </a:avLst>
          </a:prstGeom>
          <a:ln w="285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Блок-схема: магнитный диск 50"/>
          <p:cNvSpPr/>
          <p:nvPr/>
        </p:nvSpPr>
        <p:spPr>
          <a:xfrm>
            <a:off x="7739074" y="5072074"/>
            <a:ext cx="214314" cy="142876"/>
          </a:xfrm>
          <a:prstGeom prst="flowChartMagneticDisk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магнитный диск 53"/>
          <p:cNvSpPr/>
          <p:nvPr/>
        </p:nvSpPr>
        <p:spPr>
          <a:xfrm>
            <a:off x="3309918" y="4000504"/>
            <a:ext cx="3714776" cy="1428760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309918" y="3357562"/>
            <a:ext cx="3714776" cy="185738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309918" y="3071810"/>
            <a:ext cx="3714776" cy="57150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309918" y="4857760"/>
            <a:ext cx="3714776" cy="64294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10800000" flipV="1">
            <a:off x="3309918" y="2143116"/>
            <a:ext cx="3714776" cy="571504"/>
          </a:xfrm>
          <a:prstGeom prst="arc">
            <a:avLst>
              <a:gd name="adj1" fmla="val 10774594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1" y="2000241"/>
            <a:ext cx="295369" cy="32492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09985" y="2000241"/>
            <a:ext cx="295369" cy="32492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Дуга 44"/>
          <p:cNvSpPr/>
          <p:nvPr/>
        </p:nvSpPr>
        <p:spPr>
          <a:xfrm rot="10800000">
            <a:off x="3309918" y="3071810"/>
            <a:ext cx="3714776" cy="571504"/>
          </a:xfrm>
          <a:prstGeom prst="arc">
            <a:avLst>
              <a:gd name="adj1" fmla="val 10755593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>
            <a:off x="6381752" y="1857364"/>
            <a:ext cx="1785950" cy="642942"/>
          </a:xfrm>
          <a:prstGeom prst="lef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Анод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2024034" y="1785926"/>
            <a:ext cx="1785950" cy="642942"/>
          </a:xfrm>
          <a:prstGeom prst="righ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Катод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095472" y="1857364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881950" y="2000240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3" name="Дуга 42"/>
          <p:cNvSpPr/>
          <p:nvPr/>
        </p:nvSpPr>
        <p:spPr>
          <a:xfrm rot="10800000">
            <a:off x="3309918" y="2071678"/>
            <a:ext cx="3714776" cy="642942"/>
          </a:xfrm>
          <a:prstGeom prst="arc">
            <a:avLst>
              <a:gd name="adj1" fmla="val 10774594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8453454" y="3357564"/>
            <a:ext cx="642942" cy="1076212"/>
          </a:xfrm>
          <a:custGeom>
            <a:avLst/>
            <a:gdLst>
              <a:gd name="connsiteX0" fmla="*/ 0 w 642942"/>
              <a:gd name="connsiteY0" fmla="*/ 321471 h 642942"/>
              <a:gd name="connsiteX1" fmla="*/ 94157 w 642942"/>
              <a:gd name="connsiteY1" fmla="*/ 94157 h 642942"/>
              <a:gd name="connsiteX2" fmla="*/ 321472 w 642942"/>
              <a:gd name="connsiteY2" fmla="*/ 1 h 642942"/>
              <a:gd name="connsiteX3" fmla="*/ 548786 w 642942"/>
              <a:gd name="connsiteY3" fmla="*/ 94158 h 642942"/>
              <a:gd name="connsiteX4" fmla="*/ 642942 w 642942"/>
              <a:gd name="connsiteY4" fmla="*/ 321473 h 642942"/>
              <a:gd name="connsiteX5" fmla="*/ 548785 w 642942"/>
              <a:gd name="connsiteY5" fmla="*/ 548787 h 642942"/>
              <a:gd name="connsiteX6" fmla="*/ 321471 w 642942"/>
              <a:gd name="connsiteY6" fmla="*/ 642944 h 642942"/>
              <a:gd name="connsiteX7" fmla="*/ 94157 w 642942"/>
              <a:gd name="connsiteY7" fmla="*/ 548787 h 642942"/>
              <a:gd name="connsiteX8" fmla="*/ 1 w 642942"/>
              <a:gd name="connsiteY8" fmla="*/ 321473 h 642942"/>
              <a:gd name="connsiteX9" fmla="*/ 0 w 642942"/>
              <a:gd name="connsiteY9" fmla="*/ 321471 h 642942"/>
              <a:gd name="connsiteX0" fmla="*/ 0 w 642942"/>
              <a:gd name="connsiteY0" fmla="*/ 321470 h 1008331"/>
              <a:gd name="connsiteX1" fmla="*/ 94157 w 642942"/>
              <a:gd name="connsiteY1" fmla="*/ 94156 h 1008331"/>
              <a:gd name="connsiteX2" fmla="*/ 321472 w 642942"/>
              <a:gd name="connsiteY2" fmla="*/ 0 h 1008331"/>
              <a:gd name="connsiteX3" fmla="*/ 548786 w 642942"/>
              <a:gd name="connsiteY3" fmla="*/ 94157 h 1008331"/>
              <a:gd name="connsiteX4" fmla="*/ 642942 w 642942"/>
              <a:gd name="connsiteY4" fmla="*/ 321472 h 1008331"/>
              <a:gd name="connsiteX5" fmla="*/ 548785 w 642942"/>
              <a:gd name="connsiteY5" fmla="*/ 548786 h 1008331"/>
              <a:gd name="connsiteX6" fmla="*/ 321471 w 642942"/>
              <a:gd name="connsiteY6" fmla="*/ 642943 h 1008331"/>
              <a:gd name="connsiteX7" fmla="*/ 314528 w 642942"/>
              <a:gd name="connsiteY7" fmla="*/ 992638 h 1008331"/>
              <a:gd name="connsiteX8" fmla="*/ 94157 w 642942"/>
              <a:gd name="connsiteY8" fmla="*/ 548786 h 1008331"/>
              <a:gd name="connsiteX9" fmla="*/ 1 w 642942"/>
              <a:gd name="connsiteY9" fmla="*/ 321472 h 1008331"/>
              <a:gd name="connsiteX10" fmla="*/ 0 w 642942"/>
              <a:gd name="connsiteY10" fmla="*/ 321470 h 1008331"/>
              <a:gd name="connsiteX0" fmla="*/ 0 w 642942"/>
              <a:gd name="connsiteY0" fmla="*/ 321470 h 1049607"/>
              <a:gd name="connsiteX1" fmla="*/ 94157 w 642942"/>
              <a:gd name="connsiteY1" fmla="*/ 94156 h 1049607"/>
              <a:gd name="connsiteX2" fmla="*/ 321472 w 642942"/>
              <a:gd name="connsiteY2" fmla="*/ 0 h 1049607"/>
              <a:gd name="connsiteX3" fmla="*/ 548786 w 642942"/>
              <a:gd name="connsiteY3" fmla="*/ 94157 h 1049607"/>
              <a:gd name="connsiteX4" fmla="*/ 642942 w 642942"/>
              <a:gd name="connsiteY4" fmla="*/ 321472 h 1049607"/>
              <a:gd name="connsiteX5" fmla="*/ 548785 w 642942"/>
              <a:gd name="connsiteY5" fmla="*/ 548786 h 1049607"/>
              <a:gd name="connsiteX6" fmla="*/ 317897 w 642942"/>
              <a:gd name="connsiteY6" fmla="*/ 1033914 h 1049607"/>
              <a:gd name="connsiteX7" fmla="*/ 321471 w 642942"/>
              <a:gd name="connsiteY7" fmla="*/ 642943 h 1049607"/>
              <a:gd name="connsiteX8" fmla="*/ 314528 w 642942"/>
              <a:gd name="connsiteY8" fmla="*/ 992638 h 1049607"/>
              <a:gd name="connsiteX9" fmla="*/ 94157 w 642942"/>
              <a:gd name="connsiteY9" fmla="*/ 548786 h 1049607"/>
              <a:gd name="connsiteX10" fmla="*/ 1 w 642942"/>
              <a:gd name="connsiteY10" fmla="*/ 321472 h 1049607"/>
              <a:gd name="connsiteX11" fmla="*/ 0 w 642942"/>
              <a:gd name="connsiteY11" fmla="*/ 321470 h 1049607"/>
              <a:gd name="connsiteX0" fmla="*/ 0 w 642942"/>
              <a:gd name="connsiteY0" fmla="*/ 321470 h 1076212"/>
              <a:gd name="connsiteX1" fmla="*/ 94157 w 642942"/>
              <a:gd name="connsiteY1" fmla="*/ 94156 h 1076212"/>
              <a:gd name="connsiteX2" fmla="*/ 321472 w 642942"/>
              <a:gd name="connsiteY2" fmla="*/ 0 h 1076212"/>
              <a:gd name="connsiteX3" fmla="*/ 548786 w 642942"/>
              <a:gd name="connsiteY3" fmla="*/ 94157 h 1076212"/>
              <a:gd name="connsiteX4" fmla="*/ 642942 w 642942"/>
              <a:gd name="connsiteY4" fmla="*/ 321472 h 1076212"/>
              <a:gd name="connsiteX5" fmla="*/ 548785 w 642942"/>
              <a:gd name="connsiteY5" fmla="*/ 548786 h 1076212"/>
              <a:gd name="connsiteX6" fmla="*/ 372585 w 642942"/>
              <a:gd name="connsiteY6" fmla="*/ 896729 h 1076212"/>
              <a:gd name="connsiteX7" fmla="*/ 317897 w 642942"/>
              <a:gd name="connsiteY7" fmla="*/ 1033914 h 1076212"/>
              <a:gd name="connsiteX8" fmla="*/ 321471 w 642942"/>
              <a:gd name="connsiteY8" fmla="*/ 642943 h 1076212"/>
              <a:gd name="connsiteX9" fmla="*/ 314528 w 642942"/>
              <a:gd name="connsiteY9" fmla="*/ 992638 h 1076212"/>
              <a:gd name="connsiteX10" fmla="*/ 94157 w 642942"/>
              <a:gd name="connsiteY10" fmla="*/ 548786 h 1076212"/>
              <a:gd name="connsiteX11" fmla="*/ 1 w 642942"/>
              <a:gd name="connsiteY11" fmla="*/ 321472 h 1076212"/>
              <a:gd name="connsiteX12" fmla="*/ 0 w 642942"/>
              <a:gd name="connsiteY12" fmla="*/ 321470 h 107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2942" h="1076212">
                <a:moveTo>
                  <a:pt x="0" y="321470"/>
                </a:moveTo>
                <a:cubicBezTo>
                  <a:pt x="0" y="236211"/>
                  <a:pt x="33869" y="154443"/>
                  <a:pt x="94157" y="94156"/>
                </a:cubicBezTo>
                <a:cubicBezTo>
                  <a:pt x="154445" y="33869"/>
                  <a:pt x="236212" y="0"/>
                  <a:pt x="321472" y="0"/>
                </a:cubicBezTo>
                <a:cubicBezTo>
                  <a:pt x="406731" y="0"/>
                  <a:pt x="488499" y="33869"/>
                  <a:pt x="548786" y="94157"/>
                </a:cubicBezTo>
                <a:cubicBezTo>
                  <a:pt x="609073" y="154445"/>
                  <a:pt x="642942" y="236212"/>
                  <a:pt x="642942" y="321472"/>
                </a:cubicBezTo>
                <a:cubicBezTo>
                  <a:pt x="642942" y="406731"/>
                  <a:pt x="593845" y="452910"/>
                  <a:pt x="548785" y="548786"/>
                </a:cubicBezTo>
                <a:cubicBezTo>
                  <a:pt x="503726" y="644662"/>
                  <a:pt x="411066" y="815874"/>
                  <a:pt x="372585" y="896729"/>
                </a:cubicBezTo>
                <a:cubicBezTo>
                  <a:pt x="334104" y="977584"/>
                  <a:pt x="326416" y="1076212"/>
                  <a:pt x="317897" y="1033914"/>
                </a:cubicBezTo>
                <a:cubicBezTo>
                  <a:pt x="309378" y="991616"/>
                  <a:pt x="322032" y="649822"/>
                  <a:pt x="321471" y="642943"/>
                </a:cubicBezTo>
                <a:cubicBezTo>
                  <a:pt x="320910" y="636064"/>
                  <a:pt x="352414" y="1008331"/>
                  <a:pt x="314528" y="992638"/>
                </a:cubicBezTo>
                <a:cubicBezTo>
                  <a:pt x="276642" y="976945"/>
                  <a:pt x="146578" y="660647"/>
                  <a:pt x="94157" y="548786"/>
                </a:cubicBezTo>
                <a:cubicBezTo>
                  <a:pt x="41736" y="436925"/>
                  <a:pt x="0" y="406731"/>
                  <a:pt x="1" y="321472"/>
                </a:cubicBezTo>
                <a:cubicBezTo>
                  <a:pt x="1" y="321471"/>
                  <a:pt x="0" y="321471"/>
                  <a:pt x="0" y="32147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ссылка на другую страницу 29"/>
          <p:cNvSpPr/>
          <p:nvPr/>
        </p:nvSpPr>
        <p:spPr>
          <a:xfrm>
            <a:off x="8596330" y="4143380"/>
            <a:ext cx="357190" cy="428628"/>
          </a:xfrm>
          <a:prstGeom prst="flowChartOffpage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9"/>
          <p:cNvGrpSpPr/>
          <p:nvPr/>
        </p:nvGrpSpPr>
        <p:grpSpPr>
          <a:xfrm>
            <a:off x="8596331" y="3618480"/>
            <a:ext cx="362103" cy="524900"/>
            <a:chOff x="7072330" y="3618480"/>
            <a:chExt cx="362103" cy="524900"/>
          </a:xfrm>
        </p:grpSpPr>
        <p:cxnSp>
          <p:nvCxnSpPr>
            <p:cNvPr id="59" name="Прямая соединительная линия 58"/>
            <p:cNvCxnSpPr>
              <a:stCxn id="47" idx="8"/>
            </p:cNvCxnSpPr>
            <p:nvPr/>
          </p:nvCxnSpPr>
          <p:spPr>
            <a:xfrm flipH="1" flipV="1">
              <a:off x="7143768" y="3643314"/>
              <a:ext cx="107157" cy="357193"/>
            </a:xfrm>
            <a:prstGeom prst="line">
              <a:avLst/>
            </a:prstGeom>
            <a:ln w="190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>
              <a:stCxn id="47" idx="8"/>
            </p:cNvCxnSpPr>
            <p:nvPr/>
          </p:nvCxnSpPr>
          <p:spPr>
            <a:xfrm flipV="1">
              <a:off x="7250925" y="3643314"/>
              <a:ext cx="107157" cy="357193"/>
            </a:xfrm>
            <a:prstGeom prst="line">
              <a:avLst/>
            </a:prstGeom>
            <a:ln w="190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98"/>
            <p:cNvGrpSpPr/>
            <p:nvPr/>
          </p:nvGrpSpPr>
          <p:grpSpPr>
            <a:xfrm>
              <a:off x="7072330" y="3618480"/>
              <a:ext cx="362103" cy="524900"/>
              <a:chOff x="7072330" y="3618480"/>
              <a:chExt cx="362103" cy="524900"/>
            </a:xfrm>
          </p:grpSpPr>
          <p:cxnSp>
            <p:nvCxnSpPr>
              <p:cNvPr id="52" name="Прямая соединительная линия 51"/>
              <p:cNvCxnSpPr>
                <a:stCxn id="47" idx="8"/>
              </p:cNvCxnSpPr>
              <p:nvPr/>
            </p:nvCxnSpPr>
            <p:spPr>
              <a:xfrm flipH="1" flipV="1">
                <a:off x="7072330" y="3714752"/>
                <a:ext cx="178595" cy="285755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>
                <a:stCxn id="47" idx="8"/>
              </p:cNvCxnSpPr>
              <p:nvPr/>
            </p:nvCxnSpPr>
            <p:spPr>
              <a:xfrm flipV="1">
                <a:off x="7250925" y="3714752"/>
                <a:ext cx="178595" cy="285755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Полилиния 63"/>
              <p:cNvSpPr/>
              <p:nvPr/>
            </p:nvSpPr>
            <p:spPr>
              <a:xfrm>
                <a:off x="7147932" y="3618480"/>
                <a:ext cx="208156" cy="45719"/>
              </a:xfrm>
              <a:custGeom>
                <a:avLst/>
                <a:gdLst>
                  <a:gd name="connsiteX0" fmla="*/ 0 w 208156"/>
                  <a:gd name="connsiteY0" fmla="*/ 31685 h 32518"/>
                  <a:gd name="connsiteX1" fmla="*/ 33453 w 208156"/>
                  <a:gd name="connsiteY1" fmla="*/ 27968 h 32518"/>
                  <a:gd name="connsiteX2" fmla="*/ 44605 w 208156"/>
                  <a:gd name="connsiteY2" fmla="*/ 20534 h 32518"/>
                  <a:gd name="connsiteX3" fmla="*/ 48322 w 208156"/>
                  <a:gd name="connsiteY3" fmla="*/ 9382 h 32518"/>
                  <a:gd name="connsiteX4" fmla="*/ 33453 w 208156"/>
                  <a:gd name="connsiteY4" fmla="*/ 13099 h 32518"/>
                  <a:gd name="connsiteX5" fmla="*/ 29736 w 208156"/>
                  <a:gd name="connsiteY5" fmla="*/ 24251 h 32518"/>
                  <a:gd name="connsiteX6" fmla="*/ 40888 w 208156"/>
                  <a:gd name="connsiteY6" fmla="*/ 27968 h 32518"/>
                  <a:gd name="connsiteX7" fmla="*/ 81775 w 208156"/>
                  <a:gd name="connsiteY7" fmla="*/ 24251 h 32518"/>
                  <a:gd name="connsiteX8" fmla="*/ 78058 w 208156"/>
                  <a:gd name="connsiteY8" fmla="*/ 13099 h 32518"/>
                  <a:gd name="connsiteX9" fmla="*/ 74341 w 208156"/>
                  <a:gd name="connsiteY9" fmla="*/ 24251 h 32518"/>
                  <a:gd name="connsiteX10" fmla="*/ 118946 w 208156"/>
                  <a:gd name="connsiteY10" fmla="*/ 20534 h 32518"/>
                  <a:gd name="connsiteX11" fmla="*/ 104078 w 208156"/>
                  <a:gd name="connsiteY11" fmla="*/ 5665 h 32518"/>
                  <a:gd name="connsiteX12" fmla="*/ 100361 w 208156"/>
                  <a:gd name="connsiteY12" fmla="*/ 16817 h 32518"/>
                  <a:gd name="connsiteX13" fmla="*/ 159834 w 208156"/>
                  <a:gd name="connsiteY13" fmla="*/ 16817 h 32518"/>
                  <a:gd name="connsiteX14" fmla="*/ 156117 w 208156"/>
                  <a:gd name="connsiteY14" fmla="*/ 5665 h 32518"/>
                  <a:gd name="connsiteX15" fmla="*/ 144966 w 208156"/>
                  <a:gd name="connsiteY15" fmla="*/ 9382 h 32518"/>
                  <a:gd name="connsiteX16" fmla="*/ 148683 w 208156"/>
                  <a:gd name="connsiteY16" fmla="*/ 27968 h 32518"/>
                  <a:gd name="connsiteX17" fmla="*/ 208156 w 208156"/>
                  <a:gd name="connsiteY17" fmla="*/ 24251 h 32518"/>
                  <a:gd name="connsiteX18" fmla="*/ 204439 w 208156"/>
                  <a:gd name="connsiteY18" fmla="*/ 13099 h 32518"/>
                  <a:gd name="connsiteX19" fmla="*/ 189570 w 208156"/>
                  <a:gd name="connsiteY19" fmla="*/ 16817 h 32518"/>
                  <a:gd name="connsiteX20" fmla="*/ 193288 w 208156"/>
                  <a:gd name="connsiteY20" fmla="*/ 27968 h 32518"/>
                  <a:gd name="connsiteX21" fmla="*/ 208156 w 208156"/>
                  <a:gd name="connsiteY21" fmla="*/ 27968 h 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8156" h="32518">
                    <a:moveTo>
                      <a:pt x="0" y="31685"/>
                    </a:moveTo>
                    <a:cubicBezTo>
                      <a:pt x="11151" y="30446"/>
                      <a:pt x="22568" y="30689"/>
                      <a:pt x="33453" y="27968"/>
                    </a:cubicBezTo>
                    <a:cubicBezTo>
                      <a:pt x="37787" y="26884"/>
                      <a:pt x="41814" y="24023"/>
                      <a:pt x="44605" y="20534"/>
                    </a:cubicBezTo>
                    <a:cubicBezTo>
                      <a:pt x="47053" y="17474"/>
                      <a:pt x="51582" y="11556"/>
                      <a:pt x="48322" y="9382"/>
                    </a:cubicBezTo>
                    <a:cubicBezTo>
                      <a:pt x="44071" y="6548"/>
                      <a:pt x="38409" y="11860"/>
                      <a:pt x="33453" y="13099"/>
                    </a:cubicBezTo>
                    <a:cubicBezTo>
                      <a:pt x="32214" y="16816"/>
                      <a:pt x="27984" y="20746"/>
                      <a:pt x="29736" y="24251"/>
                    </a:cubicBezTo>
                    <a:cubicBezTo>
                      <a:pt x="31488" y="27756"/>
                      <a:pt x="36970" y="27968"/>
                      <a:pt x="40888" y="27968"/>
                    </a:cubicBezTo>
                    <a:cubicBezTo>
                      <a:pt x="54573" y="27968"/>
                      <a:pt x="68146" y="25490"/>
                      <a:pt x="81775" y="24251"/>
                    </a:cubicBezTo>
                    <a:cubicBezTo>
                      <a:pt x="80536" y="20534"/>
                      <a:pt x="81976" y="13099"/>
                      <a:pt x="78058" y="13099"/>
                    </a:cubicBezTo>
                    <a:cubicBezTo>
                      <a:pt x="74140" y="13099"/>
                      <a:pt x="70486" y="23550"/>
                      <a:pt x="74341" y="24251"/>
                    </a:cubicBezTo>
                    <a:cubicBezTo>
                      <a:pt x="89020" y="26920"/>
                      <a:pt x="104078" y="21773"/>
                      <a:pt x="118946" y="20534"/>
                    </a:cubicBezTo>
                    <a:cubicBezTo>
                      <a:pt x="117530" y="16287"/>
                      <a:pt x="115406" y="0"/>
                      <a:pt x="104078" y="5665"/>
                    </a:cubicBezTo>
                    <a:cubicBezTo>
                      <a:pt x="100573" y="7418"/>
                      <a:pt x="101600" y="13100"/>
                      <a:pt x="100361" y="16817"/>
                    </a:cubicBezTo>
                    <a:cubicBezTo>
                      <a:pt x="119707" y="20041"/>
                      <a:pt x="140342" y="25480"/>
                      <a:pt x="159834" y="16817"/>
                    </a:cubicBezTo>
                    <a:cubicBezTo>
                      <a:pt x="163415" y="15226"/>
                      <a:pt x="157356" y="9382"/>
                      <a:pt x="156117" y="5665"/>
                    </a:cubicBezTo>
                    <a:cubicBezTo>
                      <a:pt x="152400" y="6904"/>
                      <a:pt x="146205" y="5665"/>
                      <a:pt x="144966" y="9382"/>
                    </a:cubicBezTo>
                    <a:cubicBezTo>
                      <a:pt x="142968" y="15376"/>
                      <a:pt x="142533" y="26521"/>
                      <a:pt x="148683" y="27968"/>
                    </a:cubicBezTo>
                    <a:cubicBezTo>
                      <a:pt x="168018" y="32518"/>
                      <a:pt x="188332" y="25490"/>
                      <a:pt x="208156" y="24251"/>
                    </a:cubicBezTo>
                    <a:cubicBezTo>
                      <a:pt x="206917" y="20534"/>
                      <a:pt x="208077" y="14554"/>
                      <a:pt x="204439" y="13099"/>
                    </a:cubicBezTo>
                    <a:cubicBezTo>
                      <a:pt x="199695" y="11202"/>
                      <a:pt x="192635" y="12730"/>
                      <a:pt x="189570" y="16817"/>
                    </a:cubicBezTo>
                    <a:cubicBezTo>
                      <a:pt x="187219" y="19952"/>
                      <a:pt x="189928" y="25952"/>
                      <a:pt x="193288" y="27968"/>
                    </a:cubicBezTo>
                    <a:cubicBezTo>
                      <a:pt x="197538" y="30518"/>
                      <a:pt x="203200" y="27968"/>
                      <a:pt x="208156" y="27968"/>
                    </a:cubicBezTo>
                  </a:path>
                </a:pathLst>
              </a:custGeom>
              <a:ln w="190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>
                <a:off x="7348654" y="3637234"/>
                <a:ext cx="85779" cy="85172"/>
              </a:xfrm>
              <a:custGeom>
                <a:avLst/>
                <a:gdLst>
                  <a:gd name="connsiteX0" fmla="*/ 74341 w 85779"/>
                  <a:gd name="connsiteY0" fmla="*/ 83556 h 85172"/>
                  <a:gd name="connsiteX1" fmla="*/ 66907 w 85779"/>
                  <a:gd name="connsiteY1" fmla="*/ 64971 h 85172"/>
                  <a:gd name="connsiteX2" fmla="*/ 59473 w 85779"/>
                  <a:gd name="connsiteY2" fmla="*/ 76122 h 85172"/>
                  <a:gd name="connsiteX3" fmla="*/ 81775 w 85779"/>
                  <a:gd name="connsiteY3" fmla="*/ 76122 h 85172"/>
                  <a:gd name="connsiteX4" fmla="*/ 78058 w 85779"/>
                  <a:gd name="connsiteY4" fmla="*/ 53820 h 85172"/>
                  <a:gd name="connsiteX5" fmla="*/ 55756 w 85779"/>
                  <a:gd name="connsiteY5" fmla="*/ 46386 h 85172"/>
                  <a:gd name="connsiteX6" fmla="*/ 59473 w 85779"/>
                  <a:gd name="connsiteY6" fmla="*/ 20366 h 85172"/>
                  <a:gd name="connsiteX7" fmla="*/ 48322 w 85779"/>
                  <a:gd name="connsiteY7" fmla="*/ 16649 h 85172"/>
                  <a:gd name="connsiteX8" fmla="*/ 22302 w 85779"/>
                  <a:gd name="connsiteY8" fmla="*/ 35234 h 85172"/>
                  <a:gd name="connsiteX9" fmla="*/ 33453 w 85779"/>
                  <a:gd name="connsiteY9" fmla="*/ 42668 h 85172"/>
                  <a:gd name="connsiteX10" fmla="*/ 40887 w 85779"/>
                  <a:gd name="connsiteY10" fmla="*/ 12932 h 85172"/>
                  <a:gd name="connsiteX11" fmla="*/ 0 w 85779"/>
                  <a:gd name="connsiteY11" fmla="*/ 5498 h 8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779" h="85172">
                    <a:moveTo>
                      <a:pt x="74341" y="83556"/>
                    </a:moveTo>
                    <a:cubicBezTo>
                      <a:pt x="75559" y="79903"/>
                      <a:pt x="85779" y="61197"/>
                      <a:pt x="66907" y="64971"/>
                    </a:cubicBezTo>
                    <a:cubicBezTo>
                      <a:pt x="62526" y="65847"/>
                      <a:pt x="61951" y="72405"/>
                      <a:pt x="59473" y="76122"/>
                    </a:cubicBezTo>
                    <a:cubicBezTo>
                      <a:pt x="62059" y="76984"/>
                      <a:pt x="79189" y="85172"/>
                      <a:pt x="81775" y="76122"/>
                    </a:cubicBezTo>
                    <a:cubicBezTo>
                      <a:pt x="83845" y="68875"/>
                      <a:pt x="83021" y="59492"/>
                      <a:pt x="78058" y="53820"/>
                    </a:cubicBezTo>
                    <a:cubicBezTo>
                      <a:pt x="72898" y="47923"/>
                      <a:pt x="55756" y="46386"/>
                      <a:pt x="55756" y="46386"/>
                    </a:cubicBezTo>
                    <a:cubicBezTo>
                      <a:pt x="64237" y="37904"/>
                      <a:pt x="70043" y="36221"/>
                      <a:pt x="59473" y="20366"/>
                    </a:cubicBezTo>
                    <a:cubicBezTo>
                      <a:pt x="57300" y="17106"/>
                      <a:pt x="52039" y="17888"/>
                      <a:pt x="48322" y="16649"/>
                    </a:cubicBezTo>
                    <a:cubicBezTo>
                      <a:pt x="22302" y="25322"/>
                      <a:pt x="28497" y="16649"/>
                      <a:pt x="22302" y="35234"/>
                    </a:cubicBezTo>
                    <a:cubicBezTo>
                      <a:pt x="26019" y="37712"/>
                      <a:pt x="29046" y="41934"/>
                      <a:pt x="33453" y="42668"/>
                    </a:cubicBezTo>
                    <a:cubicBezTo>
                      <a:pt x="53233" y="45964"/>
                      <a:pt x="44453" y="20955"/>
                      <a:pt x="40887" y="12932"/>
                    </a:cubicBezTo>
                    <a:cubicBezTo>
                      <a:pt x="35139" y="0"/>
                      <a:pt x="3916" y="5498"/>
                      <a:pt x="0" y="5498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7077307" y="3631211"/>
                <a:ext cx="77551" cy="87074"/>
              </a:xfrm>
              <a:custGeom>
                <a:avLst/>
                <a:gdLst>
                  <a:gd name="connsiteX0" fmla="*/ 0 w 77551"/>
                  <a:gd name="connsiteY0" fmla="*/ 85862 h 87074"/>
                  <a:gd name="connsiteX1" fmla="*/ 14869 w 77551"/>
                  <a:gd name="connsiteY1" fmla="*/ 82145 h 87074"/>
                  <a:gd name="connsiteX2" fmla="*/ 3717 w 77551"/>
                  <a:gd name="connsiteY2" fmla="*/ 52409 h 87074"/>
                  <a:gd name="connsiteX3" fmla="*/ 40888 w 77551"/>
                  <a:gd name="connsiteY3" fmla="*/ 56126 h 87074"/>
                  <a:gd name="connsiteX4" fmla="*/ 44605 w 77551"/>
                  <a:gd name="connsiteY4" fmla="*/ 44974 h 87074"/>
                  <a:gd name="connsiteX5" fmla="*/ 40888 w 77551"/>
                  <a:gd name="connsiteY5" fmla="*/ 33823 h 87074"/>
                  <a:gd name="connsiteX6" fmla="*/ 33454 w 77551"/>
                  <a:gd name="connsiteY6" fmla="*/ 44974 h 87074"/>
                  <a:gd name="connsiteX7" fmla="*/ 70625 w 77551"/>
                  <a:gd name="connsiteY7" fmla="*/ 41257 h 87074"/>
                  <a:gd name="connsiteX8" fmla="*/ 70625 w 77551"/>
                  <a:gd name="connsiteY8" fmla="*/ 7804 h 87074"/>
                  <a:gd name="connsiteX9" fmla="*/ 63191 w 77551"/>
                  <a:gd name="connsiteY9" fmla="*/ 369 h 87074"/>
                  <a:gd name="connsiteX10" fmla="*/ 48322 w 77551"/>
                  <a:gd name="connsiteY10" fmla="*/ 4087 h 87074"/>
                  <a:gd name="connsiteX11" fmla="*/ 52039 w 77551"/>
                  <a:gd name="connsiteY11" fmla="*/ 15238 h 87074"/>
                  <a:gd name="connsiteX12" fmla="*/ 74342 w 77551"/>
                  <a:gd name="connsiteY12" fmla="*/ 22672 h 8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551" h="87074">
                    <a:moveTo>
                      <a:pt x="0" y="85862"/>
                    </a:moveTo>
                    <a:cubicBezTo>
                      <a:pt x="4956" y="84623"/>
                      <a:pt x="13525" y="87074"/>
                      <a:pt x="14869" y="82145"/>
                    </a:cubicBezTo>
                    <a:cubicBezTo>
                      <a:pt x="31642" y="20648"/>
                      <a:pt x="14091" y="42035"/>
                      <a:pt x="3717" y="52409"/>
                    </a:cubicBezTo>
                    <a:cubicBezTo>
                      <a:pt x="15638" y="64329"/>
                      <a:pt x="15021" y="67623"/>
                      <a:pt x="40888" y="56126"/>
                    </a:cubicBezTo>
                    <a:cubicBezTo>
                      <a:pt x="44469" y="54535"/>
                      <a:pt x="43366" y="48691"/>
                      <a:pt x="44605" y="44974"/>
                    </a:cubicBezTo>
                    <a:cubicBezTo>
                      <a:pt x="43366" y="41257"/>
                      <a:pt x="44806" y="33823"/>
                      <a:pt x="40888" y="33823"/>
                    </a:cubicBezTo>
                    <a:cubicBezTo>
                      <a:pt x="36421" y="33823"/>
                      <a:pt x="29120" y="43891"/>
                      <a:pt x="33454" y="44974"/>
                    </a:cubicBezTo>
                    <a:cubicBezTo>
                      <a:pt x="45534" y="47994"/>
                      <a:pt x="58235" y="42496"/>
                      <a:pt x="70625" y="41257"/>
                    </a:cubicBezTo>
                    <a:cubicBezTo>
                      <a:pt x="75392" y="26957"/>
                      <a:pt x="77551" y="26275"/>
                      <a:pt x="70625" y="7804"/>
                    </a:cubicBezTo>
                    <a:cubicBezTo>
                      <a:pt x="69394" y="4522"/>
                      <a:pt x="65669" y="2847"/>
                      <a:pt x="63191" y="369"/>
                    </a:cubicBezTo>
                    <a:cubicBezTo>
                      <a:pt x="58235" y="1608"/>
                      <a:pt x="51387" y="0"/>
                      <a:pt x="48322" y="4087"/>
                    </a:cubicBezTo>
                    <a:cubicBezTo>
                      <a:pt x="45971" y="7221"/>
                      <a:pt x="49591" y="12179"/>
                      <a:pt x="52039" y="15238"/>
                    </a:cubicBezTo>
                    <a:cubicBezTo>
                      <a:pt x="59636" y="24734"/>
                      <a:pt x="64254" y="22672"/>
                      <a:pt x="74342" y="22672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2" name="Прямая соединительная линия 71"/>
              <p:cNvCxnSpPr>
                <a:stCxn id="47" idx="8"/>
                <a:endCxn id="30" idx="0"/>
              </p:cNvCxnSpPr>
              <p:nvPr/>
            </p:nvCxnSpPr>
            <p:spPr>
              <a:xfrm>
                <a:off x="7250925" y="4000507"/>
                <a:ext cx="1588" cy="14287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Блок-схема: узел 28"/>
          <p:cNvSpPr/>
          <p:nvPr/>
        </p:nvSpPr>
        <p:spPr>
          <a:xfrm>
            <a:off x="5595934" y="4357694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9" name="Блок-схема: узел 28"/>
          <p:cNvSpPr/>
          <p:nvPr/>
        </p:nvSpPr>
        <p:spPr>
          <a:xfrm>
            <a:off x="4238612" y="3786190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1" name="Блок-схема: узел 70"/>
          <p:cNvSpPr/>
          <p:nvPr/>
        </p:nvSpPr>
        <p:spPr>
          <a:xfrm>
            <a:off x="5024430" y="3857628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4" name="Блок-схема: узел 73"/>
          <p:cNvSpPr/>
          <p:nvPr/>
        </p:nvSpPr>
        <p:spPr>
          <a:xfrm>
            <a:off x="6436140" y="4200070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5" name="Блок-схема: узел 84"/>
          <p:cNvSpPr/>
          <p:nvPr/>
        </p:nvSpPr>
        <p:spPr>
          <a:xfrm>
            <a:off x="4238612" y="4357694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7" name="Блок-схема: узел 86"/>
          <p:cNvSpPr/>
          <p:nvPr/>
        </p:nvSpPr>
        <p:spPr>
          <a:xfrm>
            <a:off x="4952992" y="4643446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8" name="Блок-схема: узел 28"/>
          <p:cNvSpPr/>
          <p:nvPr/>
        </p:nvSpPr>
        <p:spPr>
          <a:xfrm>
            <a:off x="4024298" y="4857760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9" name="Блок-схема: узел 28"/>
          <p:cNvSpPr/>
          <p:nvPr/>
        </p:nvSpPr>
        <p:spPr>
          <a:xfrm>
            <a:off x="3524232" y="3643314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05052DD-BDEB-423A-B501-34BEBFF445F0}"/>
              </a:ext>
            </a:extLst>
          </p:cNvPr>
          <p:cNvSpPr/>
          <p:nvPr/>
        </p:nvSpPr>
        <p:spPr>
          <a:xfrm>
            <a:off x="159434" y="1167617"/>
            <a:ext cx="11910646" cy="556377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47146FC5-50E9-41B4-B161-1521C0ABBD51}"/>
              </a:ext>
            </a:extLst>
          </p:cNvPr>
          <p:cNvSpPr/>
          <p:nvPr/>
        </p:nvSpPr>
        <p:spPr>
          <a:xfrm>
            <a:off x="140677" y="126609"/>
            <a:ext cx="11929403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761E39B-632C-491D-A720-0041394613D4}"/>
              </a:ext>
            </a:extLst>
          </p:cNvPr>
          <p:cNvSpPr txBox="1">
            <a:spLocks/>
          </p:cNvSpPr>
          <p:nvPr/>
        </p:nvSpPr>
        <p:spPr>
          <a:xfrm>
            <a:off x="838200" y="-352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электролитической диссоциации</a:t>
            </a:r>
          </a:p>
        </p:txBody>
      </p:sp>
    </p:spTree>
    <p:extLst>
      <p:ext uri="{BB962C8B-B14F-4D97-AF65-F5344CB8AC3E}">
        <p14:creationId xmlns:p14="http://schemas.microsoft.com/office/powerpoint/2010/main" val="405637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C -0.0125 -0.00394 -0.02553 -0.00162 -0.03803 0.00185 C -0.04271 0.00602 -0.04427 0.00833 -0.04986 0.01019 C -0.05885 0.01829 -0.06264 0.02917 -0.07344 0.03241 C -0.09778 0.05347 -0.08555 0.04097 -0.14271 0.04259 C -0.15717 0.04861 -0.16667 0.05949 -0.17696 0.07338 C -0.17865 0.08056 -0.18086 0.08009 -0.18477 0.08542 C -0.19063 0.1081 -0.18477 0.09028 -0.22917 0.09028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4624E-6 C 0.02066 0.00069 0.04115 0.00092 0.06181 0.00208 C 0.06719 0.00231 0.07292 0.00092 0.07778 0.00416 C 0.08125 0.00647 0.08403 0.01687 0.08403 0.01687 C 0.08455 0.02034 0.08577 0.02381 0.08577 0.02751 C 0.08577 0.0437 0.08594 0.06011 0.08403 0.07607 C 0.08368 0.07861 0.08073 0.07861 0.07934 0.08023 C 0.07813 0.08161 0.07778 0.08462 0.07622 0.08462 C 0.04393 0.0867 0.01164 0.08601 -0.02066 0.0867 C -0.03281 0.09063 -0.04635 0.07768 -0.05399 0.09294 C -0.06024 0.11884 -0.04861 0.05641 -0.05868 0.06982 " pathEditMode="relative" ptsTypes="ffffffffffA">
                                      <p:cBhvr>
                                        <p:cTn id="8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2801 C -0.00859 -0.02593 -0.00859 -0.02523 -0.01771 -0.02801 C -0.01901 -0.02847 -0.01927 -0.03079 -0.02057 -0.03125 C -0.02318 -0.03241 -0.0263 -0.03218 -0.02904 -0.03264 C -0.04427 -0.0169 -0.02773 -0.03542 -0.03346 0.02222 C -0.03359 0.02431 -0.03633 0.025 -0.03763 0.02662 C -0.04206 0.03194 -0.04948 0.03773 -0.05625 0.04005 C -0.07331 0.03912 -0.08633 0.03935 -0.10195 0.03403 C -0.10417 0.02708 -0.10755 0.02755 -0.11341 0.02384 C -0.11628 0.02199 -0.12201 0.01782 -0.12201 0.01806 C -0.12734 0.00926 -0.1349 0.00278 -0.14036 -0.00579 C -0.1418 -0.02917 -0.1418 -0.0206 -0.1418 -0.03125 " pathEditMode="relative" rAng="0" ptsTypes="AAAAAAAA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317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104E-6 C -0.00035 3.4104E-6 -0.01112 0.00231 -0.01268 0.00416 C -0.01424 0.00578 -0.01459 0.00855 -0.0158 0.01063 C -0.01927 0.01641 -0.02466 0.02011 -0.02865 0.02543 C -0.03073 0.03375 -0.03212 0.04208 -0.03334 0.05063 C -0.03282 0.05988 -0.03264 0.06913 -0.03177 0.07815 C -0.02987 0.09942 -0.01094 0.09803 4.16667E-6 0.09942 C 0.01857 0.09803 0.03385 0.09826 0.05086 0.09086 C 0.05573 0.0867 0.05798 0.08254 0.06354 0.08023 C 0.06684 0.07722 0.07083 0.07422 0.07309 0.06982 C 0.07725 0.0615 0.07361 0.05896 0.08246 0.05503 C 0.10347 0.01387 0.06579 -0.03353 0.10468 -0.04648 C 0.10659 -0.05365 0.10642 -0.05064 0.10642 -0.05503 " pathEditMode="relative" rAng="0" ptsTypes="ffffffffffffA">
                                      <p:cBhvr>
                                        <p:cTn id="12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2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12 -3.33333E-6 C -0.0625 -0.00625 -0.06393 -0.01597 -0.06654 -0.0243 C -0.0681 -0.0287 -0.07005 -0.03796 -0.07005 -0.03773 C -0.06953 -0.05162 -0.06914 -0.06551 -0.06823 -0.07916 C -0.0681 -0.0831 -0.06849 -0.08773 -0.06654 -0.0912 C -0.06589 -0.09305 -0.06302 -0.09236 -0.06146 -0.09305 C -0.05651 -0.09791 -0.05261 -0.10324 -0.04779 -0.10833 C 0.05729 -0.10625 0.0418 -0.10301 0.15534 -0.10139 C 0.16849 -0.10231 0.18151 -0.10231 0.19479 -0.10301 C 0.21614 -0.10486 0.18177 -0.10416 0.20169 -0.1118 C 0.20807 -0.11412 0.21536 -0.11296 0.22252 -0.11342 C 0.21823 -0.10926 0.21888 -0.1118 0.21888 -0.10671 " pathEditMode="relative" rAng="0" ptsTypes="AAAAAAAAAAAA">
                                      <p:cBhvr>
                                        <p:cTn id="14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56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761 0 0.05504 0 0.08264 0 " pathEditMode="relative" ptsTypes="fA">
                                      <p:cBhvr>
                                        <p:cTn id="16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4104E-6 C 0.0007 0.00162 0.00156 0.00231 0.00208 0.00393 C 0.0026 0.00994 0.00295 0.01572 0.00347 0.02057 C 0.00451 0.05364 0.00538 0.0793 0.00191 0.09595 C 0.00139 0.1052 0.00174 0.10011 0.00087 0.11121 C 0.0007 0.11214 0.0007 0.11422 0.00052 0.1156 C 0.00017 0.11884 -0.00017 0.12162 -0.00052 0.12462 C -0.00069 0.12578 -0.00104 0.1274 -0.00104 0.12786 C -0.00104 0.13364 -0.00104 0.13988 -0.00121 0.14589 C -0.00121 0.14728 -0.00139 0.14335 -0.00156 0.14266 C -0.00174 0.14127 -0.00208 0.14127 -0.00208 0.13965 C -0.00226 0.13271 -0.00208 0.12578 -0.00208 0.11838 " pathEditMode="relative" rAng="0" ptsTypes="fffffffffffA">
                                      <p:cBhvr>
                                        <p:cTn id="18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7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12 -3.33333E-6 C 0.00273 0.00162 0.07148 0.00486 0.12877 -3.33333E-6 C 0.13437 -0.00046 0.15494 -0.02615 0.16263 -0.02963 C 0.16979 -0.03634 0.17265 -0.03889 0.18047 -0.04236 C 0.18385 -0.04166 0.18919 -0.04467 0.19075 -0.04027 C 0.19297 -0.03449 0.18984 -0.01018 0.1819 -0.00833 C 0.17409 -0.00648 0.16614 -0.00694 0.15807 -0.00625 C 0.13984 0.00255 0.12031 0.00394 0.10208 0.01273 C 0.09323 0.01204 0.08437 0.01227 0.07526 0.01065 C 0.06744 0.00926 0.06119 0.00047 0.05468 -0.00416 C 0.04531 -0.01088 0.03359 -0.01227 0.02356 -0.01689 C 0.00234 -0.0162 -0.01875 -0.01666 -0.03998 -0.01481 C -0.04297 -0.01458 -0.04883 -0.01064 -0.04883 -0.01041 C -0.04922 -0.01018 -0.06172 -3.33333E-6 -0.05612 -3.33333E-6 Z " pathEditMode="relative" rAng="0" ptsTypes="AAAAAAAAAAAAAA">
                                      <p:cBhvr>
                                        <p:cTn id="2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9" grpId="0" animBg="1"/>
      <p:bldP spid="71" grpId="0" animBg="1"/>
      <p:bldP spid="74" grpId="0" animBg="1"/>
      <p:bldP spid="85" grpId="0" animBg="1"/>
      <p:bldP spid="87" grpId="0" animBg="1"/>
      <p:bldP spid="88" grpId="0" animBg="1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66" y="5240039"/>
            <a:ext cx="98424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56" y="3104862"/>
            <a:ext cx="98424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88" y="1146842"/>
            <a:ext cx="98424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12" y="5233483"/>
            <a:ext cx="982649" cy="144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73" y="1255468"/>
            <a:ext cx="1248139" cy="124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622" y="1024375"/>
            <a:ext cx="1355876" cy="153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189" l="31903" r="49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16" r="50674" b="6229"/>
          <a:stretch/>
        </p:blipFill>
        <p:spPr>
          <a:xfrm>
            <a:off x="1311020" y="993632"/>
            <a:ext cx="877368" cy="1680584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9" y="2987388"/>
            <a:ext cx="878417" cy="168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4483" y="1662111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endParaRPr lang="ru-RU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0370" y="3705459"/>
            <a:ext cx="842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Сахар</a:t>
            </a: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2323345" y="1849745"/>
            <a:ext cx="960107" cy="384044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2323345" y="3774765"/>
            <a:ext cx="960107" cy="384044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494" y="3182258"/>
            <a:ext cx="1250951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23" y="5835509"/>
            <a:ext cx="1073151" cy="50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16544" y="5735586"/>
            <a:ext cx="63190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67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867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67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493" y="5302863"/>
            <a:ext cx="1250951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29" y="1812463"/>
            <a:ext cx="1073151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97" y="3719136"/>
            <a:ext cx="1073151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97" y="5849468"/>
            <a:ext cx="1073151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22657" y="1571537"/>
            <a:ext cx="716863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67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endParaRPr lang="ru-RU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3601" y="3583404"/>
            <a:ext cx="877163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7" dirty="0">
                <a:latin typeface="Arial" panose="020B0604020202020204" pitchFamily="34" charset="0"/>
                <a:cs typeface="Arial" panose="020B0604020202020204" pitchFamily="34" charset="0"/>
              </a:rPr>
              <a:t>Сахар</a:t>
            </a: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439" y="3119894"/>
            <a:ext cx="1250951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89729" y="5742114"/>
            <a:ext cx="58381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endParaRPr lang="ru-RU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74" y="5076792"/>
            <a:ext cx="1348316" cy="152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BA101DE-BBBA-41CF-A634-63645111BEDE}"/>
              </a:ext>
            </a:extLst>
          </p:cNvPr>
          <p:cNvSpPr/>
          <p:nvPr/>
        </p:nvSpPr>
        <p:spPr>
          <a:xfrm>
            <a:off x="159434" y="1167617"/>
            <a:ext cx="11910646" cy="556377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0F7B57B-8775-4740-B7D3-93BCBC99CB4B}"/>
              </a:ext>
            </a:extLst>
          </p:cNvPr>
          <p:cNvSpPr/>
          <p:nvPr/>
        </p:nvSpPr>
        <p:spPr>
          <a:xfrm>
            <a:off x="140677" y="126609"/>
            <a:ext cx="11929403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37C024C1-7651-425C-AF78-904D2FAE720F}"/>
              </a:ext>
            </a:extLst>
          </p:cNvPr>
          <p:cNvSpPr txBox="1">
            <a:spLocks/>
          </p:cNvSpPr>
          <p:nvPr/>
        </p:nvSpPr>
        <p:spPr>
          <a:xfrm>
            <a:off x="838200" y="-3527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электролитической диссоциации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6F01C8-173F-40D1-B576-901A0EAB375C}"/>
              </a:ext>
            </a:extLst>
          </p:cNvPr>
          <p:cNvSpPr/>
          <p:nvPr/>
        </p:nvSpPr>
        <p:spPr>
          <a:xfrm>
            <a:off x="1343759" y="6069290"/>
            <a:ext cx="795937" cy="379655"/>
          </a:xfrm>
          <a:prstGeom prst="rect">
            <a:avLst/>
          </a:prstGeom>
          <a:solidFill>
            <a:srgbClr val="BB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4574834-C9FB-4ADA-9ECE-04F5DE01C6B0}"/>
              </a:ext>
            </a:extLst>
          </p:cNvPr>
          <p:cNvSpPr/>
          <p:nvPr/>
        </p:nvSpPr>
        <p:spPr>
          <a:xfrm>
            <a:off x="6558929" y="2016475"/>
            <a:ext cx="795937" cy="379655"/>
          </a:xfrm>
          <a:prstGeom prst="rect">
            <a:avLst/>
          </a:prstGeom>
          <a:solidFill>
            <a:srgbClr val="BB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15E0418-0F90-4685-970C-57E8BA8C97F1}"/>
              </a:ext>
            </a:extLst>
          </p:cNvPr>
          <p:cNvSpPr/>
          <p:nvPr/>
        </p:nvSpPr>
        <p:spPr>
          <a:xfrm>
            <a:off x="6582732" y="3966786"/>
            <a:ext cx="795937" cy="379655"/>
          </a:xfrm>
          <a:prstGeom prst="rect">
            <a:avLst/>
          </a:prstGeom>
          <a:solidFill>
            <a:srgbClr val="BB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77338FD-1388-41AD-8175-17FBCB098B8B}"/>
              </a:ext>
            </a:extLst>
          </p:cNvPr>
          <p:cNvSpPr/>
          <p:nvPr/>
        </p:nvSpPr>
        <p:spPr>
          <a:xfrm>
            <a:off x="6582732" y="6129222"/>
            <a:ext cx="795937" cy="379655"/>
          </a:xfrm>
          <a:prstGeom prst="rect">
            <a:avLst/>
          </a:prstGeom>
          <a:solidFill>
            <a:srgbClr val="BB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0" grpId="0" animBg="1"/>
      <p:bldP spid="8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A0EEC0-2565-4457-A810-D236D3091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714" y="1390600"/>
            <a:ext cx="11244572" cy="234423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Диссоциация – обратимый процесс.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Противоположно заряженные ионы, образованные в результате диссоциации, взаимодействуют друг с другом с образованием исходной молекулы.  Этот процесс называется </a:t>
            </a:r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ассоциацией.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898EABB-9E44-4FFC-B959-97CA7509C2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52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электролитической диссоциации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E276DE-3501-44AA-A8B9-CE564D031ABC}"/>
              </a:ext>
            </a:extLst>
          </p:cNvPr>
          <p:cNvSpPr/>
          <p:nvPr/>
        </p:nvSpPr>
        <p:spPr>
          <a:xfrm>
            <a:off x="1077887" y="4451737"/>
            <a:ext cx="10796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NaCl </a:t>
            </a:r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                      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  <a:r>
              <a:rPr lang="en-US" sz="6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+</a:t>
            </a:r>
            <a:r>
              <a:rPr lang="en-US" sz="6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6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B074A76-1B3D-481A-87AA-F3F5C8BAD4EC}"/>
              </a:ext>
            </a:extLst>
          </p:cNvPr>
          <p:cNvCxnSpPr>
            <a:cxnSpLocks/>
          </p:cNvCxnSpPr>
          <p:nvPr/>
        </p:nvCxnSpPr>
        <p:spPr>
          <a:xfrm>
            <a:off x="3406877" y="4793226"/>
            <a:ext cx="4277032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63DB281-F0C7-4294-A3EA-A2FCEF9A4715}"/>
              </a:ext>
            </a:extLst>
          </p:cNvPr>
          <p:cNvCxnSpPr/>
          <p:nvPr/>
        </p:nvCxnSpPr>
        <p:spPr>
          <a:xfrm flipH="1">
            <a:off x="3377381" y="5132439"/>
            <a:ext cx="4321277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D64252B-FF92-404C-BB59-5390CC5EF066}"/>
              </a:ext>
            </a:extLst>
          </p:cNvPr>
          <p:cNvSpPr/>
          <p:nvPr/>
        </p:nvSpPr>
        <p:spPr>
          <a:xfrm>
            <a:off x="4237182" y="5193728"/>
            <a:ext cx="2616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3C53C8-774A-4EC7-8F10-7DE5261DAD3F}"/>
              </a:ext>
            </a:extLst>
          </p:cNvPr>
          <p:cNvSpPr/>
          <p:nvPr/>
        </p:nvSpPr>
        <p:spPr>
          <a:xfrm>
            <a:off x="4237182" y="4165878"/>
            <a:ext cx="2892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диссоциация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8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FAC6B-FAB6-4B37-A54B-9928955F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D3375-2CFE-4907-89DE-381FE12985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94C0DD-ACAE-4B87-B967-7868297C3D7D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Зависимость электропроводности растворов от концентрации">
            <a:hlinkClick r:id="" action="ppaction://media"/>
            <a:extLst>
              <a:ext uri="{FF2B5EF4-FFF2-40B4-BE49-F238E27FC236}">
                <a16:creationId xmlns:a16="http://schemas.microsoft.com/office/drawing/2014/main" id="{3CD29343-4D15-40A0-B6A2-A3D53F083A2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571" end="86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6023</TotalTime>
  <Words>505</Words>
  <Application>Microsoft Office PowerPoint</Application>
  <PresentationFormat>Широкоэкранный</PresentationFormat>
  <Paragraphs>89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Wingdings</vt:lpstr>
      <vt:lpstr>Тема Office</vt:lpstr>
      <vt:lpstr>Химия</vt:lpstr>
      <vt:lpstr>Теория электролитической диссоциации</vt:lpstr>
      <vt:lpstr>Теория электролитической диссоциации</vt:lpstr>
      <vt:lpstr>Теория электролитической диссоциации</vt:lpstr>
      <vt:lpstr>Презентация PowerPoint</vt:lpstr>
      <vt:lpstr>Презентация PowerPoint</vt:lpstr>
      <vt:lpstr>Презентация PowerPoint</vt:lpstr>
      <vt:lpstr>Теория электролитической диссоциации</vt:lpstr>
      <vt:lpstr>Презентация PowerPoint</vt:lpstr>
      <vt:lpstr>Сильные и слабые электролиты</vt:lpstr>
      <vt:lpstr>Сильные и слабые электролиты</vt:lpstr>
      <vt:lpstr>Закрепление</vt:lpstr>
      <vt:lpstr>Задания для самостоятельного решения: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LENOVO</cp:lastModifiedBy>
  <cp:revision>233</cp:revision>
  <dcterms:created xsi:type="dcterms:W3CDTF">2020-08-05T04:05:11Z</dcterms:created>
  <dcterms:modified xsi:type="dcterms:W3CDTF">2020-10-25T22:47:03Z</dcterms:modified>
</cp:coreProperties>
</file>