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1528" r:id="rId3"/>
    <p:sldId id="1536" r:id="rId4"/>
    <p:sldId id="1537" r:id="rId5"/>
    <p:sldId id="1538" r:id="rId6"/>
    <p:sldId id="1539" r:id="rId7"/>
    <p:sldId id="1540" r:id="rId8"/>
    <p:sldId id="1541" r:id="rId9"/>
    <p:sldId id="1542" r:id="rId10"/>
    <p:sldId id="150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B2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9848-1738-4DB2-AE01-A6353D1812B7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BEB61-85A3-49F0-B154-CFEC71B90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3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428AD-47A1-4FF9-99F1-EDEC8B794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1A14D2-1668-462B-A0DA-89078D5E6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E2ADB5-E4AD-44BA-B3E6-6A0A1357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CD80F-5304-48CA-B609-84E39667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47C2CE-1B4A-48F6-BC41-D7C33EAF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B4103-10DE-4FB2-BD89-ABE6025C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E6A85D-E23C-4EE2-BD11-1DC9BE1F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98981-6754-4BC7-8861-89AD3BC1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AAA731-098B-4E1F-B65B-F97843DE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2F9214-6827-4D02-9EC2-1133CF8F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9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AE9DB7-77C9-4413-9491-5F9908A1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C2375C-1FAF-411A-811F-DCDBE8B7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EE6E1-9054-4E13-9A24-DD578285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A0D476-25B7-4A96-A45C-1672523C9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C52EDD-B0F2-4DB9-9F25-078ED2F6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0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362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574F3-2555-4435-9EDF-5585148A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11F575-FFFF-4F14-A1BE-F3324AD2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2A0E2A-3687-418A-B4C2-8C02B3CD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EF8467-E49E-4FF8-872A-2AE27CA1E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42CBF2-1509-4AA8-9C2C-DB2E6341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FAF73-DBFF-4C90-BDFA-3674640C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152A24-E4CC-4760-B711-B0F8134B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D20620-FF20-495C-85DD-7406CC7D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2865BA-1342-4CF2-A556-9C36BB4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605422-44BC-43AD-897D-AC7CD10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5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F59222-4980-457C-BF2F-EDF8BFD0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EE652D-4BC5-4A36-B551-C07657B0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32553B-9211-40E5-9F63-F09917D87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18B28A-3B96-4DCC-9070-206E364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DAC19D-7D37-4AB3-9CB5-50659C96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5918E0-EB45-496A-90B3-C3E461C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89F26-B2C3-40C3-A70E-07CA71B6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871665-4970-42BB-82A4-E2429363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C0C136-B018-40AE-80B1-1C1B250C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19AB9B-1DE7-427C-91DA-6D6CF087B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ADDCC0-F008-414A-B89D-00714A326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7BF81E6-333E-4672-BE66-26A8522A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D270727-0831-433A-B8C4-74ED7CEA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F7F2716-6FE0-4534-9249-9C75A47D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2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4962D-69F6-43E3-8D74-C9C468A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33B2C-6190-4872-8FA5-863C2C2B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46E67FF-25DE-4E2E-896C-A205FE09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B8E5DE4-DA5F-4405-853A-D57224FF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85377F-ADC8-4084-80E4-E1F471D9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593748-CAFD-4FB3-97AE-CAF8F104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6FBAEB-0517-476D-8239-63089AE9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AECD39-033F-4174-8636-D0FB4C6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06415-B0D5-476C-9D72-6EB24274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4A5D0C-6194-4BC1-9DC9-9249CEAD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44B86C-12BA-476D-95FB-50A1B4FC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4FACD9-64C8-4DA5-8137-34A64C3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A4EBEB-2AE9-4CE0-9E72-EC28D0DB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4E102-E010-44CA-B594-F5058E95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C27542-3246-41E0-BA41-2F6FD1A6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F334D2-2317-4FE2-9495-C15FE334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AF0DD6-D9E6-40CC-A942-2223D027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2C3716-15B7-407D-9A94-81AF42FC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5B8B15-E26F-4CE5-936E-059D9622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1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8E192-3BE6-4059-8934-E7B41C17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1DE4DF-6277-4CCD-90E0-C8F154BA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FD59D1-4234-4370-A5AA-7E0D06CE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2483-9C14-4E02-9F5E-F3B70C0C687E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5CF04C-C544-4AC0-8588-833F59498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9A3FDF-18E1-4D58-80A7-ECB09CBEF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8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9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8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0.png"/><Relationship Id="rId5" Type="http://schemas.openxmlformats.org/officeDocument/2006/relationships/image" Target="../media/image22.png"/><Relationship Id="rId4" Type="http://schemas.openxmlformats.org/officeDocument/2006/relationships/image" Target="../media/image29.png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5.png"/><Relationship Id="rId7" Type="http://schemas.openxmlformats.org/officeDocument/2006/relationships/image" Target="../media/image37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0.png"/><Relationship Id="rId5" Type="http://schemas.openxmlformats.org/officeDocument/2006/relationships/image" Target="../media/image22.png"/><Relationship Id="rId4" Type="http://schemas.openxmlformats.org/officeDocument/2006/relationships/image" Target="../media/image36.png"/><Relationship Id="rId9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4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742" y="408525"/>
            <a:ext cx="8624170" cy="1262274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41"/>
              </a:spcBef>
            </a:pPr>
            <a:r>
              <a:rPr lang="ru-RU" sz="8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  <a:endParaRPr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9538" y="2640164"/>
            <a:ext cx="9322304" cy="2764679"/>
          </a:xfrm>
          <a:prstGeom prst="rect">
            <a:avLst/>
          </a:prstGeom>
        </p:spPr>
        <p:txBody>
          <a:bodyPr vert="horz" wrap="square" lIns="0" tIns="91261" rIns="0" bIns="0" rtlCol="0">
            <a:spAutoFit/>
          </a:bodyPr>
          <a:lstStyle/>
          <a:p>
            <a:pPr marL="26841" marR="10737">
              <a:spcBef>
                <a:spcPts val="719"/>
              </a:spcBef>
            </a:pPr>
            <a:r>
              <a:rPr lang="ru-RU" sz="5400" b="1" dirty="0">
                <a:solidFill>
                  <a:srgbClr val="0070C0"/>
                </a:solidFill>
                <a:latin typeface="Arial"/>
                <a:cs typeface="Arial"/>
              </a:rPr>
              <a:t>Тема:</a:t>
            </a:r>
          </a:p>
          <a:p>
            <a:pPr marL="26841" marR="10737">
              <a:spcBef>
                <a:spcPts val="719"/>
              </a:spcBef>
            </a:pPr>
            <a:r>
              <a:rPr lang="ru-RU" sz="5400" b="1" dirty="0">
                <a:solidFill>
                  <a:srgbClr val="0070C0"/>
                </a:solidFill>
                <a:latin typeface="Arial"/>
                <a:cs typeface="Arial"/>
              </a:rPr>
              <a:t>Уравнение </a:t>
            </a:r>
          </a:p>
          <a:p>
            <a:pPr marL="26841" marR="10737">
              <a:spcBef>
                <a:spcPts val="719"/>
              </a:spcBef>
            </a:pPr>
            <a:r>
              <a:rPr lang="ru-RU" sz="5400" b="1" dirty="0">
                <a:solidFill>
                  <a:srgbClr val="0070C0"/>
                </a:solidFill>
                <a:latin typeface="Arial"/>
                <a:cs typeface="Arial"/>
              </a:rPr>
              <a:t>Менделеева-</a:t>
            </a:r>
            <a:r>
              <a:rPr lang="ru-RU" sz="5400" b="1" dirty="0" err="1">
                <a:solidFill>
                  <a:srgbClr val="0070C0"/>
                </a:solidFill>
                <a:latin typeface="Arial"/>
                <a:cs typeface="Arial"/>
              </a:rPr>
              <a:t>Клапейрона</a:t>
            </a:r>
            <a:endParaRPr lang="ru-RU" sz="4000" b="1" spc="-2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28251" y="2644430"/>
            <a:ext cx="727404" cy="156485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8" name="object 8"/>
          <p:cNvGrpSpPr/>
          <p:nvPr/>
        </p:nvGrpSpPr>
        <p:grpSpPr>
          <a:xfrm>
            <a:off x="9908462" y="449896"/>
            <a:ext cx="1340732" cy="1340732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3804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167229" y="482108"/>
            <a:ext cx="816102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ru-RU" sz="4755" b="1" dirty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475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53127" y="1165508"/>
            <a:ext cx="928715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748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748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837ED92B-5FB7-4BF4-8287-748EE97AFC16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1625271" y="1547843"/>
            <a:ext cx="8941455" cy="3043910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§ 8</a:t>
            </a:r>
          </a:p>
          <a:p>
            <a:pPr marL="0" indent="0" algn="ctr"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Решить задания </a:t>
            </a:r>
          </a:p>
          <a:p>
            <a:pPr marL="0" indent="0" algn="ctr"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№ 2,4,6,8,10</a:t>
            </a:r>
          </a:p>
          <a:p>
            <a:pPr marL="0" indent="0" algn="ctr"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на стр. 50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164" y="294705"/>
            <a:ext cx="11771671" cy="588669"/>
          </a:xfrm>
          <a:prstGeom prst="rect">
            <a:avLst/>
          </a:prstGeom>
        </p:spPr>
        <p:txBody>
          <a:bodyPr vert="horz" wrap="square" lIns="0" tIns="34336" rIns="0" bIns="0" rtlCol="0" anchor="ctr">
            <a:spAutoFit/>
          </a:bodyPr>
          <a:lstStyle/>
          <a:p>
            <a:pPr marL="26411" algn="ctr">
              <a:spcBef>
                <a:spcPts val="271"/>
              </a:spcBef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>
            <a:extLst>
              <a:ext uri="{FF2B5EF4-FFF2-40B4-BE49-F238E27FC236}">
                <a16:creationId xmlns:a16="http://schemas.microsoft.com/office/drawing/2014/main" id="{D5283FE6-0D19-4854-9C64-DA2599A40A6B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133168" y="408270"/>
            <a:ext cx="10515600" cy="51977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Нормальные условия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9BF7F54-49D3-4FCD-930B-55A9BB9C5C48}"/>
              </a:ext>
            </a:extLst>
          </p:cNvPr>
          <p:cNvSpPr/>
          <p:nvPr/>
        </p:nvSpPr>
        <p:spPr>
          <a:xfrm>
            <a:off x="254169" y="1346967"/>
            <a:ext cx="11683661" cy="132343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571500" indent="-571500" defTabSz="1165225">
              <a:buFont typeface="Wingdings" panose="05000000000000000000" pitchFamily="2" charset="2"/>
              <a:buChar char="Ø"/>
            </a:pPr>
            <a:r>
              <a:rPr lang="ru-RU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>
                <a:latin typeface="Arial" panose="020B0604020202020204" pitchFamily="34" charset="0"/>
                <a:cs typeface="Arial" panose="020B0604020202020204" pitchFamily="34" charset="0"/>
              </a:rPr>
              <a:t>273 К (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t + 273K)</a:t>
            </a:r>
            <a:r>
              <a:rPr lang="ru-RU" sz="4000" i="1" dirty="0">
                <a:latin typeface="Arial" panose="020B0604020202020204" pitchFamily="34" charset="0"/>
                <a:cs typeface="Arial" panose="020B0604020202020204" pitchFamily="34" charset="0"/>
              </a:rPr>
              <a:t>  и 101,3 кПа</a:t>
            </a:r>
          </a:p>
          <a:p>
            <a:pPr marL="571500" indent="-571500" defTabSz="1165225">
              <a:buFont typeface="Wingdings" panose="05000000000000000000" pitchFamily="2" charset="2"/>
              <a:buChar char="Ø"/>
            </a:pPr>
            <a:r>
              <a:rPr lang="ru-RU" sz="4000" i="1" dirty="0"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º</a:t>
            </a:r>
            <a:r>
              <a:rPr lang="ru-RU" sz="4000" i="1" dirty="0">
                <a:latin typeface="Arial" panose="020B0604020202020204" pitchFamily="34" charset="0"/>
                <a:cs typeface="Arial" panose="020B0604020202020204" pitchFamily="34" charset="0"/>
              </a:rPr>
              <a:t>С и 760 мм </a:t>
            </a:r>
            <a:r>
              <a:rPr lang="ru-RU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рт.ст</a:t>
            </a:r>
            <a:r>
              <a:rPr lang="ru-RU" sz="4000" i="1" dirty="0">
                <a:latin typeface="Arial" panose="020B0604020202020204" pitchFamily="34" charset="0"/>
                <a:cs typeface="Arial" panose="020B0604020202020204" pitchFamily="34" charset="0"/>
              </a:rPr>
              <a:t>. или 1 </a:t>
            </a:r>
            <a:r>
              <a:rPr lang="ru-RU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атм</a:t>
            </a:r>
            <a:r>
              <a:rPr lang="ru-RU" sz="4000" i="1" dirty="0">
                <a:latin typeface="Arial" panose="020B0604020202020204" pitchFamily="34" charset="0"/>
                <a:cs typeface="Arial" panose="020B0604020202020204" pitchFamily="34" charset="0"/>
              </a:rPr>
              <a:t> (атмосфер)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865CDF9-9900-4598-BC29-FC00D88EC8EB}"/>
              </a:ext>
            </a:extLst>
          </p:cNvPr>
          <p:cNvSpPr/>
          <p:nvPr/>
        </p:nvSpPr>
        <p:spPr>
          <a:xfrm>
            <a:off x="912484" y="3429000"/>
            <a:ext cx="103670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Реакции с участием газообразных веществ не всегда протекают при нормальных условиях. Для таких случаев используют уравнение состояния идеального газа </a:t>
            </a:r>
            <a:r>
              <a:rPr lang="ru-RU" sz="3600" i="1" u="sng" dirty="0">
                <a:latin typeface="Arial" panose="020B0604020202020204" pitchFamily="34" charset="0"/>
                <a:cs typeface="Arial" panose="020B0604020202020204" pitchFamily="34" charset="0"/>
              </a:rPr>
              <a:t>(уравнение Менделеева-</a:t>
            </a:r>
            <a:r>
              <a:rPr lang="ru-RU" sz="3600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Клапейрона</a:t>
            </a:r>
            <a:r>
              <a:rPr lang="ru-RU" sz="3600" i="1" u="sng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3600" u="sng" dirty="0"/>
          </a:p>
        </p:txBody>
      </p:sp>
    </p:spTree>
    <p:extLst>
      <p:ext uri="{BB962C8B-B14F-4D97-AF65-F5344CB8AC3E}">
        <p14:creationId xmlns:p14="http://schemas.microsoft.com/office/powerpoint/2010/main" val="3715472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10D5D0-D30E-47F0-8E09-E85687091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400" dirty="0"/>
              <a:t>Уравнение Менделеева-</a:t>
            </a:r>
            <a:r>
              <a:rPr lang="ru-RU" sz="4400" dirty="0" err="1"/>
              <a:t>Клайперона</a:t>
            </a:r>
            <a:endParaRPr lang="ru-RU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65654DF9-1D96-4E73-A6D6-24393C2C14C0}"/>
                  </a:ext>
                </a:extLst>
              </p:cNvPr>
              <p:cNvSpPr>
                <a:spLocks noGrp="1"/>
              </p:cNvSpPr>
              <p:nvPr>
                <p:ph sz="half" idx="3"/>
              </p:nvPr>
            </p:nvSpPr>
            <p:spPr>
              <a:xfrm>
                <a:off x="3819832" y="1325563"/>
                <a:ext cx="3790336" cy="914096"/>
              </a:xfr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600" b="0" i="1" smtClean="0">
                          <a:latin typeface="Cambria Math" panose="02040503050406030204" pitchFamily="18" charset="0"/>
                        </a:rPr>
                        <m:t>𝑝𝑉</m:t>
                      </m:r>
                      <m:r>
                        <a:rPr lang="en-US" sz="6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6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𝑅𝑇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65654DF9-1D96-4E73-A6D6-24393C2C14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3819832" y="1325563"/>
                <a:ext cx="3790336" cy="914096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3">
                <a:extLst>
                  <a:ext uri="{FF2B5EF4-FFF2-40B4-BE49-F238E27FC236}">
                    <a16:creationId xmlns:a16="http://schemas.microsoft.com/office/drawing/2014/main" id="{32E1F15A-E552-4AA8-8ED3-740A43DE708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79838" y="2447333"/>
                <a:ext cx="4670323" cy="1559594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0" tIns="0" rIns="0" bIns="0" rtlCol="0">
                <a:sp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600" i="1" smtClean="0">
                          <a:latin typeface="Cambria Math" panose="02040503050406030204" pitchFamily="18" charset="0"/>
                        </a:rPr>
                        <m:t>𝑝𝑉</m:t>
                      </m:r>
                      <m:r>
                        <a:rPr lang="en-US" sz="6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6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66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r>
                        <a:rPr lang="en-US" sz="6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𝑅𝑇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Объект 3">
                <a:extLst>
                  <a:ext uri="{FF2B5EF4-FFF2-40B4-BE49-F238E27FC236}">
                    <a16:creationId xmlns:a16="http://schemas.microsoft.com/office/drawing/2014/main" id="{32E1F15A-E552-4AA8-8ED3-740A43DE70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9838" y="2447333"/>
                <a:ext cx="4670323" cy="1559594"/>
              </a:xfrm>
              <a:prstGeom prst="rect">
                <a:avLst/>
              </a:prstGeom>
              <a:blipFill>
                <a:blip r:embed="rId3"/>
                <a:stretch>
                  <a:fillRect t="-778" b="-1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E5A2E91-9837-48B0-8A71-2C5DBC0F711B}"/>
                  </a:ext>
                </a:extLst>
              </p:cNvPr>
              <p:cNvSpPr/>
              <p:nvPr/>
            </p:nvSpPr>
            <p:spPr>
              <a:xfrm>
                <a:off x="1000474" y="4077231"/>
                <a:ext cx="9119035" cy="25545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давление, кПа</m:t>
                      </m:r>
                    </m:oMath>
                  </m:oMathPara>
                </a14:m>
                <a:endParaRPr lang="ru-RU" sz="32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−объём, л</m:t>
                      </m:r>
                    </m:oMath>
                  </m:oMathPara>
                </a14:m>
                <a:endParaRPr lang="ru-RU" sz="32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ru-R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=8,31 − универсальная газовая постоянная</m:t>
                      </m:r>
                    </m:oMath>
                  </m:oMathPara>
                </a14:m>
                <a:endParaRPr lang="ru-RU" sz="32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ru-R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−температура, К</m:t>
                      </m:r>
                    </m:oMath>
                  </m:oMathPara>
                </a14:m>
                <a:endParaRPr lang="en-US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ru-RU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количество вещества, моль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E5A2E91-9837-48B0-8A71-2C5DBC0F71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474" y="4077231"/>
                <a:ext cx="9119035" cy="2554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474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10D5D0-D30E-47F0-8E09-E85687091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400" dirty="0"/>
              <a:t>Уравнение Менделеева-</a:t>
            </a:r>
            <a:r>
              <a:rPr lang="ru-RU" sz="4400" dirty="0" err="1"/>
              <a:t>Клайперона</a:t>
            </a:r>
            <a:endParaRPr lang="ru-RU" sz="44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A50869A-02AC-48C8-8E65-326458CC92F5}"/>
              </a:ext>
            </a:extLst>
          </p:cNvPr>
          <p:cNvSpPr/>
          <p:nvPr/>
        </p:nvSpPr>
        <p:spPr>
          <a:xfrm>
            <a:off x="415438" y="1325563"/>
            <a:ext cx="11347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R = 8,31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если давление выражено в </a:t>
            </a:r>
            <a:r>
              <a:rPr lang="ru-RU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КилоПаскалях</a:t>
            </a:r>
            <a:r>
              <a:rPr 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29D4C8D-8288-4F2B-A747-D4DB9F3D1027}"/>
              </a:ext>
            </a:extLst>
          </p:cNvPr>
          <p:cNvSpPr/>
          <p:nvPr/>
        </p:nvSpPr>
        <p:spPr>
          <a:xfrm>
            <a:off x="415438" y="1989862"/>
            <a:ext cx="113611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R = 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0,082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если давление выражено в атмосферах </a:t>
            </a:r>
            <a:endParaRPr lang="ru-RU" sz="36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CED9D25-BA7F-4F04-8CD5-3312700741DC}"/>
              </a:ext>
            </a:extLst>
          </p:cNvPr>
          <p:cNvSpPr/>
          <p:nvPr/>
        </p:nvSpPr>
        <p:spPr>
          <a:xfrm>
            <a:off x="1988575" y="2824887"/>
            <a:ext cx="749788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>
                <a:latin typeface="Arial" panose="020B0604020202020204" pitchFamily="34" charset="0"/>
                <a:cs typeface="Arial" panose="020B0604020202020204" pitchFamily="34" charset="0"/>
              </a:rPr>
              <a:t>760 мм </a:t>
            </a:r>
            <a:r>
              <a:rPr lang="ru-RU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рт.ст</a:t>
            </a:r>
            <a:r>
              <a:rPr lang="ru-RU" sz="4000" i="1" dirty="0">
                <a:latin typeface="Arial" panose="020B0604020202020204" pitchFamily="34" charset="0"/>
                <a:cs typeface="Arial" panose="020B0604020202020204" pitchFamily="34" charset="0"/>
              </a:rPr>
              <a:t>.     -          1 </a:t>
            </a:r>
            <a:r>
              <a:rPr lang="ru-RU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атм</a:t>
            </a:r>
            <a:endParaRPr lang="ru-RU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000" i="1" dirty="0">
                <a:latin typeface="Arial" panose="020B0604020202020204" pitchFamily="34" charset="0"/>
                <a:cs typeface="Arial" panose="020B0604020202020204" pitchFamily="34" charset="0"/>
              </a:rPr>
              <a:t>720 мм рт. ст.    -           х 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272F8B7-3DE7-424E-BDC5-59C50DEF34DE}"/>
                  </a:ext>
                </a:extLst>
              </p:cNvPr>
              <p:cNvSpPr txBox="1"/>
              <p:nvPr/>
            </p:nvSpPr>
            <p:spPr>
              <a:xfrm>
                <a:off x="3171288" y="4221808"/>
                <a:ext cx="5849422" cy="8820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х=</m:t>
                      </m:r>
                      <m:f>
                        <m:fPr>
                          <m:ctrlPr>
                            <a:rPr lang="ru-RU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720 мм рт.ст.  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 атм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760 мм рт.ст.</m:t>
                          </m:r>
                        </m:den>
                      </m:f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=0,95 атм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272F8B7-3DE7-424E-BDC5-59C50DEF34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288" y="4221808"/>
                <a:ext cx="5849422" cy="8820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60E0D8A-E607-4F2B-A461-9A5A38BFD60B}"/>
              </a:ext>
            </a:extLst>
          </p:cNvPr>
          <p:cNvSpPr/>
          <p:nvPr/>
        </p:nvSpPr>
        <p:spPr>
          <a:xfrm>
            <a:off x="390856" y="5267608"/>
            <a:ext cx="88170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Температуру выражаем по шкале Кельвина.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5C1B48A-59E8-42D5-B830-04A5E70F54D5}"/>
                  </a:ext>
                </a:extLst>
              </p:cNvPr>
              <p:cNvSpPr txBox="1"/>
              <p:nvPr/>
            </p:nvSpPr>
            <p:spPr>
              <a:xfrm>
                <a:off x="4566477" y="5884572"/>
                <a:ext cx="305904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+273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5C1B48A-59E8-42D5-B830-04A5E70F54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6477" y="5884572"/>
                <a:ext cx="3059043" cy="6771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8233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80D86-40EC-4B83-8A2C-017CBA877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Задача №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Содержимое 2">
                <a:extLst>
                  <a:ext uri="{FF2B5EF4-FFF2-40B4-BE49-F238E27FC236}">
                    <a16:creationId xmlns:a16="http://schemas.microsoft.com/office/drawing/2014/main" id="{51AA6FD5-06DA-41B6-A8BC-93716EF5B0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5142" y="1205371"/>
                <a:ext cx="11454573" cy="533400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Arial" panose="020B0604020202020204" pitchFamily="34" charset="0"/>
                  <a:buNone/>
                </a:pPr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Определите объём углекислого газа массой 4,4 г при давлении 166,2 кПа и температуре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73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</m:oMath>
                </a14:m>
                <a:endParaRPr lang="ru-RU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Содержимое 2">
                <a:extLst>
                  <a:ext uri="{FF2B5EF4-FFF2-40B4-BE49-F238E27FC236}">
                    <a16:creationId xmlns:a16="http://schemas.microsoft.com/office/drawing/2014/main" id="{51AA6FD5-06DA-41B6-A8BC-93716EF5B0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42" y="1205371"/>
                <a:ext cx="11454573" cy="533400"/>
              </a:xfrm>
              <a:prstGeom prst="rect">
                <a:avLst/>
              </a:prstGeom>
              <a:blipFill>
                <a:blip r:embed="rId2"/>
                <a:stretch>
                  <a:fillRect l="-1118" t="-20690" b="-942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0D85C6-1174-4995-B456-50AD5489334A}"/>
                  </a:ext>
                </a:extLst>
              </p:cNvPr>
              <p:cNvSpPr txBox="1"/>
              <p:nvPr/>
            </p:nvSpPr>
            <p:spPr>
              <a:xfrm>
                <a:off x="436192" y="2067369"/>
                <a:ext cx="2726298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 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CO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4,4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г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 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166,2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кПа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t=</a:t>
                </a:r>
                <a:r>
                  <a:rPr lang="ru-RU" sz="2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73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0D85C6-1174-4995-B456-50AD548933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192" y="2067369"/>
                <a:ext cx="2726298" cy="2000548"/>
              </a:xfrm>
              <a:prstGeom prst="rect">
                <a:avLst/>
              </a:prstGeom>
              <a:blipFill>
                <a:blip r:embed="rId3"/>
                <a:stretch>
                  <a:fillRect l="-4698" t="-30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3B5502E-4D36-467F-ABE5-A7E3B2A9B282}"/>
              </a:ext>
            </a:extLst>
          </p:cNvPr>
          <p:cNvCxnSpPr/>
          <p:nvPr/>
        </p:nvCxnSpPr>
        <p:spPr>
          <a:xfrm>
            <a:off x="436192" y="3823788"/>
            <a:ext cx="2362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6CEC347-6F4E-4F92-A3C8-037D8AA9237F}"/>
              </a:ext>
            </a:extLst>
          </p:cNvPr>
          <p:cNvCxnSpPr/>
          <p:nvPr/>
        </p:nvCxnSpPr>
        <p:spPr>
          <a:xfrm rot="5400000">
            <a:off x="1715930" y="3131383"/>
            <a:ext cx="2286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044D248-E99E-452D-8A76-287F1FB66F18}"/>
              </a:ext>
            </a:extLst>
          </p:cNvPr>
          <p:cNvSpPr txBox="1"/>
          <p:nvPr/>
        </p:nvSpPr>
        <p:spPr>
          <a:xfrm>
            <a:off x="303130" y="3826402"/>
            <a:ext cx="27047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Найти: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V(CO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 - 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624033-64E6-407F-A3F5-6DADB1C80B7E}"/>
              </a:ext>
            </a:extLst>
          </p:cNvPr>
          <p:cNvSpPr txBox="1"/>
          <p:nvPr/>
        </p:nvSpPr>
        <p:spPr>
          <a:xfrm>
            <a:off x="2914838" y="2030846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2B50B9-4174-4D80-B3AE-5512747770AB}"/>
                  </a:ext>
                </a:extLst>
              </p:cNvPr>
              <p:cNvSpPr txBox="1"/>
              <p:nvPr/>
            </p:nvSpPr>
            <p:spPr>
              <a:xfrm>
                <a:off x="2798392" y="5467031"/>
                <a:ext cx="65515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𝐕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𝑪𝑶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</m:e>
                    </m:d>
                  </m:oMath>
                </a14:m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𝟕𝟑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л</m:t>
                    </m:r>
                  </m:oMath>
                </a14:m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2B50B9-4174-4D80-B3AE-551274777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392" y="5467031"/>
                <a:ext cx="6551528" cy="523220"/>
              </a:xfrm>
              <a:prstGeom prst="rect">
                <a:avLst/>
              </a:prstGeom>
              <a:blipFill>
                <a:blip r:embed="rId4"/>
                <a:stretch>
                  <a:fillRect l="-1860" t="-12791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A2E0B6A-6627-46A3-9DCB-EBFF7E1937BA}"/>
                  </a:ext>
                </a:extLst>
              </p:cNvPr>
              <p:cNvSpPr/>
              <p:nvPr/>
            </p:nvSpPr>
            <p:spPr>
              <a:xfrm>
                <a:off x="3007831" y="2498247"/>
                <a:ext cx="2252411" cy="9325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𝑝𝑉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𝑅𝑇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A2E0B6A-6627-46A3-9DCB-EBFF7E1937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7831" y="2498247"/>
                <a:ext cx="2252411" cy="9325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90BB95E-2353-46AA-9B1C-FD3E8E3C1CCA}"/>
                  </a:ext>
                </a:extLst>
              </p:cNvPr>
              <p:cNvSpPr txBox="1"/>
              <p:nvPr/>
            </p:nvSpPr>
            <p:spPr>
              <a:xfrm>
                <a:off x="3067575" y="3607763"/>
                <a:ext cx="445718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+273=73+273=346 К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90BB95E-2353-46AA-9B1C-FD3E8E3C1C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7575" y="3607763"/>
                <a:ext cx="4457181" cy="369332"/>
              </a:xfrm>
              <a:prstGeom prst="rect">
                <a:avLst/>
              </a:prstGeom>
              <a:blipFill>
                <a:blip r:embed="rId6"/>
                <a:stretch>
                  <a:fillRect l="-1094" r="-13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B89CF7C1-AFDF-433A-97D7-FE0A258D9CAF}"/>
                  </a:ext>
                </a:extLst>
              </p:cNvPr>
              <p:cNvSpPr/>
              <p:nvPr/>
            </p:nvSpPr>
            <p:spPr>
              <a:xfrm>
                <a:off x="5920168" y="2220979"/>
                <a:ext cx="3416000" cy="1337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den>
                          </m:f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𝑅𝑇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𝑚𝑅𝑇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𝑀𝑝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B89CF7C1-AFDF-433A-97D7-FE0A258D9C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0168" y="2220979"/>
                <a:ext cx="3416000" cy="13376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6FE9438-595E-448E-BDAC-D3A4B332C7A9}"/>
                  </a:ext>
                </a:extLst>
              </p:cNvPr>
              <p:cNvSpPr/>
              <p:nvPr/>
            </p:nvSpPr>
            <p:spPr>
              <a:xfrm>
                <a:off x="2858136" y="4171848"/>
                <a:ext cx="6690486" cy="1100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𝑚𝑅𝑇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𝑀𝑝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4,4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∙8,31∙346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44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166,2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=1,73 </m:t>
                      </m:r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л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6FE9438-595E-448E-BDAC-D3A4B332C7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8136" y="4171848"/>
                <a:ext cx="6690486" cy="11004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54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10" grpId="0"/>
      <p:bldP spid="11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80D86-40EC-4B83-8A2C-017CBA877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Задача №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Содержимое 2">
                <a:extLst>
                  <a:ext uri="{FF2B5EF4-FFF2-40B4-BE49-F238E27FC236}">
                    <a16:creationId xmlns:a16="http://schemas.microsoft.com/office/drawing/2014/main" id="{51AA6FD5-06DA-41B6-A8BC-93716EF5B0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3130" y="1110829"/>
                <a:ext cx="11472886" cy="698278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Arial" panose="020B0604020202020204" pitchFamily="34" charset="0"/>
                  <a:buNone/>
                </a:pPr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При каком давлении 17 г аммиака, находящиеся при температуре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47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</m:oMath>
                </a14:m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занимают, объем 10л.</a:t>
                </a:r>
              </a:p>
            </p:txBody>
          </p:sp>
        </mc:Choice>
        <mc:Fallback xmlns="">
          <p:sp>
            <p:nvSpPr>
              <p:cNvPr id="5" name="Содержимое 2">
                <a:extLst>
                  <a:ext uri="{FF2B5EF4-FFF2-40B4-BE49-F238E27FC236}">
                    <a16:creationId xmlns:a16="http://schemas.microsoft.com/office/drawing/2014/main" id="{51AA6FD5-06DA-41B6-A8BC-93716EF5B0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130" y="1110829"/>
                <a:ext cx="11472886" cy="698278"/>
              </a:xfrm>
              <a:prstGeom prst="rect">
                <a:avLst/>
              </a:prstGeom>
              <a:blipFill>
                <a:blip r:embed="rId2"/>
                <a:stretch>
                  <a:fillRect t="-14783" b="-469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0D85C6-1174-4995-B456-50AD5489334A}"/>
                  </a:ext>
                </a:extLst>
              </p:cNvPr>
              <p:cNvSpPr txBox="1"/>
              <p:nvPr/>
            </p:nvSpPr>
            <p:spPr>
              <a:xfrm>
                <a:off x="436192" y="2067369"/>
                <a:ext cx="2726298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 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NH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17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г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 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10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л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t=</a:t>
                </a:r>
                <a:r>
                  <a:rPr lang="ru-RU" sz="2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47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0D85C6-1174-4995-B456-50AD548933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192" y="2067369"/>
                <a:ext cx="2726298" cy="2000548"/>
              </a:xfrm>
              <a:prstGeom prst="rect">
                <a:avLst/>
              </a:prstGeom>
              <a:blipFill>
                <a:blip r:embed="rId3"/>
                <a:stretch>
                  <a:fillRect l="-4698" t="-30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3B5502E-4D36-467F-ABE5-A7E3B2A9B282}"/>
              </a:ext>
            </a:extLst>
          </p:cNvPr>
          <p:cNvCxnSpPr/>
          <p:nvPr/>
        </p:nvCxnSpPr>
        <p:spPr>
          <a:xfrm>
            <a:off x="436192" y="3823788"/>
            <a:ext cx="2362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6CEC347-6F4E-4F92-A3C8-037D8AA9237F}"/>
              </a:ext>
            </a:extLst>
          </p:cNvPr>
          <p:cNvCxnSpPr/>
          <p:nvPr/>
        </p:nvCxnSpPr>
        <p:spPr>
          <a:xfrm rot="5400000">
            <a:off x="1715930" y="3131383"/>
            <a:ext cx="2286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044D248-E99E-452D-8A76-287F1FB66F18}"/>
              </a:ext>
            </a:extLst>
          </p:cNvPr>
          <p:cNvSpPr txBox="1"/>
          <p:nvPr/>
        </p:nvSpPr>
        <p:spPr>
          <a:xfrm>
            <a:off x="303130" y="3826402"/>
            <a:ext cx="2704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Найти: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624033-64E6-407F-A3F5-6DADB1C80B7E}"/>
              </a:ext>
            </a:extLst>
          </p:cNvPr>
          <p:cNvSpPr txBox="1"/>
          <p:nvPr/>
        </p:nvSpPr>
        <p:spPr>
          <a:xfrm>
            <a:off x="2914838" y="2030846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2B50B9-4174-4D80-B3AE-5512747770AB}"/>
                  </a:ext>
                </a:extLst>
              </p:cNvPr>
              <p:cNvSpPr txBox="1"/>
              <p:nvPr/>
            </p:nvSpPr>
            <p:spPr>
              <a:xfrm>
                <a:off x="2798392" y="5467031"/>
                <a:ext cx="65515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  <m:d>
                      <m:dPr>
                        <m:ctrlPr>
                          <a:rPr lang="en-US" sz="3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𝑵𝑯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b>
                        </m:sSub>
                      </m:e>
                    </m:d>
                  </m:oMath>
                </a14:m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𝟐𝟔𝟓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𝟗𝟐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кПа</m:t>
                    </m:r>
                  </m:oMath>
                </a14:m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2B50B9-4174-4D80-B3AE-551274777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392" y="5467031"/>
                <a:ext cx="6551528" cy="584775"/>
              </a:xfrm>
              <a:prstGeom prst="rect">
                <a:avLst/>
              </a:prstGeom>
              <a:blipFill>
                <a:blip r:embed="rId4"/>
                <a:stretch>
                  <a:fillRect l="-2326" t="-13542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A2E0B6A-6627-46A3-9DCB-EBFF7E1937BA}"/>
                  </a:ext>
                </a:extLst>
              </p:cNvPr>
              <p:cNvSpPr/>
              <p:nvPr/>
            </p:nvSpPr>
            <p:spPr>
              <a:xfrm>
                <a:off x="3007831" y="2498247"/>
                <a:ext cx="2252411" cy="9325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𝑝𝑉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𝑅𝑇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A2E0B6A-6627-46A3-9DCB-EBFF7E1937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7831" y="2498247"/>
                <a:ext cx="2252411" cy="9325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90BB95E-2353-46AA-9B1C-FD3E8E3C1CCA}"/>
                  </a:ext>
                </a:extLst>
              </p:cNvPr>
              <p:cNvSpPr txBox="1"/>
              <p:nvPr/>
            </p:nvSpPr>
            <p:spPr>
              <a:xfrm>
                <a:off x="3067575" y="3607763"/>
                <a:ext cx="445718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+273=47+273=320 К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90BB95E-2353-46AA-9B1C-FD3E8E3C1C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7575" y="3607763"/>
                <a:ext cx="4457181" cy="369332"/>
              </a:xfrm>
              <a:prstGeom prst="rect">
                <a:avLst/>
              </a:prstGeom>
              <a:blipFill>
                <a:blip r:embed="rId6"/>
                <a:stretch>
                  <a:fillRect l="-1094" r="-13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B89CF7C1-AFDF-433A-97D7-FE0A258D9CAF}"/>
                  </a:ext>
                </a:extLst>
              </p:cNvPr>
              <p:cNvSpPr/>
              <p:nvPr/>
            </p:nvSpPr>
            <p:spPr>
              <a:xfrm>
                <a:off x="5920168" y="2220979"/>
                <a:ext cx="3380733" cy="12547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den>
                          </m:f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𝑅𝑇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𝑚𝑅𝑇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𝑀𝑉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B89CF7C1-AFDF-433A-97D7-FE0A258D9C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0168" y="2220979"/>
                <a:ext cx="3380733" cy="12547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6FE9438-595E-448E-BDAC-D3A4B332C7A9}"/>
                  </a:ext>
                </a:extLst>
              </p:cNvPr>
              <p:cNvSpPr/>
              <p:nvPr/>
            </p:nvSpPr>
            <p:spPr>
              <a:xfrm>
                <a:off x="2798392" y="4244870"/>
                <a:ext cx="7542449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𝑚𝑅𝑇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𝑀𝑉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∙8,31∙320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=265,92 </m:t>
                      </m:r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кПа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6FE9438-595E-448E-BDAC-D3A4B332C7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392" y="4244870"/>
                <a:ext cx="7542449" cy="101752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585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10" grpId="0"/>
      <p:bldP spid="11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80D86-40EC-4B83-8A2C-017CBA877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Задача №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Содержимое 2">
                <a:extLst>
                  <a:ext uri="{FF2B5EF4-FFF2-40B4-BE49-F238E27FC236}">
                    <a16:creationId xmlns:a16="http://schemas.microsoft.com/office/drawing/2014/main" id="{51AA6FD5-06DA-41B6-A8BC-93716EF5B0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3130" y="1110829"/>
                <a:ext cx="11472886" cy="698278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Arial" panose="020B0604020202020204" pitchFamily="34" charset="0"/>
                  <a:buNone/>
                </a:pPr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При какой температуре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С)</m:t>
                    </m:r>
                  </m:oMath>
                </a14:m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2,5 моль угарного газа, находящийся под давлением 2 </a:t>
                </a:r>
                <a:r>
                  <a:rPr lang="ru-RU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атм</a:t>
                </a:r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занимает 33,6 л объёма.</a:t>
                </a:r>
              </a:p>
            </p:txBody>
          </p:sp>
        </mc:Choice>
        <mc:Fallback xmlns="">
          <p:sp>
            <p:nvSpPr>
              <p:cNvPr id="5" name="Содержимое 2">
                <a:extLst>
                  <a:ext uri="{FF2B5EF4-FFF2-40B4-BE49-F238E27FC236}">
                    <a16:creationId xmlns:a16="http://schemas.microsoft.com/office/drawing/2014/main" id="{51AA6FD5-06DA-41B6-A8BC-93716EF5B0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130" y="1110829"/>
                <a:ext cx="11472886" cy="698278"/>
              </a:xfrm>
              <a:prstGeom prst="rect">
                <a:avLst/>
              </a:prstGeom>
              <a:blipFill>
                <a:blip r:embed="rId2"/>
                <a:stretch>
                  <a:fillRect t="-14783" b="-469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0D85C6-1174-4995-B456-50AD5489334A}"/>
                  </a:ext>
                </a:extLst>
              </p:cNvPr>
              <p:cNvSpPr txBox="1"/>
              <p:nvPr/>
            </p:nvSpPr>
            <p:spPr>
              <a:xfrm>
                <a:off x="436192" y="2067369"/>
                <a:ext cx="2726298" cy="20570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 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(СО) =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17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г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(СО)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 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11,2 л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p =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атм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0D85C6-1174-4995-B456-50AD548933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192" y="2067369"/>
                <a:ext cx="2726298" cy="2057038"/>
              </a:xfrm>
              <a:prstGeom prst="rect">
                <a:avLst/>
              </a:prstGeom>
              <a:blipFill>
                <a:blip r:embed="rId3"/>
                <a:stretch>
                  <a:fillRect l="-4698" t="-2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3B5502E-4D36-467F-ABE5-A7E3B2A9B282}"/>
              </a:ext>
            </a:extLst>
          </p:cNvPr>
          <p:cNvCxnSpPr/>
          <p:nvPr/>
        </p:nvCxnSpPr>
        <p:spPr>
          <a:xfrm>
            <a:off x="436192" y="3823788"/>
            <a:ext cx="2362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6CEC347-6F4E-4F92-A3C8-037D8AA9237F}"/>
              </a:ext>
            </a:extLst>
          </p:cNvPr>
          <p:cNvCxnSpPr/>
          <p:nvPr/>
        </p:nvCxnSpPr>
        <p:spPr>
          <a:xfrm rot="5400000">
            <a:off x="1715930" y="3131383"/>
            <a:ext cx="2286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044D248-E99E-452D-8A76-287F1FB66F18}"/>
              </a:ext>
            </a:extLst>
          </p:cNvPr>
          <p:cNvSpPr txBox="1"/>
          <p:nvPr/>
        </p:nvSpPr>
        <p:spPr>
          <a:xfrm>
            <a:off x="303130" y="3826402"/>
            <a:ext cx="2704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Найти: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624033-64E6-407F-A3F5-6DADB1C80B7E}"/>
              </a:ext>
            </a:extLst>
          </p:cNvPr>
          <p:cNvSpPr txBox="1"/>
          <p:nvPr/>
        </p:nvSpPr>
        <p:spPr>
          <a:xfrm>
            <a:off x="2914838" y="2030846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2B50B9-4174-4D80-B3AE-5512747770AB}"/>
                  </a:ext>
                </a:extLst>
              </p:cNvPr>
              <p:cNvSpPr txBox="1"/>
              <p:nvPr/>
            </p:nvSpPr>
            <p:spPr>
              <a:xfrm>
                <a:off x="2687074" y="6109291"/>
                <a:ext cx="65515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55</m:t>
                        </m:r>
                      </m:e>
                      <m:sup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ru-RU" sz="2800" i="1">
                        <a:latin typeface="Cambria Math" panose="02040503050406030204" pitchFamily="18" charset="0"/>
                      </a:rPr>
                      <m:t>С</m:t>
                    </m:r>
                  </m:oMath>
                </a14:m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2B50B9-4174-4D80-B3AE-551274777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074" y="6109291"/>
                <a:ext cx="6551528" cy="523220"/>
              </a:xfrm>
              <a:prstGeom prst="rect">
                <a:avLst/>
              </a:prstGeom>
              <a:blipFill>
                <a:blip r:embed="rId4"/>
                <a:stretch>
                  <a:fillRect l="-1953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A2E0B6A-6627-46A3-9DCB-EBFF7E1937BA}"/>
                  </a:ext>
                </a:extLst>
              </p:cNvPr>
              <p:cNvSpPr/>
              <p:nvPr/>
            </p:nvSpPr>
            <p:spPr>
              <a:xfrm>
                <a:off x="2914838" y="2527888"/>
                <a:ext cx="203292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𝑝𝑉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𝑅𝑇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A2E0B6A-6627-46A3-9DCB-EBFF7E1937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838" y="2527888"/>
                <a:ext cx="203292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B89CF7C1-AFDF-433A-97D7-FE0A258D9CAF}"/>
                  </a:ext>
                </a:extLst>
              </p:cNvPr>
              <p:cNvSpPr/>
              <p:nvPr/>
            </p:nvSpPr>
            <p:spPr>
              <a:xfrm>
                <a:off x="5414731" y="2291446"/>
                <a:ext cx="1563248" cy="10111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𝑝𝑉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B89CF7C1-AFDF-433A-97D7-FE0A258D9C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4731" y="2291446"/>
                <a:ext cx="1563248" cy="10111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6FE9438-595E-448E-BDAC-D3A4B332C7A9}"/>
                  </a:ext>
                </a:extLst>
              </p:cNvPr>
              <p:cNvSpPr/>
              <p:nvPr/>
            </p:nvSpPr>
            <p:spPr>
              <a:xfrm>
                <a:off x="2798392" y="5067442"/>
                <a:ext cx="5033750" cy="947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𝑝𝑉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𝜐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202,6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33,6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2,5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8,31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328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К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6FE9438-595E-448E-BDAC-D3A4B332C7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392" y="5067442"/>
                <a:ext cx="5033750" cy="9473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A2116AD-008E-46F6-84CD-41C2EDC74DA6}"/>
              </a:ext>
            </a:extLst>
          </p:cNvPr>
          <p:cNvSpPr/>
          <p:nvPr/>
        </p:nvSpPr>
        <p:spPr>
          <a:xfrm>
            <a:off x="2914838" y="3369380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атм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-         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101,3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кПа</a:t>
            </a:r>
          </a:p>
          <a:p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атм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    	 -           х 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C774F5C-BE76-4A11-95D3-FB4BA8CA4608}"/>
                  </a:ext>
                </a:extLst>
              </p:cNvPr>
              <p:cNvSpPr txBox="1"/>
              <p:nvPr/>
            </p:nvSpPr>
            <p:spPr>
              <a:xfrm>
                <a:off x="2914838" y="4191230"/>
                <a:ext cx="5444567" cy="8093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х=</m:t>
                      </m:r>
                      <m:f>
                        <m:fPr>
                          <m:ctrlPr>
                            <a:rPr lang="ru-RU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2 атм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∙101,3 кПа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1 атм</m:t>
                          </m:r>
                        </m:den>
                      </m:f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=202,6 кПа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C774F5C-BE76-4A11-95D3-FB4BA8CA46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838" y="4191230"/>
                <a:ext cx="5444567" cy="80938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D115EC1-D6FE-4242-946B-42EE2D6D9391}"/>
                  </a:ext>
                </a:extLst>
              </p:cNvPr>
              <p:cNvSpPr txBox="1"/>
              <p:nvPr/>
            </p:nvSpPr>
            <p:spPr>
              <a:xfrm>
                <a:off x="8108689" y="5390510"/>
                <a:ext cx="303974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=328−273=</m:t>
                      </m:r>
                      <m:sSup>
                        <m:sSupPr>
                          <m:ctrlPr>
                            <a:rPr lang="ru-RU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55</m:t>
                          </m:r>
                        </m:e>
                        <m:sup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С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D115EC1-D6FE-4242-946B-42EE2D6D93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8689" y="5390510"/>
                <a:ext cx="3039743" cy="369332"/>
              </a:xfrm>
              <a:prstGeom prst="rect">
                <a:avLst/>
              </a:prstGeom>
              <a:blipFill>
                <a:blip r:embed="rId9"/>
                <a:stretch>
                  <a:fillRect l="-1403" r="-2004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797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10" grpId="0"/>
      <p:bldP spid="11" grpId="0"/>
      <p:bldP spid="15" grpId="0"/>
      <p:bldP spid="17" grpId="0"/>
      <p:bldP spid="18" grpId="0"/>
      <p:bldP spid="3" grpId="0"/>
      <p:bldP spid="19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80D86-40EC-4B83-8A2C-017CBA877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Задача № </a:t>
            </a:r>
            <a:r>
              <a:rPr lang="en-US" dirty="0"/>
              <a:t>4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Содержимое 2">
                <a:extLst>
                  <a:ext uri="{FF2B5EF4-FFF2-40B4-BE49-F238E27FC236}">
                    <a16:creationId xmlns:a16="http://schemas.microsoft.com/office/drawing/2014/main" id="{51AA6FD5-06DA-41B6-A8BC-93716EF5B0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3130" y="1110829"/>
                <a:ext cx="11472886" cy="698278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None/>
                </a:pPr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число молекул 33,24 л водорода при давлении 300 кПа    и температуре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27</m:t>
                        </m:r>
                      </m:e>
                      <m:sup>
                        <m:r>
                          <a:rPr lang="ru-RU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</m:oMath>
                </a14:m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5" name="Содержимое 2">
                <a:extLst>
                  <a:ext uri="{FF2B5EF4-FFF2-40B4-BE49-F238E27FC236}">
                    <a16:creationId xmlns:a16="http://schemas.microsoft.com/office/drawing/2014/main" id="{51AA6FD5-06DA-41B6-A8BC-93716EF5B0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130" y="1110829"/>
                <a:ext cx="11472886" cy="698278"/>
              </a:xfrm>
              <a:prstGeom prst="rect">
                <a:avLst/>
              </a:prstGeom>
              <a:blipFill>
                <a:blip r:embed="rId2"/>
                <a:stretch>
                  <a:fillRect l="-1116" t="-14783" r="-159" b="-469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0D85C6-1174-4995-B456-50AD5489334A}"/>
                  </a:ext>
                </a:extLst>
              </p:cNvPr>
              <p:cNvSpPr txBox="1"/>
              <p:nvPr/>
            </p:nvSpPr>
            <p:spPr>
              <a:xfrm>
                <a:off x="436192" y="2067369"/>
                <a:ext cx="2726298" cy="20570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 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27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(Н</a:t>
                </a:r>
                <a:r>
                  <a:rPr lang="ru-RU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 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33,24 л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p =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300 кПа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0D85C6-1174-4995-B456-50AD548933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192" y="2067369"/>
                <a:ext cx="2726298" cy="2057038"/>
              </a:xfrm>
              <a:prstGeom prst="rect">
                <a:avLst/>
              </a:prstGeom>
              <a:blipFill>
                <a:blip r:embed="rId3"/>
                <a:stretch>
                  <a:fillRect l="-4698" t="-2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3B5502E-4D36-467F-ABE5-A7E3B2A9B282}"/>
              </a:ext>
            </a:extLst>
          </p:cNvPr>
          <p:cNvCxnSpPr/>
          <p:nvPr/>
        </p:nvCxnSpPr>
        <p:spPr>
          <a:xfrm>
            <a:off x="436192" y="3823788"/>
            <a:ext cx="2362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6CEC347-6F4E-4F92-A3C8-037D8AA9237F}"/>
              </a:ext>
            </a:extLst>
          </p:cNvPr>
          <p:cNvCxnSpPr/>
          <p:nvPr/>
        </p:nvCxnSpPr>
        <p:spPr>
          <a:xfrm rot="5400000">
            <a:off x="1715930" y="3131383"/>
            <a:ext cx="2286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044D248-E99E-452D-8A76-287F1FB66F18}"/>
              </a:ext>
            </a:extLst>
          </p:cNvPr>
          <p:cNvSpPr txBox="1"/>
          <p:nvPr/>
        </p:nvSpPr>
        <p:spPr>
          <a:xfrm>
            <a:off x="303130" y="3826402"/>
            <a:ext cx="2704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Найти: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N(H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624033-64E6-407F-A3F5-6DADB1C80B7E}"/>
              </a:ext>
            </a:extLst>
          </p:cNvPr>
          <p:cNvSpPr txBox="1"/>
          <p:nvPr/>
        </p:nvSpPr>
        <p:spPr>
          <a:xfrm>
            <a:off x="2914838" y="2030846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2B50B9-4174-4D80-B3AE-5512747770AB}"/>
                  </a:ext>
                </a:extLst>
              </p:cNvPr>
              <p:cNvSpPr txBox="1"/>
              <p:nvPr/>
            </p:nvSpPr>
            <p:spPr>
              <a:xfrm>
                <a:off x="3002064" y="5923063"/>
                <a:ext cx="65515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24,08∙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23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молекул</m:t>
                    </m:r>
                  </m:oMath>
                </a14:m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2B50B9-4174-4D80-B3AE-551274777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2064" y="5923063"/>
                <a:ext cx="6551528" cy="523220"/>
              </a:xfrm>
              <a:prstGeom prst="rect">
                <a:avLst/>
              </a:prstGeom>
              <a:blipFill>
                <a:blip r:embed="rId4"/>
                <a:stretch>
                  <a:fillRect l="-1860" t="-1294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A2E0B6A-6627-46A3-9DCB-EBFF7E1937BA}"/>
                  </a:ext>
                </a:extLst>
              </p:cNvPr>
              <p:cNvSpPr/>
              <p:nvPr/>
            </p:nvSpPr>
            <p:spPr>
              <a:xfrm>
                <a:off x="2914838" y="2527888"/>
                <a:ext cx="203292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𝑝𝑉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𝑅𝑇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A2E0B6A-6627-46A3-9DCB-EBFF7E1937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838" y="2527888"/>
                <a:ext cx="203292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B89CF7C1-AFDF-433A-97D7-FE0A258D9CAF}"/>
                  </a:ext>
                </a:extLst>
              </p:cNvPr>
              <p:cNvSpPr/>
              <p:nvPr/>
            </p:nvSpPr>
            <p:spPr>
              <a:xfrm>
                <a:off x="5414731" y="2291446"/>
                <a:ext cx="1563248" cy="10111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𝑝𝑉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B89CF7C1-AFDF-433A-97D7-FE0A258D9C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4731" y="2291446"/>
                <a:ext cx="1563248" cy="10111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6FE9438-595E-448E-BDAC-D3A4B332C7A9}"/>
                  </a:ext>
                </a:extLst>
              </p:cNvPr>
              <p:cNvSpPr/>
              <p:nvPr/>
            </p:nvSpPr>
            <p:spPr>
              <a:xfrm>
                <a:off x="2914838" y="4114215"/>
                <a:ext cx="5837688" cy="947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𝑝𝑉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𝑅𝑇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33,24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8,31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300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моль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6FE9438-595E-448E-BDAC-D3A4B332C7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838" y="4114215"/>
                <a:ext cx="5837688" cy="9473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3A114E6-3EE6-4906-965B-648C7E5D66D2}"/>
                  </a:ext>
                </a:extLst>
              </p:cNvPr>
              <p:cNvSpPr txBox="1"/>
              <p:nvPr/>
            </p:nvSpPr>
            <p:spPr>
              <a:xfrm>
                <a:off x="3067575" y="3607763"/>
                <a:ext cx="445718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+273=27+273=300 К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3A114E6-3EE6-4906-965B-648C7E5D66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7575" y="3607763"/>
                <a:ext cx="4457182" cy="369332"/>
              </a:xfrm>
              <a:prstGeom prst="rect">
                <a:avLst/>
              </a:prstGeom>
              <a:blipFill>
                <a:blip r:embed="rId8"/>
                <a:stretch>
                  <a:fillRect l="-1094" r="-136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41CA50D-B458-4BCE-82E4-FEBC65C5734E}"/>
                  </a:ext>
                </a:extLst>
              </p:cNvPr>
              <p:cNvSpPr txBox="1"/>
              <p:nvPr/>
            </p:nvSpPr>
            <p:spPr>
              <a:xfrm>
                <a:off x="3023279" y="5308441"/>
                <a:ext cx="754616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=6,02∙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∙4=24,08∙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молекул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41CA50D-B458-4BCE-82E4-FEBC65C573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3279" y="5308441"/>
                <a:ext cx="7546168" cy="369332"/>
              </a:xfrm>
              <a:prstGeom prst="rect">
                <a:avLst/>
              </a:prstGeom>
              <a:blipFill>
                <a:blip r:embed="rId9"/>
                <a:stretch>
                  <a:fillRect l="-485" r="-565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416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10" grpId="0"/>
      <p:bldP spid="11" grpId="0"/>
      <p:bldP spid="15" grpId="0"/>
      <p:bldP spid="17" grpId="0"/>
      <p:bldP spid="18" grpId="0"/>
      <p:bldP spid="16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80D86-40EC-4B83-8A2C-017CBA877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Задача № 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Содержимое 2">
                <a:extLst>
                  <a:ext uri="{FF2B5EF4-FFF2-40B4-BE49-F238E27FC236}">
                    <a16:creationId xmlns:a16="http://schemas.microsoft.com/office/drawing/2014/main" id="{51AA6FD5-06DA-41B6-A8BC-93716EF5B0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3130" y="1140129"/>
                <a:ext cx="11472886" cy="698278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None/>
                </a:pPr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Определите число атомов в 24,93 л пропана при давлении         110 кПа и температуре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ru-RU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e>
                      <m:sup>
                        <m:r>
                          <a:rPr lang="ru-RU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</m:oMath>
                </a14:m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5" name="Содержимое 2">
                <a:extLst>
                  <a:ext uri="{FF2B5EF4-FFF2-40B4-BE49-F238E27FC236}">
                    <a16:creationId xmlns:a16="http://schemas.microsoft.com/office/drawing/2014/main" id="{51AA6FD5-06DA-41B6-A8BC-93716EF5B0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130" y="1140129"/>
                <a:ext cx="11472886" cy="698278"/>
              </a:xfrm>
              <a:prstGeom prst="rect">
                <a:avLst/>
              </a:prstGeom>
              <a:blipFill>
                <a:blip r:embed="rId2"/>
                <a:stretch>
                  <a:fillRect l="-1116" t="-14783" b="-469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0D85C6-1174-4995-B456-50AD5489334A}"/>
                  </a:ext>
                </a:extLst>
              </p:cNvPr>
              <p:cNvSpPr txBox="1"/>
              <p:nvPr/>
            </p:nvSpPr>
            <p:spPr>
              <a:xfrm>
                <a:off x="336646" y="2056664"/>
                <a:ext cx="2726298" cy="20570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 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(С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 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24,93 л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p =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110 кПа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0D85C6-1174-4995-B456-50AD548933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46" y="2056664"/>
                <a:ext cx="2726298" cy="2057038"/>
              </a:xfrm>
              <a:prstGeom prst="rect">
                <a:avLst/>
              </a:prstGeom>
              <a:blipFill>
                <a:blip r:embed="rId3"/>
                <a:stretch>
                  <a:fillRect l="-4474" t="-2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3B5502E-4D36-467F-ABE5-A7E3B2A9B282}"/>
              </a:ext>
            </a:extLst>
          </p:cNvPr>
          <p:cNvCxnSpPr/>
          <p:nvPr/>
        </p:nvCxnSpPr>
        <p:spPr>
          <a:xfrm>
            <a:off x="436192" y="3823788"/>
            <a:ext cx="2362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6CEC347-6F4E-4F92-A3C8-037D8AA9237F}"/>
              </a:ext>
            </a:extLst>
          </p:cNvPr>
          <p:cNvCxnSpPr/>
          <p:nvPr/>
        </p:nvCxnSpPr>
        <p:spPr>
          <a:xfrm rot="5400000">
            <a:off x="1715930" y="3131383"/>
            <a:ext cx="2286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044D248-E99E-452D-8A76-287F1FB66F18}"/>
              </a:ext>
            </a:extLst>
          </p:cNvPr>
          <p:cNvSpPr txBox="1"/>
          <p:nvPr/>
        </p:nvSpPr>
        <p:spPr>
          <a:xfrm>
            <a:off x="303130" y="3826402"/>
            <a:ext cx="27047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Найти: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N(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атомов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624033-64E6-407F-A3F5-6DADB1C80B7E}"/>
              </a:ext>
            </a:extLst>
          </p:cNvPr>
          <p:cNvSpPr txBox="1"/>
          <p:nvPr/>
        </p:nvSpPr>
        <p:spPr>
          <a:xfrm>
            <a:off x="2914838" y="2030846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2B50B9-4174-4D80-B3AE-5512747770AB}"/>
                  </a:ext>
                </a:extLst>
              </p:cNvPr>
              <p:cNvSpPr txBox="1"/>
              <p:nvPr/>
            </p:nvSpPr>
            <p:spPr>
              <a:xfrm>
                <a:off x="3002063" y="5923063"/>
                <a:ext cx="74692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атомов</m:t>
                        </m:r>
                      </m:sub>
                    </m:sSub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ru-RU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8</m:t>
                            </m:r>
                          </m:sub>
                        </m:sSub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66,22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2B50B9-4174-4D80-B3AE-551274777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2063" y="5923063"/>
                <a:ext cx="7469291" cy="523220"/>
              </a:xfrm>
              <a:prstGeom prst="rect">
                <a:avLst/>
              </a:prstGeom>
              <a:blipFill>
                <a:blip r:embed="rId4"/>
                <a:stretch>
                  <a:fillRect l="-1631" t="-1294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A2E0B6A-6627-46A3-9DCB-EBFF7E1937BA}"/>
                  </a:ext>
                </a:extLst>
              </p:cNvPr>
              <p:cNvSpPr/>
              <p:nvPr/>
            </p:nvSpPr>
            <p:spPr>
              <a:xfrm>
                <a:off x="2914838" y="2527888"/>
                <a:ext cx="203292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𝑝𝑉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𝑅𝑇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A2E0B6A-6627-46A3-9DCB-EBFF7E1937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838" y="2527888"/>
                <a:ext cx="203292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B89CF7C1-AFDF-433A-97D7-FE0A258D9CAF}"/>
                  </a:ext>
                </a:extLst>
              </p:cNvPr>
              <p:cNvSpPr/>
              <p:nvPr/>
            </p:nvSpPr>
            <p:spPr>
              <a:xfrm>
                <a:off x="5414731" y="2291446"/>
                <a:ext cx="1563248" cy="10111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𝑝𝑉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B89CF7C1-AFDF-433A-97D7-FE0A258D9C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4731" y="2291446"/>
                <a:ext cx="1563248" cy="10111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6FE9438-595E-448E-BDAC-D3A4B332C7A9}"/>
                  </a:ext>
                </a:extLst>
              </p:cNvPr>
              <p:cNvSpPr/>
              <p:nvPr/>
            </p:nvSpPr>
            <p:spPr>
              <a:xfrm>
                <a:off x="2914838" y="4114215"/>
                <a:ext cx="6198620" cy="947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𝑝𝑉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𝑅𝑇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24,93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8,31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330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моль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6FE9438-595E-448E-BDAC-D3A4B332C7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838" y="4114215"/>
                <a:ext cx="6198620" cy="9473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3A114E6-3EE6-4906-965B-648C7E5D66D2}"/>
                  </a:ext>
                </a:extLst>
              </p:cNvPr>
              <p:cNvSpPr txBox="1"/>
              <p:nvPr/>
            </p:nvSpPr>
            <p:spPr>
              <a:xfrm>
                <a:off x="3067575" y="3607763"/>
                <a:ext cx="445718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+273=57+273=330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К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3A114E6-3EE6-4906-965B-648C7E5D66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7575" y="3607763"/>
                <a:ext cx="4457182" cy="369332"/>
              </a:xfrm>
              <a:prstGeom prst="rect">
                <a:avLst/>
              </a:prstGeom>
              <a:blipFill>
                <a:blip r:embed="rId8"/>
                <a:stretch>
                  <a:fillRect l="-1094" r="-1368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41CA50D-B458-4BCE-82E4-FEBC65C5734E}"/>
                  </a:ext>
                </a:extLst>
              </p:cNvPr>
              <p:cNvSpPr txBox="1"/>
              <p:nvPr/>
            </p:nvSpPr>
            <p:spPr>
              <a:xfrm>
                <a:off x="2311483" y="5375737"/>
                <a:ext cx="95063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атомов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ru-R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∙11=6,0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2∙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1∙11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66,22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атомов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41CA50D-B458-4BCE-82E4-FEBC65C573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1483" y="5375737"/>
                <a:ext cx="9506320" cy="369332"/>
              </a:xfrm>
              <a:prstGeom prst="rect">
                <a:avLst/>
              </a:prstGeom>
              <a:blipFill>
                <a:blip r:embed="rId9"/>
                <a:stretch>
                  <a:fillRect l="-256" b="-1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775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10" grpId="0"/>
      <p:bldP spid="11" grpId="0"/>
      <p:bldP spid="15" grpId="0"/>
      <p:bldP spid="17" grpId="0"/>
      <p:bldP spid="18" grpId="0"/>
      <p:bldP spid="16" grpId="0"/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5495</TotalTime>
  <Words>567</Words>
  <Application>Microsoft Office PowerPoint</Application>
  <PresentationFormat>Широкоэкранный</PresentationFormat>
  <Paragraphs>101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Wingdings</vt:lpstr>
      <vt:lpstr>Тема Office</vt:lpstr>
      <vt:lpstr>Химия</vt:lpstr>
      <vt:lpstr>Нормальные условия</vt:lpstr>
      <vt:lpstr>Уравнение Менделеева-Клайперона</vt:lpstr>
      <vt:lpstr>Уравнение Менделеева-Клайперона</vt:lpstr>
      <vt:lpstr>Задача № 1</vt:lpstr>
      <vt:lpstr>Задача № 2</vt:lpstr>
      <vt:lpstr>Задача № 3</vt:lpstr>
      <vt:lpstr>Задача № 4</vt:lpstr>
      <vt:lpstr>Задача № 5</vt:lpstr>
      <vt:lpstr>Задания для самостоятельного решения: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LENOVO</cp:lastModifiedBy>
  <cp:revision>222</cp:revision>
  <dcterms:created xsi:type="dcterms:W3CDTF">2020-08-05T04:05:11Z</dcterms:created>
  <dcterms:modified xsi:type="dcterms:W3CDTF">2020-10-25T13:58:43Z</dcterms:modified>
</cp:coreProperties>
</file>