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1528" r:id="rId3"/>
    <p:sldId id="1536" r:id="rId4"/>
    <p:sldId id="1537" r:id="rId5"/>
    <p:sldId id="1538" r:id="rId6"/>
    <p:sldId id="1539" r:id="rId7"/>
    <p:sldId id="1540" r:id="rId8"/>
    <p:sldId id="1541" r:id="rId9"/>
    <p:sldId id="1542" r:id="rId10"/>
    <p:sldId id="1509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ENOVO" initials="L" lastIdx="1" clrIdx="0">
    <p:extLst>
      <p:ext uri="{19B8F6BF-5375-455C-9EA6-DF929625EA0E}">
        <p15:presenceInfo xmlns:p15="http://schemas.microsoft.com/office/powerpoint/2012/main" userId="LENOV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CC00"/>
    <a:srgbClr val="B2D5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19848-1738-4DB2-AE01-A6353D1812B7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BEB61-85A3-49F0-B154-CFEC71B907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0375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9428AD-47A1-4FF9-99F1-EDEC8B7940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F1A14D2-1668-462B-A0DA-89078D5E68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1E2ADB5-E4AD-44BA-B3E6-6A0A13571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9CD80F-5304-48CA-B609-84E39667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D47C2CE-1B4A-48F6-BC41-D7C33EAF7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941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0B4103-10DE-4FB2-BD89-ABE6025C30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6E6A85D-E23C-4EE2-BD11-1DC9BE1FA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B98981-6754-4BC7-8861-89AD3BC159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AAAA731-098B-4E1F-B65B-F97843DE73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62F9214-6827-4D02-9EC2-1133CF8F8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2891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3AE9DB7-77C9-4413-9491-5F9908A1D21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0C2375C-1FAF-411A-811F-DCDBE8B7B8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3FEE6E1-9054-4E13-9A24-DD578285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A0D476-25B7-4A96-A45C-1672523C9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C52EDD-B0F2-4DB9-9F25-078ED2F6A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048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7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bg object 17"/>
          <p:cNvSpPr/>
          <p:nvPr/>
        </p:nvSpPr>
        <p:spPr>
          <a:xfrm>
            <a:off x="141354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1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1" y="1523335"/>
            <a:ext cx="3857667" cy="4098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9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39"/>
            <a:ext cx="5303521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3624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7574F3-2555-4435-9EDF-5585148A1F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711F575-FFFF-4F14-A1BE-F3324AD27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F2A0E2A-3687-418A-B4C2-8C02B3CD3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EF8467-E49E-4FF8-872A-2AE27CA1ED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142CBF2-1509-4AA8-9C2C-DB2E63416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791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8FAF73-DBFF-4C90-BDFA-3674640C6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7152A24-E4CC-4760-B711-B0F8134B1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1D20620-FF20-495C-85DD-7406CC7D3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22865BA-1342-4CF2-A556-9C36BB4FD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605422-44BC-43AD-897D-AC7CD1023F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657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F59222-4980-457C-BF2F-EDF8BFD07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CEE652D-4BC5-4A36-B551-C07657B029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532553B-9211-40E5-9F63-F09917D87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E18B28A-3B96-4DCC-9070-206E36439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FDAC19D-7D37-4AB3-9CB5-50659C9648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75918E0-EB45-496A-90B3-C3E461C03D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97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89F26-B2C3-40C3-A70E-07CA71B6D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D871665-4970-42BB-82A4-E24293639D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EC0C136-B018-40AE-80B1-1C1B250C2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C19AB9B-1DE7-427C-91DA-6D6CF087B2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0ADDCC0-F008-414A-B89D-00714A3260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07BF81E6-333E-4672-BE66-26A8522A3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3D270727-0831-433A-B8C4-74ED7CEA9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F7F2716-6FE0-4534-9249-9C75A47D72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6327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4962D-69F6-43E3-8D74-C9C468A0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3D33B2C-6190-4872-8FA5-863C2C2B6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46E67FF-25DE-4E2E-896C-A205FE093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B8E5DE4-DA5F-4405-853A-D57224FF3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4410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085377F-ADC8-4084-80E4-E1F471D90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9593748-CAFD-4FB3-97AE-CAF8F104C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C6FBAEB-0517-476D-8239-63089AE9C4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1441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AECD39-033F-4174-8636-D0FB4C6B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8906415-B0D5-476C-9D72-6EB2427483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D4A5D0C-6194-4BC1-9DC9-9249CEADE0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644B86C-12BA-476D-95FB-50A1B4FCA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4FACD9-64C8-4DA5-8137-34A64C31D2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4A4EBEB-2AE9-4CE0-9E72-EC28D0DBA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869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4E102-E010-44CA-B594-F5058E950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6C27542-3246-41E0-BA41-2F6FD1A62B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F334D2-2317-4FE2-9495-C15FE334D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AF0DD6-D9E6-40CC-A942-2223D02794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12C3716-15B7-407D-9A94-81AF42FC4E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05B8B15-E26F-4CE5-936E-059D96220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8116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A8E192-3BE6-4059-8934-E7B41C179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01DE4DF-6277-4CCD-90E0-C8F154BA7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8FD59D1-4234-4370-A5AA-7E0D06CE3A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302483-9C14-4E02-9F5E-F3B70C0C687E}" type="datetimeFigureOut">
              <a:rPr lang="ru-RU" smtClean="0"/>
              <a:t>25.10.2020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65CF04C-C544-4AC0-8588-833F59498F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E9A3FDF-18E1-4D58-80A7-ECB09CBEF1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7F110-1846-4BB0-93D7-6625D208CB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91824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.png"/><Relationship Id="rId5" Type="http://schemas.openxmlformats.org/officeDocument/2006/relationships/image" Target="../media/image9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8.png"/><Relationship Id="rId7" Type="http://schemas.openxmlformats.org/officeDocument/2006/relationships/image" Target="../media/image3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2.png"/><Relationship Id="rId4" Type="http://schemas.openxmlformats.org/officeDocument/2006/relationships/image" Target="../media/image29.png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2.png"/><Relationship Id="rId4" Type="http://schemas.openxmlformats.org/officeDocument/2006/relationships/image" Target="../media/image36.png"/><Relationship Id="rId9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83" y="3244"/>
            <a:ext cx="12173957" cy="215805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1742" y="408525"/>
            <a:ext cx="8624170" cy="1262274"/>
          </a:xfrm>
          <a:prstGeom prst="rect">
            <a:avLst/>
          </a:prstGeom>
        </p:spPr>
        <p:txBody>
          <a:bodyPr vert="horz" wrap="square" lIns="0" tIns="30866" rIns="0" bIns="0" rtlCol="0" anchor="ctr">
            <a:spAutoFit/>
          </a:bodyPr>
          <a:lstStyle/>
          <a:p>
            <a:pPr marL="26841" algn="ctr">
              <a:lnSpc>
                <a:spcPct val="100000"/>
              </a:lnSpc>
              <a:spcBef>
                <a:spcPts val="241"/>
              </a:spcBef>
            </a:pPr>
            <a:r>
              <a:rPr lang="ru-RU" sz="8000" b="1" spc="-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Химия</a:t>
            </a:r>
            <a:endParaRPr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9538" y="2640164"/>
            <a:ext cx="9322304" cy="2764679"/>
          </a:xfrm>
          <a:prstGeom prst="rect">
            <a:avLst/>
          </a:prstGeom>
        </p:spPr>
        <p:txBody>
          <a:bodyPr vert="horz" wrap="square" lIns="0" tIns="91261" rIns="0" bIns="0" rtlCol="0">
            <a:spAutoFit/>
          </a:bodyPr>
          <a:lstStyle/>
          <a:p>
            <a:pPr marL="26841" marR="10737">
              <a:spcBef>
                <a:spcPts val="719"/>
              </a:spcBef>
            </a:pPr>
            <a:r>
              <a:rPr lang="ru-RU" sz="5400" b="1" dirty="0">
                <a:solidFill>
                  <a:srgbClr val="0070C0"/>
                </a:solidFill>
                <a:latin typeface="Arial"/>
                <a:cs typeface="Arial"/>
              </a:rPr>
              <a:t>Тема:</a:t>
            </a:r>
          </a:p>
          <a:p>
            <a:pPr marL="26841" marR="10737">
              <a:spcBef>
                <a:spcPts val="719"/>
              </a:spcBef>
            </a:pPr>
            <a:r>
              <a:rPr lang="ru-RU" sz="5400" b="1" dirty="0">
                <a:solidFill>
                  <a:srgbClr val="0070C0"/>
                </a:solidFill>
                <a:latin typeface="Arial"/>
                <a:cs typeface="Arial"/>
              </a:rPr>
              <a:t>Уравнение </a:t>
            </a:r>
          </a:p>
          <a:p>
            <a:pPr marL="26841" marR="10737">
              <a:spcBef>
                <a:spcPts val="719"/>
              </a:spcBef>
            </a:pPr>
            <a:r>
              <a:rPr lang="ru-RU" sz="5400" b="1" dirty="0">
                <a:solidFill>
                  <a:srgbClr val="0070C0"/>
                </a:solidFill>
                <a:latin typeface="Arial"/>
                <a:cs typeface="Arial"/>
              </a:rPr>
              <a:t>Менделеева-</a:t>
            </a:r>
            <a:r>
              <a:rPr lang="ru-RU" sz="5400" b="1" dirty="0" err="1">
                <a:solidFill>
                  <a:srgbClr val="0070C0"/>
                </a:solidFill>
                <a:latin typeface="Arial"/>
                <a:cs typeface="Arial"/>
              </a:rPr>
              <a:t>Клапейрона</a:t>
            </a:r>
            <a:endParaRPr lang="ru-RU" sz="4000" b="1" spc="-21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8251" y="2644430"/>
            <a:ext cx="727404" cy="156485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sp>
        <p:nvSpPr>
          <p:cNvPr id="6" name="object 6"/>
          <p:cNvSpPr/>
          <p:nvPr/>
        </p:nvSpPr>
        <p:spPr>
          <a:xfrm>
            <a:off x="928251" y="4438107"/>
            <a:ext cx="72740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8" name="object 8"/>
          <p:cNvGrpSpPr/>
          <p:nvPr/>
        </p:nvGrpSpPr>
        <p:grpSpPr>
          <a:xfrm>
            <a:off x="9908462" y="449896"/>
            <a:ext cx="1340732" cy="1340732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3804" dirty="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167229" y="482108"/>
            <a:ext cx="816102" cy="76561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4"/>
              </a:spcBef>
            </a:pPr>
            <a:r>
              <a:rPr lang="ru-RU" sz="4755" b="1" dirty="0">
                <a:solidFill>
                  <a:schemeClr val="bg1"/>
                </a:solidFill>
                <a:latin typeface="Arial"/>
                <a:cs typeface="Arial"/>
              </a:rPr>
              <a:t>11</a:t>
            </a:r>
            <a:endParaRPr sz="4755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53127" y="1165508"/>
            <a:ext cx="928715" cy="448621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2748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748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748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837ED92B-5FB7-4BF4-8287-748EE97AFC16}"/>
              </a:ext>
            </a:extLst>
          </p:cNvPr>
          <p:cNvSpPr>
            <a:spLocks noGrp="1"/>
          </p:cNvSpPr>
          <p:nvPr>
            <p:ph sz="half" idx="3"/>
          </p:nvPr>
        </p:nvSpPr>
        <p:spPr>
          <a:xfrm>
            <a:off x="1625271" y="1547843"/>
            <a:ext cx="8941455" cy="3043910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b="1" dirty="0">
                <a:latin typeface="Arial" pitchFamily="34" charset="0"/>
                <a:cs typeface="Arial" pitchFamily="34" charset="0"/>
              </a:rPr>
              <a:t>§ 8</a:t>
            </a:r>
          </a:p>
          <a:p>
            <a:pPr marL="0" indent="0" algn="ctr">
              <a:buNone/>
            </a:pPr>
            <a:r>
              <a:rPr lang="ru-RU" sz="4800" b="1" dirty="0">
                <a:latin typeface="Arial" pitchFamily="34" charset="0"/>
                <a:cs typeface="Arial" pitchFamily="34" charset="0"/>
              </a:rPr>
              <a:t>Решить задания </a:t>
            </a:r>
          </a:p>
          <a:p>
            <a:pPr marL="0" indent="0" algn="ctr">
              <a:buNone/>
            </a:pPr>
            <a:r>
              <a:rPr lang="ru-RU" sz="4800" b="1" dirty="0">
                <a:latin typeface="Arial" pitchFamily="34" charset="0"/>
                <a:cs typeface="Arial" pitchFamily="34" charset="0"/>
              </a:rPr>
              <a:t>№ 2,4,6,8,10</a:t>
            </a:r>
          </a:p>
          <a:p>
            <a:pPr marL="0" indent="0" algn="ctr">
              <a:buNone/>
            </a:pPr>
            <a:r>
              <a:rPr lang="ru-RU" sz="4800" b="1" dirty="0">
                <a:latin typeface="Arial" pitchFamily="34" charset="0"/>
                <a:cs typeface="Arial" pitchFamily="34" charset="0"/>
              </a:rPr>
              <a:t>на стр. 50</a:t>
            </a:r>
          </a:p>
        </p:txBody>
      </p:sp>
      <p:sp>
        <p:nvSpPr>
          <p:cNvPr id="5" name="object 2">
            <a:extLst>
              <a:ext uri="{FF2B5EF4-FFF2-40B4-BE49-F238E27FC236}">
                <a16:creationId xmlns:a16="http://schemas.microsoft.com/office/drawing/2014/main" id="{92F0981C-1AE8-406B-9FAB-22AF3727DA1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10164" y="294705"/>
            <a:ext cx="11771671" cy="588669"/>
          </a:xfrm>
          <a:prstGeom prst="rect">
            <a:avLst/>
          </a:prstGeom>
        </p:spPr>
        <p:txBody>
          <a:bodyPr vert="horz" wrap="square" lIns="0" tIns="34336" rIns="0" bIns="0" rtlCol="0" anchor="ctr">
            <a:spAutoFit/>
          </a:bodyPr>
          <a:lstStyle/>
          <a:p>
            <a:pPr marL="26411" algn="ctr">
              <a:spcBef>
                <a:spcPts val="271"/>
              </a:spcBef>
            </a:pPr>
            <a:r>
              <a:rPr lang="ru-RU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самостоятельного решения: </a:t>
            </a:r>
            <a:endParaRPr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8041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>
            <a:extLst>
              <a:ext uri="{FF2B5EF4-FFF2-40B4-BE49-F238E27FC236}">
                <a16:creationId xmlns:a16="http://schemas.microsoft.com/office/drawing/2014/main" id="{D5283FE6-0D19-4854-9C64-DA2599A40A6B}"/>
              </a:ext>
            </a:extLst>
          </p:cNvPr>
          <p:cNvSpPr txBox="1">
            <a:spLocks noGrp="1" noChangeArrowheads="1"/>
          </p:cNvSpPr>
          <p:nvPr>
            <p:ph type="title"/>
          </p:nvPr>
        </p:nvSpPr>
        <p:spPr>
          <a:xfrm>
            <a:off x="1133168" y="408270"/>
            <a:ext cx="10515600" cy="51977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601" b="1" i="0" kern="120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ru-RU" altLang="ru-RU" sz="4800" dirty="0">
                <a:latin typeface="Arial" panose="020B0604020202020204" pitchFamily="34" charset="0"/>
                <a:cs typeface="Arial" panose="020B0604020202020204" pitchFamily="34" charset="0"/>
              </a:rPr>
              <a:t>Нормальные условия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D9BF7F54-49D3-4FCD-930B-55A9BB9C5C48}"/>
              </a:ext>
            </a:extLst>
          </p:cNvPr>
          <p:cNvSpPr/>
          <p:nvPr/>
        </p:nvSpPr>
        <p:spPr>
          <a:xfrm>
            <a:off x="254169" y="1346967"/>
            <a:ext cx="11683661" cy="132343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marL="571500" indent="-571500" defTabSz="1165225">
              <a:buFont typeface="Wingdings" panose="05000000000000000000" pitchFamily="2" charset="2"/>
              <a:buChar char="Ø"/>
            </a:pPr>
            <a:r>
              <a:rPr lang="ru-RU" sz="40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273 К (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t + 273K)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  и 101,3 кПа</a:t>
            </a:r>
          </a:p>
          <a:p>
            <a:pPr marL="571500" indent="-571500" defTabSz="1165225">
              <a:buFont typeface="Wingdings" panose="05000000000000000000" pitchFamily="2" charset="2"/>
              <a:buChar char="Ø"/>
            </a:pP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 0</a:t>
            </a:r>
            <a:r>
              <a:rPr lang="en-US" sz="4000" i="1" dirty="0">
                <a:latin typeface="Arial" panose="020B0604020202020204" pitchFamily="34" charset="0"/>
                <a:cs typeface="Arial" panose="020B0604020202020204" pitchFamily="34" charset="0"/>
              </a:rPr>
              <a:t>º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С и 760 мм </a:t>
            </a:r>
            <a:r>
              <a:rPr lang="ru-RU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рт.ст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. или 1 </a:t>
            </a:r>
            <a:r>
              <a:rPr lang="ru-RU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атм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 (атмосфер)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865CDF9-9900-4598-BC29-FC00D88EC8EB}"/>
              </a:ext>
            </a:extLst>
          </p:cNvPr>
          <p:cNvSpPr/>
          <p:nvPr/>
        </p:nvSpPr>
        <p:spPr>
          <a:xfrm>
            <a:off x="912484" y="3429000"/>
            <a:ext cx="1036703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Реакции с участием газообразных веществ не всегда протекают при нормальных условиях. Для таких случаев используют уравнение состояния идеального газа </a:t>
            </a:r>
            <a:r>
              <a:rPr lang="ru-RU" sz="3600" i="1" u="sng" dirty="0">
                <a:latin typeface="Arial" panose="020B0604020202020204" pitchFamily="34" charset="0"/>
                <a:cs typeface="Arial" panose="020B0604020202020204" pitchFamily="34" charset="0"/>
              </a:rPr>
              <a:t>(уравнение Менделеева-</a:t>
            </a:r>
            <a:r>
              <a:rPr lang="ru-RU" sz="3600" i="1" u="sng" dirty="0" err="1">
                <a:latin typeface="Arial" panose="020B0604020202020204" pitchFamily="34" charset="0"/>
                <a:cs typeface="Arial" panose="020B0604020202020204" pitchFamily="34" charset="0"/>
              </a:rPr>
              <a:t>Клапейрона</a:t>
            </a:r>
            <a:r>
              <a:rPr lang="ru-RU" sz="3600" i="1" u="sng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3600" u="sng" dirty="0"/>
          </a:p>
        </p:txBody>
      </p:sp>
    </p:spTree>
    <p:extLst>
      <p:ext uri="{BB962C8B-B14F-4D97-AF65-F5344CB8AC3E}">
        <p14:creationId xmlns:p14="http://schemas.microsoft.com/office/powerpoint/2010/main" val="3715472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10D5D0-D30E-47F0-8E09-E85687091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Уравнение Менделеева-</a:t>
            </a:r>
            <a:r>
              <a:rPr lang="ru-RU" sz="4400" dirty="0" err="1"/>
              <a:t>Клайперона</a:t>
            </a:r>
            <a:endParaRPr lang="ru-RU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>
                <a:extLst>
                  <a:ext uri="{FF2B5EF4-FFF2-40B4-BE49-F238E27FC236}">
                    <a16:creationId xmlns:a16="http://schemas.microsoft.com/office/drawing/2014/main" id="{65654DF9-1D96-4E73-A6D6-24393C2C14C0}"/>
                  </a:ext>
                </a:extLst>
              </p:cNvPr>
              <p:cNvSpPr>
                <a:spLocks noGrp="1"/>
              </p:cNvSpPr>
              <p:nvPr>
                <p:ph sz="half" idx="3"/>
              </p:nvPr>
            </p:nvSpPr>
            <p:spPr>
              <a:xfrm>
                <a:off x="3819832" y="1325563"/>
                <a:ext cx="3790336" cy="914096"/>
              </a:xfr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/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𝑝𝑉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sz="6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𝑅𝑇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4" name="Объект 3">
                <a:extLst>
                  <a:ext uri="{FF2B5EF4-FFF2-40B4-BE49-F238E27FC236}">
                    <a16:creationId xmlns:a16="http://schemas.microsoft.com/office/drawing/2014/main" id="{65654DF9-1D96-4E73-A6D6-24393C2C14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3"/>
              </p:nvPr>
            </p:nvSpPr>
            <p:spPr>
              <a:xfrm>
                <a:off x="3819832" y="1325563"/>
                <a:ext cx="3790336" cy="914096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3">
                <a:extLst>
                  <a:ext uri="{FF2B5EF4-FFF2-40B4-BE49-F238E27FC236}">
                    <a16:creationId xmlns:a16="http://schemas.microsoft.com/office/drawing/2014/main" id="{32E1F15A-E552-4AA8-8ED3-740A43DE708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379838" y="2447333"/>
                <a:ext cx="4670323" cy="1559594"/>
              </a:xfrm>
              <a:prstGeom prst="rect">
                <a:avLst/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horz" wrap="square" lIns="0" tIns="0" rIns="0" bIns="0" rtlCol="0">
                <a:sp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 panose="020B0604020202020204" pitchFamily="34" charset="0"/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6600" i="1" smtClean="0">
                          <a:latin typeface="Cambria Math" panose="02040503050406030204" pitchFamily="18" charset="0"/>
                        </a:rPr>
                        <m:t>𝑝𝑉</m:t>
                      </m:r>
                      <m:r>
                        <a:rPr lang="en-US" sz="66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66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6600" b="0" i="1" smtClean="0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en-US" sz="6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𝑅𝑇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Объект 3">
                <a:extLst>
                  <a:ext uri="{FF2B5EF4-FFF2-40B4-BE49-F238E27FC236}">
                    <a16:creationId xmlns:a16="http://schemas.microsoft.com/office/drawing/2014/main" id="{32E1F15A-E552-4AA8-8ED3-740A43DE70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9838" y="2447333"/>
                <a:ext cx="4670323" cy="1559594"/>
              </a:xfrm>
              <a:prstGeom prst="rect">
                <a:avLst/>
              </a:prstGeom>
              <a:blipFill>
                <a:blip r:embed="rId3"/>
                <a:stretch>
                  <a:fillRect t="-778" b="-1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E5A2E91-9837-48B0-8A71-2C5DBC0F711B}"/>
                  </a:ext>
                </a:extLst>
              </p:cNvPr>
              <p:cNvSpPr/>
              <p:nvPr/>
            </p:nvSpPr>
            <p:spPr>
              <a:xfrm>
                <a:off x="1000474" y="4077231"/>
                <a:ext cx="9119035" cy="255454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 −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</a:rPr>
                        <m:t>давление, кПа</m:t>
                      </m:r>
                    </m:oMath>
                  </m:oMathPara>
                </a14:m>
                <a:endParaRPr lang="ru-RU" sz="32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</a:rPr>
                        <m:t>−объём, л</m:t>
                      </m:r>
                    </m:oMath>
                  </m:oMathPara>
                </a14:m>
                <a:endParaRPr lang="ru-RU" sz="3200" b="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=8,31 − универсальная газовая постоянная</m:t>
                      </m:r>
                    </m:oMath>
                  </m:oMathPara>
                </a14:m>
                <a:endParaRPr lang="ru-RU" sz="3200" b="0" dirty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𝑇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−температура, К</m:t>
                      </m:r>
                    </m:oMath>
                  </m:oMathPara>
                </a14:m>
                <a:endParaRPr lang="en-US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a:rPr lang="ru-RU" sz="32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количество вещества, моль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E5A2E91-9837-48B0-8A71-2C5DBC0F711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0474" y="4077231"/>
                <a:ext cx="9119035" cy="255454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47469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10D5D0-D30E-47F0-8E09-E85687091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Уравнение Менделеева-</a:t>
            </a:r>
            <a:r>
              <a:rPr lang="ru-RU" sz="4400" dirty="0" err="1"/>
              <a:t>Клайперона</a:t>
            </a:r>
            <a:endParaRPr lang="ru-RU" sz="44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A50869A-02AC-48C8-8E65-326458CC92F5}"/>
              </a:ext>
            </a:extLst>
          </p:cNvPr>
          <p:cNvSpPr/>
          <p:nvPr/>
        </p:nvSpPr>
        <p:spPr>
          <a:xfrm>
            <a:off x="415438" y="1325563"/>
            <a:ext cx="113479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R = 8,31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если давление выражено в </a:t>
            </a:r>
            <a:r>
              <a:rPr lang="ru-RU" sz="3600" i="1" dirty="0" err="1">
                <a:latin typeface="Arial" panose="020B0604020202020204" pitchFamily="34" charset="0"/>
                <a:cs typeface="Arial" panose="020B0604020202020204" pitchFamily="34" charset="0"/>
              </a:rPr>
              <a:t>КилоПаскалях</a:t>
            </a:r>
            <a:r>
              <a:rPr 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29D4C8D-8288-4F2B-A747-D4DB9F3D1027}"/>
              </a:ext>
            </a:extLst>
          </p:cNvPr>
          <p:cNvSpPr/>
          <p:nvPr/>
        </p:nvSpPr>
        <p:spPr>
          <a:xfrm>
            <a:off x="415438" y="1989862"/>
            <a:ext cx="113611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R = 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0,082</a:t>
            </a:r>
            <a:r>
              <a:rPr lang="en-US" sz="36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i="1" dirty="0">
                <a:latin typeface="Arial" panose="020B0604020202020204" pitchFamily="34" charset="0"/>
                <a:cs typeface="Arial" panose="020B0604020202020204" pitchFamily="34" charset="0"/>
              </a:rPr>
              <a:t>если давление выражено в атмосферах </a:t>
            </a:r>
            <a:endParaRPr lang="ru-RU" sz="36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CED9D25-BA7F-4F04-8CD5-3312700741DC}"/>
              </a:ext>
            </a:extLst>
          </p:cNvPr>
          <p:cNvSpPr/>
          <p:nvPr/>
        </p:nvSpPr>
        <p:spPr>
          <a:xfrm>
            <a:off x="1988575" y="2824887"/>
            <a:ext cx="749788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760 мм </a:t>
            </a:r>
            <a:r>
              <a:rPr lang="ru-RU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рт.ст</a:t>
            </a:r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.     -          1 </a:t>
            </a:r>
            <a:r>
              <a:rPr lang="ru-RU" sz="4000" i="1" dirty="0" err="1">
                <a:latin typeface="Arial" panose="020B0604020202020204" pitchFamily="34" charset="0"/>
                <a:cs typeface="Arial" panose="020B0604020202020204" pitchFamily="34" charset="0"/>
              </a:rPr>
              <a:t>атм</a:t>
            </a:r>
            <a:endParaRPr lang="ru-RU" sz="4000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4000" i="1" dirty="0">
                <a:latin typeface="Arial" panose="020B0604020202020204" pitchFamily="34" charset="0"/>
                <a:cs typeface="Arial" panose="020B0604020202020204" pitchFamily="34" charset="0"/>
              </a:rPr>
              <a:t>720 мм рт. ст.    -           х 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272F8B7-3DE7-424E-BDC5-59C50DEF34DE}"/>
                  </a:ext>
                </a:extLst>
              </p:cNvPr>
              <p:cNvSpPr txBox="1"/>
              <p:nvPr/>
            </p:nvSpPr>
            <p:spPr>
              <a:xfrm>
                <a:off x="3171288" y="4221808"/>
                <a:ext cx="5849422" cy="88203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х=</m:t>
                      </m:r>
                      <m:f>
                        <m:fPr>
                          <m:ctrlPr>
                            <a:rPr lang="ru-RU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720 мм рт.ст.  </m:t>
                          </m:r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 атм</m:t>
                          </m:r>
                        </m:num>
                        <m:den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760 мм рт.ст.</m:t>
                          </m:r>
                        </m:den>
                      </m:f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=0,95 атм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C272F8B7-3DE7-424E-BDC5-59C50DEF34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71288" y="4221808"/>
                <a:ext cx="5849422" cy="88203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60E0D8A-E607-4F2B-A461-9A5A38BFD60B}"/>
              </a:ext>
            </a:extLst>
          </p:cNvPr>
          <p:cNvSpPr/>
          <p:nvPr/>
        </p:nvSpPr>
        <p:spPr>
          <a:xfrm>
            <a:off x="390856" y="5267608"/>
            <a:ext cx="881709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>
                <a:latin typeface="Arial" panose="020B0604020202020204" pitchFamily="34" charset="0"/>
                <a:cs typeface="Arial" panose="020B0604020202020204" pitchFamily="34" charset="0"/>
              </a:rPr>
              <a:t>Температуру выражаем по шкале Кельвина.</a:t>
            </a:r>
            <a:endParaRPr lang="ru-RU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C1B48A-59E8-42D5-B830-04A5E70F54D5}"/>
                  </a:ext>
                </a:extLst>
              </p:cNvPr>
              <p:cNvSpPr txBox="1"/>
              <p:nvPr/>
            </p:nvSpPr>
            <p:spPr>
              <a:xfrm>
                <a:off x="4566477" y="5884572"/>
                <a:ext cx="3059043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+273</m:t>
                      </m:r>
                    </m:oMath>
                  </m:oMathPara>
                </a14:m>
                <a:endParaRPr lang="ru-RU" sz="4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C1B48A-59E8-42D5-B830-04A5E70F54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6477" y="5884572"/>
                <a:ext cx="3059043" cy="6771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282332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C80D86-40EC-4B83-8A2C-017CBA877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Задача № 1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Содержимое 2">
                <a:extLst>
                  <a:ext uri="{FF2B5EF4-FFF2-40B4-BE49-F238E27FC236}">
                    <a16:creationId xmlns:a16="http://schemas.microsoft.com/office/drawing/2014/main" id="{51AA6FD5-06DA-41B6-A8BC-93716EF5B0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285142" y="1205371"/>
                <a:ext cx="11454573" cy="533400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Arial" panose="020B0604020202020204" pitchFamily="34" charset="0"/>
                  <a:buNone/>
                </a:pPr>
                <a:r>
                  <a:rPr lang="ru-RU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Определите объём углекислого газа массой 4,4 г при давлении 166,2 кПа и температуре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73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ru-RU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</m:t>
                    </m:r>
                  </m:oMath>
                </a14:m>
                <a:endParaRPr lang="ru-RU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Содержимое 2">
                <a:extLst>
                  <a:ext uri="{FF2B5EF4-FFF2-40B4-BE49-F238E27FC236}">
                    <a16:creationId xmlns:a16="http://schemas.microsoft.com/office/drawing/2014/main" id="{51AA6FD5-06DA-41B6-A8BC-93716EF5B0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142" y="1205371"/>
                <a:ext cx="11454573" cy="533400"/>
              </a:xfrm>
              <a:prstGeom prst="rect">
                <a:avLst/>
              </a:prstGeom>
              <a:blipFill>
                <a:blip r:embed="rId2"/>
                <a:stretch>
                  <a:fillRect l="-1118" t="-20690" b="-942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E0D85C6-1174-4995-B456-50AD5489334A}"/>
                  </a:ext>
                </a:extLst>
              </p:cNvPr>
              <p:cNvSpPr txBox="1"/>
              <p:nvPr/>
            </p:nvSpPr>
            <p:spPr>
              <a:xfrm>
                <a:off x="436192" y="2067369"/>
                <a:ext cx="2726298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Дано: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CO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=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4,4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г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p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166,2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кПа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t=</a:t>
                </a:r>
                <a:r>
                  <a:rPr lang="ru-RU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73</m:t>
                        </m:r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E0D85C6-1174-4995-B456-50AD548933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92" y="2067369"/>
                <a:ext cx="2726298" cy="2000548"/>
              </a:xfrm>
              <a:prstGeom prst="rect">
                <a:avLst/>
              </a:prstGeom>
              <a:blipFill>
                <a:blip r:embed="rId3"/>
                <a:stretch>
                  <a:fillRect l="-4698" t="-30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3B5502E-4D36-467F-ABE5-A7E3B2A9B282}"/>
              </a:ext>
            </a:extLst>
          </p:cNvPr>
          <p:cNvCxnSpPr/>
          <p:nvPr/>
        </p:nvCxnSpPr>
        <p:spPr>
          <a:xfrm>
            <a:off x="436192" y="3823788"/>
            <a:ext cx="23622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6CEC347-6F4E-4F92-A3C8-037D8AA9237F}"/>
              </a:ext>
            </a:extLst>
          </p:cNvPr>
          <p:cNvCxnSpPr/>
          <p:nvPr/>
        </p:nvCxnSpPr>
        <p:spPr>
          <a:xfrm rot="5400000">
            <a:off x="1715930" y="3131383"/>
            <a:ext cx="2286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044D248-E99E-452D-8A76-287F1FB66F18}"/>
              </a:ext>
            </a:extLst>
          </p:cNvPr>
          <p:cNvSpPr txBox="1"/>
          <p:nvPr/>
        </p:nvSpPr>
        <p:spPr>
          <a:xfrm>
            <a:off x="303130" y="3826402"/>
            <a:ext cx="2704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Найти: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V(CO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) - 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624033-64E6-407F-A3F5-6DADB1C80B7E}"/>
              </a:ext>
            </a:extLst>
          </p:cNvPr>
          <p:cNvSpPr txBox="1"/>
          <p:nvPr/>
        </p:nvSpPr>
        <p:spPr>
          <a:xfrm>
            <a:off x="2914838" y="2030846"/>
            <a:ext cx="312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2B50B9-4174-4D80-B3AE-5512747770AB}"/>
                  </a:ext>
                </a:extLst>
              </p:cNvPr>
              <p:cNvSpPr txBox="1"/>
              <p:nvPr/>
            </p:nvSpPr>
            <p:spPr>
              <a:xfrm>
                <a:off x="2798392" y="5467031"/>
                <a:ext cx="65515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𝐕</m:t>
                    </m:r>
                    <m:d>
                      <m:dPr>
                        <m:ctrlPr>
                          <a:rPr lang="en-US" sz="28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𝑪𝑶</m:t>
                            </m:r>
                          </m:e>
                          <m:sub>
                            <m:r>
                              <a:rPr lang="en-US" sz="28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𝟕𝟑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л</m:t>
                    </m:r>
                  </m:oMath>
                </a14:m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2B50B9-4174-4D80-B3AE-551274777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392" y="5467031"/>
                <a:ext cx="6551528" cy="523220"/>
              </a:xfrm>
              <a:prstGeom prst="rect">
                <a:avLst/>
              </a:prstGeom>
              <a:blipFill>
                <a:blip r:embed="rId4"/>
                <a:stretch>
                  <a:fillRect l="-1860" t="-12791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8A2E0B6A-6627-46A3-9DCB-EBFF7E1937BA}"/>
                  </a:ext>
                </a:extLst>
              </p:cNvPr>
              <p:cNvSpPr/>
              <p:nvPr/>
            </p:nvSpPr>
            <p:spPr>
              <a:xfrm>
                <a:off x="3007831" y="2498247"/>
                <a:ext cx="2252411" cy="9325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𝑝𝑉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𝑅𝑇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8A2E0B6A-6627-46A3-9DCB-EBFF7E1937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7831" y="2498247"/>
                <a:ext cx="2252411" cy="9325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90BB95E-2353-46AA-9B1C-FD3E8E3C1CCA}"/>
                  </a:ext>
                </a:extLst>
              </p:cNvPr>
              <p:cNvSpPr txBox="1"/>
              <p:nvPr/>
            </p:nvSpPr>
            <p:spPr>
              <a:xfrm>
                <a:off x="3067575" y="3607763"/>
                <a:ext cx="44571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+273=73+273=346 К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90BB95E-2353-46AA-9B1C-FD3E8E3C1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575" y="3607763"/>
                <a:ext cx="4457181" cy="369332"/>
              </a:xfrm>
              <a:prstGeom prst="rect">
                <a:avLst/>
              </a:prstGeom>
              <a:blipFill>
                <a:blip r:embed="rId6"/>
                <a:stretch>
                  <a:fillRect l="-1094" r="-13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B89CF7C1-AFDF-433A-97D7-FE0A258D9CAF}"/>
                  </a:ext>
                </a:extLst>
              </p:cNvPr>
              <p:cNvSpPr/>
              <p:nvPr/>
            </p:nvSpPr>
            <p:spPr>
              <a:xfrm>
                <a:off x="5920168" y="2220979"/>
                <a:ext cx="3416000" cy="13376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den>
                          </m:f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𝑅𝑇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𝑝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𝑚𝑅𝑇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𝑀𝑝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B89CF7C1-AFDF-433A-97D7-FE0A258D9C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0168" y="2220979"/>
                <a:ext cx="3416000" cy="13376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6FE9438-595E-448E-BDAC-D3A4B332C7A9}"/>
                  </a:ext>
                </a:extLst>
              </p:cNvPr>
              <p:cNvSpPr/>
              <p:nvPr/>
            </p:nvSpPr>
            <p:spPr>
              <a:xfrm>
                <a:off x="2858136" y="4171848"/>
                <a:ext cx="6690486" cy="11004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 smtClean="0">
                          <a:latin typeface="Cambria Math" panose="02040503050406030204" pitchFamily="18" charset="0"/>
                        </a:rPr>
                        <m:t>𝑉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𝑚𝑅𝑇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𝑀𝑝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4,4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∙8,31∙346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44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166,2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=1,73 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</a:rPr>
                        <m:t>л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6FE9438-595E-448E-BDAC-D3A4B332C7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8136" y="4171848"/>
                <a:ext cx="6690486" cy="11004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7541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10" grpId="0"/>
      <p:bldP spid="11" grpId="0"/>
      <p:bldP spid="15" grpId="0"/>
      <p:bldP spid="16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C80D86-40EC-4B83-8A2C-017CBA877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Задача № 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Содержимое 2">
                <a:extLst>
                  <a:ext uri="{FF2B5EF4-FFF2-40B4-BE49-F238E27FC236}">
                    <a16:creationId xmlns:a16="http://schemas.microsoft.com/office/drawing/2014/main" id="{51AA6FD5-06DA-41B6-A8BC-93716EF5B0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3130" y="1110829"/>
                <a:ext cx="11472886" cy="698278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Arial" panose="020B0604020202020204" pitchFamily="34" charset="0"/>
                  <a:buNone/>
                </a:pPr>
                <a:r>
                  <a:rPr lang="ru-RU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При каком давлении 17 г аммиака, находящиеся при температуре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47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ru-RU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</m:t>
                    </m:r>
                  </m:oMath>
                </a14:m>
                <a:r>
                  <a:rPr lang="ru-RU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занимают, объем 10л.</a:t>
                </a:r>
              </a:p>
            </p:txBody>
          </p:sp>
        </mc:Choice>
        <mc:Fallback xmlns="">
          <p:sp>
            <p:nvSpPr>
              <p:cNvPr id="5" name="Содержимое 2">
                <a:extLst>
                  <a:ext uri="{FF2B5EF4-FFF2-40B4-BE49-F238E27FC236}">
                    <a16:creationId xmlns:a16="http://schemas.microsoft.com/office/drawing/2014/main" id="{51AA6FD5-06DA-41B6-A8BC-93716EF5B0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30" y="1110829"/>
                <a:ext cx="11472886" cy="698278"/>
              </a:xfrm>
              <a:prstGeom prst="rect">
                <a:avLst/>
              </a:prstGeom>
              <a:blipFill>
                <a:blip r:embed="rId2"/>
                <a:stretch>
                  <a:fillRect t="-14783" b="-469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E0D85C6-1174-4995-B456-50AD5489334A}"/>
                  </a:ext>
                </a:extLst>
              </p:cNvPr>
              <p:cNvSpPr txBox="1"/>
              <p:nvPr/>
            </p:nvSpPr>
            <p:spPr>
              <a:xfrm>
                <a:off x="436192" y="2067369"/>
                <a:ext cx="2726298" cy="2000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Дано: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NH</a:t>
                </a:r>
                <a:r>
                  <a:rPr lang="en-US" sz="16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 =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17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г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10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л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t=</a:t>
                </a:r>
                <a:r>
                  <a:rPr lang="ru-RU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47</m:t>
                        </m:r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E0D85C6-1174-4995-B456-50AD548933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92" y="2067369"/>
                <a:ext cx="2726298" cy="2000548"/>
              </a:xfrm>
              <a:prstGeom prst="rect">
                <a:avLst/>
              </a:prstGeom>
              <a:blipFill>
                <a:blip r:embed="rId3"/>
                <a:stretch>
                  <a:fillRect l="-4698" t="-30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3B5502E-4D36-467F-ABE5-A7E3B2A9B282}"/>
              </a:ext>
            </a:extLst>
          </p:cNvPr>
          <p:cNvCxnSpPr/>
          <p:nvPr/>
        </p:nvCxnSpPr>
        <p:spPr>
          <a:xfrm>
            <a:off x="436192" y="3823788"/>
            <a:ext cx="23622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6CEC347-6F4E-4F92-A3C8-037D8AA9237F}"/>
              </a:ext>
            </a:extLst>
          </p:cNvPr>
          <p:cNvCxnSpPr/>
          <p:nvPr/>
        </p:nvCxnSpPr>
        <p:spPr>
          <a:xfrm rot="5400000">
            <a:off x="1715930" y="3131383"/>
            <a:ext cx="2286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044D248-E99E-452D-8A76-287F1FB66F18}"/>
              </a:ext>
            </a:extLst>
          </p:cNvPr>
          <p:cNvSpPr txBox="1"/>
          <p:nvPr/>
        </p:nvSpPr>
        <p:spPr>
          <a:xfrm>
            <a:off x="303130" y="3826402"/>
            <a:ext cx="2704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Найти: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624033-64E6-407F-A3F5-6DADB1C80B7E}"/>
              </a:ext>
            </a:extLst>
          </p:cNvPr>
          <p:cNvSpPr txBox="1"/>
          <p:nvPr/>
        </p:nvSpPr>
        <p:spPr>
          <a:xfrm>
            <a:off x="2914838" y="2030846"/>
            <a:ext cx="312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2B50B9-4174-4D80-B3AE-5512747770AB}"/>
                  </a:ext>
                </a:extLst>
              </p:cNvPr>
              <p:cNvSpPr txBox="1"/>
              <p:nvPr/>
            </p:nvSpPr>
            <p:spPr>
              <a:xfrm>
                <a:off x="2798392" y="5467031"/>
                <a:ext cx="655152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𝒑</m:t>
                    </m:r>
                    <m:d>
                      <m:dPr>
                        <m:ctrlPr>
                          <a:rPr lang="en-US" sz="32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ru-RU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𝑵𝑯</m:t>
                            </m:r>
                          </m:e>
                          <m:sub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b>
                        </m:sSub>
                      </m:e>
                    </m:d>
                  </m:oMath>
                </a14:m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𝟐𝟔𝟓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𝟗𝟐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ru-RU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кПа</m:t>
                    </m:r>
                  </m:oMath>
                </a14:m>
                <a:r>
                  <a:rPr lang="ru-RU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2B50B9-4174-4D80-B3AE-551274777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392" y="5467031"/>
                <a:ext cx="6551528" cy="584775"/>
              </a:xfrm>
              <a:prstGeom prst="rect">
                <a:avLst/>
              </a:prstGeom>
              <a:blipFill>
                <a:blip r:embed="rId4"/>
                <a:stretch>
                  <a:fillRect l="-2326" t="-13542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8A2E0B6A-6627-46A3-9DCB-EBFF7E1937BA}"/>
                  </a:ext>
                </a:extLst>
              </p:cNvPr>
              <p:cNvSpPr/>
              <p:nvPr/>
            </p:nvSpPr>
            <p:spPr>
              <a:xfrm>
                <a:off x="3007831" y="2498247"/>
                <a:ext cx="2252411" cy="93256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𝑝𝑉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en-US" sz="3200" i="1">
                              <a:latin typeface="Cambria Math" panose="02040503050406030204" pitchFamily="18" charset="0"/>
                            </a:rPr>
                            <m:t>𝑀</m:t>
                          </m:r>
                        </m:den>
                      </m:f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𝑅𝑇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8A2E0B6A-6627-46A3-9DCB-EBFF7E1937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7831" y="2498247"/>
                <a:ext cx="2252411" cy="932563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90BB95E-2353-46AA-9B1C-FD3E8E3C1CCA}"/>
                  </a:ext>
                </a:extLst>
              </p:cNvPr>
              <p:cNvSpPr txBox="1"/>
              <p:nvPr/>
            </p:nvSpPr>
            <p:spPr>
              <a:xfrm>
                <a:off x="3067575" y="3607763"/>
                <a:ext cx="44571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+273=47+273=320 К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90BB95E-2353-46AA-9B1C-FD3E8E3C1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575" y="3607763"/>
                <a:ext cx="4457181" cy="369332"/>
              </a:xfrm>
              <a:prstGeom prst="rect">
                <a:avLst/>
              </a:prstGeom>
              <a:blipFill>
                <a:blip r:embed="rId6"/>
                <a:stretch>
                  <a:fillRect l="-1094" r="-13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B89CF7C1-AFDF-433A-97D7-FE0A258D9CAF}"/>
                  </a:ext>
                </a:extLst>
              </p:cNvPr>
              <p:cNvSpPr/>
              <p:nvPr/>
            </p:nvSpPr>
            <p:spPr>
              <a:xfrm>
                <a:off x="5920168" y="2220979"/>
                <a:ext cx="3380733" cy="12547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en-US" sz="3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num>
                            <m:den>
                              <m:r>
                                <a:rPr lang="en-US" sz="3200" i="1">
                                  <a:latin typeface="Cambria Math" panose="02040503050406030204" pitchFamily="18" charset="0"/>
                                </a:rPr>
                                <m:t>𝑀</m:t>
                              </m:r>
                            </m:den>
                          </m:f>
                          <m:r>
                            <a:rPr lang="en-US" sz="32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𝑅𝑇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𝑚𝑅𝑇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𝑀𝑉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B89CF7C1-AFDF-433A-97D7-FE0A258D9C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0168" y="2220979"/>
                <a:ext cx="3380733" cy="12547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6FE9438-595E-448E-BDAC-D3A4B332C7A9}"/>
                  </a:ext>
                </a:extLst>
              </p:cNvPr>
              <p:cNvSpPr/>
              <p:nvPr/>
            </p:nvSpPr>
            <p:spPr>
              <a:xfrm>
                <a:off x="2798392" y="4244870"/>
                <a:ext cx="7542449" cy="101752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𝑚𝑅𝑇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𝑀𝑉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∙8,31∙320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17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=265,92 </m:t>
                      </m:r>
                      <m:r>
                        <a:rPr lang="ru-RU" sz="3200" b="0" i="1" smtClean="0">
                          <a:latin typeface="Cambria Math" panose="02040503050406030204" pitchFamily="18" charset="0"/>
                        </a:rPr>
                        <m:t>кПа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6FE9438-595E-448E-BDAC-D3A4B332C7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392" y="4244870"/>
                <a:ext cx="7542449" cy="101752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5851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10" grpId="0"/>
      <p:bldP spid="11" grpId="0"/>
      <p:bldP spid="15" grpId="0"/>
      <p:bldP spid="16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C80D86-40EC-4B83-8A2C-017CBA877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Задача № 3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Содержимое 2">
                <a:extLst>
                  <a:ext uri="{FF2B5EF4-FFF2-40B4-BE49-F238E27FC236}">
                    <a16:creationId xmlns:a16="http://schemas.microsoft.com/office/drawing/2014/main" id="{51AA6FD5-06DA-41B6-A8BC-93716EF5B0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3130" y="1110829"/>
                <a:ext cx="11472886" cy="698278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Font typeface="Arial" panose="020B0604020202020204" pitchFamily="34" charset="0"/>
                  <a:buNone/>
                </a:pPr>
                <a:r>
                  <a:rPr lang="ru-RU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При какой температуре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</m:e>
                      <m:sup>
                        <m:r>
                          <a:rPr lang="ru-RU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ru-RU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С)</m:t>
                    </m:r>
                  </m:oMath>
                </a14:m>
                <a:r>
                  <a:rPr lang="ru-RU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2,5 моль угарного газа, находящийся под давлением 2 </a:t>
                </a:r>
                <a:r>
                  <a:rPr lang="ru-RU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атм</a:t>
                </a:r>
                <a:r>
                  <a:rPr lang="ru-RU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, занимает 33,6 л объёма.</a:t>
                </a:r>
              </a:p>
            </p:txBody>
          </p:sp>
        </mc:Choice>
        <mc:Fallback xmlns="">
          <p:sp>
            <p:nvSpPr>
              <p:cNvPr id="5" name="Содержимое 2">
                <a:extLst>
                  <a:ext uri="{FF2B5EF4-FFF2-40B4-BE49-F238E27FC236}">
                    <a16:creationId xmlns:a16="http://schemas.microsoft.com/office/drawing/2014/main" id="{51AA6FD5-06DA-41B6-A8BC-93716EF5B0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30" y="1110829"/>
                <a:ext cx="11472886" cy="698278"/>
              </a:xfrm>
              <a:prstGeom prst="rect">
                <a:avLst/>
              </a:prstGeom>
              <a:blipFill>
                <a:blip r:embed="rId2"/>
                <a:stretch>
                  <a:fillRect t="-14783" b="-469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E0D85C6-1174-4995-B456-50AD5489334A}"/>
                  </a:ext>
                </a:extLst>
              </p:cNvPr>
              <p:cNvSpPr txBox="1"/>
              <p:nvPr/>
            </p:nvSpPr>
            <p:spPr>
              <a:xfrm>
                <a:off x="436192" y="2067369"/>
                <a:ext cx="2726298" cy="20570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Дано: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(СО) = 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17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г</a:t>
                </a: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(СО)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 11,2 л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p =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 </a:t>
                </a:r>
                <a:r>
                  <a:rPr lang="ru-RU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атм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E0D85C6-1174-4995-B456-50AD548933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92" y="2067369"/>
                <a:ext cx="2726298" cy="2057038"/>
              </a:xfrm>
              <a:prstGeom prst="rect">
                <a:avLst/>
              </a:prstGeom>
              <a:blipFill>
                <a:blip r:embed="rId3"/>
                <a:stretch>
                  <a:fillRect l="-4698" t="-2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3B5502E-4D36-467F-ABE5-A7E3B2A9B282}"/>
              </a:ext>
            </a:extLst>
          </p:cNvPr>
          <p:cNvCxnSpPr/>
          <p:nvPr/>
        </p:nvCxnSpPr>
        <p:spPr>
          <a:xfrm>
            <a:off x="436192" y="3823788"/>
            <a:ext cx="23622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6CEC347-6F4E-4F92-A3C8-037D8AA9237F}"/>
              </a:ext>
            </a:extLst>
          </p:cNvPr>
          <p:cNvCxnSpPr/>
          <p:nvPr/>
        </p:nvCxnSpPr>
        <p:spPr>
          <a:xfrm rot="5400000">
            <a:off x="1715930" y="3131383"/>
            <a:ext cx="2286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044D248-E99E-452D-8A76-287F1FB66F18}"/>
              </a:ext>
            </a:extLst>
          </p:cNvPr>
          <p:cNvSpPr txBox="1"/>
          <p:nvPr/>
        </p:nvSpPr>
        <p:spPr>
          <a:xfrm>
            <a:off x="303130" y="3826402"/>
            <a:ext cx="27047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Найти: </a:t>
            </a:r>
            <a:r>
              <a:rPr lang="en-US" sz="3200" i="1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624033-64E6-407F-A3F5-6DADB1C80B7E}"/>
              </a:ext>
            </a:extLst>
          </p:cNvPr>
          <p:cNvSpPr txBox="1"/>
          <p:nvPr/>
        </p:nvSpPr>
        <p:spPr>
          <a:xfrm>
            <a:off x="2914838" y="2030846"/>
            <a:ext cx="312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2B50B9-4174-4D80-B3AE-5512747770AB}"/>
                  </a:ext>
                </a:extLst>
              </p:cNvPr>
              <p:cNvSpPr txBox="1"/>
              <p:nvPr/>
            </p:nvSpPr>
            <p:spPr>
              <a:xfrm>
                <a:off x="2687074" y="6109291"/>
                <a:ext cx="65515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𝒕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55</m:t>
                        </m:r>
                      </m:e>
                      <m:sup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0</m:t>
                        </m:r>
                      </m:sup>
                    </m:sSup>
                    <m:r>
                      <a:rPr lang="ru-RU" sz="2800" i="1">
                        <a:latin typeface="Cambria Math" panose="02040503050406030204" pitchFamily="18" charset="0"/>
                      </a:rPr>
                      <m:t>С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2B50B9-4174-4D80-B3AE-551274777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7074" y="6109291"/>
                <a:ext cx="6551528" cy="523220"/>
              </a:xfrm>
              <a:prstGeom prst="rect">
                <a:avLst/>
              </a:prstGeom>
              <a:blipFill>
                <a:blip r:embed="rId4"/>
                <a:stretch>
                  <a:fillRect l="-1953" t="-11628" b="-313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8A2E0B6A-6627-46A3-9DCB-EBFF7E1937BA}"/>
                  </a:ext>
                </a:extLst>
              </p:cNvPr>
              <p:cNvSpPr/>
              <p:nvPr/>
            </p:nvSpPr>
            <p:spPr>
              <a:xfrm>
                <a:off x="2914838" y="2527888"/>
                <a:ext cx="20329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𝑝𝑉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𝑅𝑇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8A2E0B6A-6627-46A3-9DCB-EBFF7E1937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4838" y="2527888"/>
                <a:ext cx="203292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B89CF7C1-AFDF-433A-97D7-FE0A258D9CAF}"/>
                  </a:ext>
                </a:extLst>
              </p:cNvPr>
              <p:cNvSpPr/>
              <p:nvPr/>
            </p:nvSpPr>
            <p:spPr>
              <a:xfrm>
                <a:off x="5414731" y="2291446"/>
                <a:ext cx="1563248" cy="10111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𝑝𝑉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𝜐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B89CF7C1-AFDF-433A-97D7-FE0A258D9C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4731" y="2291446"/>
                <a:ext cx="1563248" cy="10111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6FE9438-595E-448E-BDAC-D3A4B332C7A9}"/>
                  </a:ext>
                </a:extLst>
              </p:cNvPr>
              <p:cNvSpPr/>
              <p:nvPr/>
            </p:nvSpPr>
            <p:spPr>
              <a:xfrm>
                <a:off x="2798392" y="5067442"/>
                <a:ext cx="5033750" cy="9473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8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𝑝𝑉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𝜐</m:t>
                          </m:r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202,6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33,6</m:t>
                          </m:r>
                        </m:num>
                        <m:den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2,5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8,31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328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К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6FE9438-595E-448E-BDAC-D3A4B332C7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8392" y="5067442"/>
                <a:ext cx="5033750" cy="9473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DA2116AD-008E-46F6-84CD-41C2EDC74DA6}"/>
              </a:ext>
            </a:extLst>
          </p:cNvPr>
          <p:cNvSpPr/>
          <p:nvPr/>
        </p:nvSpPr>
        <p:spPr>
          <a:xfrm>
            <a:off x="2914838" y="336938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атм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          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-          </a:t>
            </a:r>
            <a:r>
              <a:rPr lang="en-US" sz="2400" i="1" dirty="0">
                <a:latin typeface="Arial" panose="020B0604020202020204" pitchFamily="34" charset="0"/>
                <a:cs typeface="Arial" panose="020B0604020202020204" pitchFamily="34" charset="0"/>
              </a:rPr>
              <a:t>101,3 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кПа</a:t>
            </a:r>
          </a:p>
          <a:p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400" i="1" dirty="0" err="1">
                <a:latin typeface="Arial" panose="020B0604020202020204" pitchFamily="34" charset="0"/>
                <a:cs typeface="Arial" panose="020B0604020202020204" pitchFamily="34" charset="0"/>
              </a:rPr>
              <a:t>атм</a:t>
            </a:r>
            <a:r>
              <a:rPr lang="ru-RU" sz="2400" i="1" dirty="0">
                <a:latin typeface="Arial" panose="020B0604020202020204" pitchFamily="34" charset="0"/>
                <a:cs typeface="Arial" panose="020B0604020202020204" pitchFamily="34" charset="0"/>
              </a:rPr>
              <a:t>    	 -           х 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C774F5C-BE76-4A11-95D3-FB4BA8CA4608}"/>
                  </a:ext>
                </a:extLst>
              </p:cNvPr>
              <p:cNvSpPr txBox="1"/>
              <p:nvPr/>
            </p:nvSpPr>
            <p:spPr>
              <a:xfrm>
                <a:off x="2914838" y="4191230"/>
                <a:ext cx="5444567" cy="8093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х=</m:t>
                      </m:r>
                      <m:f>
                        <m:fPr>
                          <m:ctrlPr>
                            <a:rPr lang="ru-RU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2 атм</m:t>
                          </m:r>
                          <m:r>
                            <a:rPr lang="ru-RU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∙101,3 кПа</m:t>
                          </m:r>
                        </m:num>
                        <m:den>
                          <m:r>
                            <a:rPr lang="ru-RU" sz="2800" b="0" i="1" smtClean="0">
                              <a:latin typeface="Cambria Math" panose="02040503050406030204" pitchFamily="18" charset="0"/>
                            </a:rPr>
                            <m:t>1 атм</m:t>
                          </m:r>
                        </m:den>
                      </m:f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=202,6 кПа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C774F5C-BE76-4A11-95D3-FB4BA8CA46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4838" y="4191230"/>
                <a:ext cx="5444567" cy="80938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D115EC1-D6FE-4242-946B-42EE2D6D9391}"/>
                  </a:ext>
                </a:extLst>
              </p:cNvPr>
              <p:cNvSpPr txBox="1"/>
              <p:nvPr/>
            </p:nvSpPr>
            <p:spPr>
              <a:xfrm>
                <a:off x="8108689" y="5390510"/>
                <a:ext cx="303974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=328−273=</m:t>
                      </m:r>
                      <m:sSup>
                        <m:sSupPr>
                          <m:ctrlPr>
                            <a:rPr lang="ru-R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55</m:t>
                          </m:r>
                        </m:e>
                        <m:sup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sup>
                      </m:sSup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С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D115EC1-D6FE-4242-946B-42EE2D6D93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8689" y="5390510"/>
                <a:ext cx="3039743" cy="369332"/>
              </a:xfrm>
              <a:prstGeom prst="rect">
                <a:avLst/>
              </a:prstGeom>
              <a:blipFill>
                <a:blip r:embed="rId9"/>
                <a:stretch>
                  <a:fillRect l="-1403" r="-2004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797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10" grpId="0"/>
      <p:bldP spid="11" grpId="0"/>
      <p:bldP spid="15" grpId="0"/>
      <p:bldP spid="17" grpId="0"/>
      <p:bldP spid="18" grpId="0"/>
      <p:bldP spid="3" grpId="0"/>
      <p:bldP spid="19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C80D86-40EC-4B83-8A2C-017CBA877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Задача № </a:t>
            </a:r>
            <a:r>
              <a:rPr lang="en-US" dirty="0"/>
              <a:t>4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Содержимое 2">
                <a:extLst>
                  <a:ext uri="{FF2B5EF4-FFF2-40B4-BE49-F238E27FC236}">
                    <a16:creationId xmlns:a16="http://schemas.microsoft.com/office/drawing/2014/main" id="{51AA6FD5-06DA-41B6-A8BC-93716EF5B0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3130" y="1110829"/>
                <a:ext cx="11472886" cy="698278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ru-RU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число молекул 33,24 л водорода при давлении 300 кПа    и температуре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27</m:t>
                        </m:r>
                      </m:e>
                      <m:sup>
                        <m:r>
                          <a:rPr lang="ru-RU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ru-RU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</m:t>
                    </m:r>
                  </m:oMath>
                </a14:m>
                <a:r>
                  <a:rPr lang="ru-RU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5" name="Содержимое 2">
                <a:extLst>
                  <a:ext uri="{FF2B5EF4-FFF2-40B4-BE49-F238E27FC236}">
                    <a16:creationId xmlns:a16="http://schemas.microsoft.com/office/drawing/2014/main" id="{51AA6FD5-06DA-41B6-A8BC-93716EF5B0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30" y="1110829"/>
                <a:ext cx="11472886" cy="698278"/>
              </a:xfrm>
              <a:prstGeom prst="rect">
                <a:avLst/>
              </a:prstGeom>
              <a:blipFill>
                <a:blip r:embed="rId2"/>
                <a:stretch>
                  <a:fillRect l="-1116" t="-14783" r="-159" b="-469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E0D85C6-1174-4995-B456-50AD5489334A}"/>
                  </a:ext>
                </a:extLst>
              </p:cNvPr>
              <p:cNvSpPr txBox="1"/>
              <p:nvPr/>
            </p:nvSpPr>
            <p:spPr>
              <a:xfrm>
                <a:off x="436192" y="2067369"/>
                <a:ext cx="2726298" cy="20570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Дано: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27</m:t>
                        </m:r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(Н</a:t>
                </a:r>
                <a:r>
                  <a:rPr lang="ru-RU" sz="12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 33,24 л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p =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300 кПа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E0D85C6-1174-4995-B456-50AD548933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192" y="2067369"/>
                <a:ext cx="2726298" cy="2057038"/>
              </a:xfrm>
              <a:prstGeom prst="rect">
                <a:avLst/>
              </a:prstGeom>
              <a:blipFill>
                <a:blip r:embed="rId3"/>
                <a:stretch>
                  <a:fillRect l="-4698" t="-2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3B5502E-4D36-467F-ABE5-A7E3B2A9B282}"/>
              </a:ext>
            </a:extLst>
          </p:cNvPr>
          <p:cNvCxnSpPr/>
          <p:nvPr/>
        </p:nvCxnSpPr>
        <p:spPr>
          <a:xfrm>
            <a:off x="436192" y="3823788"/>
            <a:ext cx="23622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6CEC347-6F4E-4F92-A3C8-037D8AA9237F}"/>
              </a:ext>
            </a:extLst>
          </p:cNvPr>
          <p:cNvCxnSpPr/>
          <p:nvPr/>
        </p:nvCxnSpPr>
        <p:spPr>
          <a:xfrm rot="5400000">
            <a:off x="1715930" y="3131383"/>
            <a:ext cx="2286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044D248-E99E-452D-8A76-287F1FB66F18}"/>
              </a:ext>
            </a:extLst>
          </p:cNvPr>
          <p:cNvSpPr txBox="1"/>
          <p:nvPr/>
        </p:nvSpPr>
        <p:spPr>
          <a:xfrm>
            <a:off x="303130" y="3826402"/>
            <a:ext cx="27047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Найти: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N(H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624033-64E6-407F-A3F5-6DADB1C80B7E}"/>
              </a:ext>
            </a:extLst>
          </p:cNvPr>
          <p:cNvSpPr txBox="1"/>
          <p:nvPr/>
        </p:nvSpPr>
        <p:spPr>
          <a:xfrm>
            <a:off x="2914838" y="2030846"/>
            <a:ext cx="312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2B50B9-4174-4D80-B3AE-5512747770AB}"/>
                  </a:ext>
                </a:extLst>
              </p:cNvPr>
              <p:cNvSpPr txBox="1"/>
              <p:nvPr/>
            </p:nvSpPr>
            <p:spPr>
              <a:xfrm>
                <a:off x="3002064" y="5923063"/>
                <a:ext cx="6551528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28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24,08∙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23</m:t>
                        </m:r>
                      </m:sup>
                    </m:sSup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молекул</m:t>
                    </m:r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2B50B9-4174-4D80-B3AE-551274777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2064" y="5923063"/>
                <a:ext cx="6551528" cy="523220"/>
              </a:xfrm>
              <a:prstGeom prst="rect">
                <a:avLst/>
              </a:prstGeom>
              <a:blipFill>
                <a:blip r:embed="rId4"/>
                <a:stretch>
                  <a:fillRect l="-1860" t="-12941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8A2E0B6A-6627-46A3-9DCB-EBFF7E1937BA}"/>
                  </a:ext>
                </a:extLst>
              </p:cNvPr>
              <p:cNvSpPr/>
              <p:nvPr/>
            </p:nvSpPr>
            <p:spPr>
              <a:xfrm>
                <a:off x="2914838" y="2527888"/>
                <a:ext cx="20329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𝑝𝑉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𝑅𝑇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8A2E0B6A-6627-46A3-9DCB-EBFF7E1937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4838" y="2527888"/>
                <a:ext cx="203292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B89CF7C1-AFDF-433A-97D7-FE0A258D9CAF}"/>
                  </a:ext>
                </a:extLst>
              </p:cNvPr>
              <p:cNvSpPr/>
              <p:nvPr/>
            </p:nvSpPr>
            <p:spPr>
              <a:xfrm>
                <a:off x="5414731" y="2291446"/>
                <a:ext cx="1563248" cy="10111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𝑝𝑉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B89CF7C1-AFDF-433A-97D7-FE0A258D9C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4731" y="2291446"/>
                <a:ext cx="1563248" cy="10111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6FE9438-595E-448E-BDAC-D3A4B332C7A9}"/>
                  </a:ext>
                </a:extLst>
              </p:cNvPr>
              <p:cNvSpPr/>
              <p:nvPr/>
            </p:nvSpPr>
            <p:spPr>
              <a:xfrm>
                <a:off x="2914838" y="4114215"/>
                <a:ext cx="5837688" cy="9473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𝑝𝑉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𝑅𝑇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300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33,24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8,31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300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моль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6FE9438-595E-448E-BDAC-D3A4B332C7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4838" y="4114215"/>
                <a:ext cx="5837688" cy="9473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A114E6-3EE6-4906-965B-648C7E5D66D2}"/>
                  </a:ext>
                </a:extLst>
              </p:cNvPr>
              <p:cNvSpPr txBox="1"/>
              <p:nvPr/>
            </p:nvSpPr>
            <p:spPr>
              <a:xfrm>
                <a:off x="3067575" y="3607763"/>
                <a:ext cx="445718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+273=27+273=300 К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A114E6-3EE6-4906-965B-648C7E5D6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575" y="3607763"/>
                <a:ext cx="4457182" cy="369332"/>
              </a:xfrm>
              <a:prstGeom prst="rect">
                <a:avLst/>
              </a:prstGeom>
              <a:blipFill>
                <a:blip r:embed="rId8"/>
                <a:stretch>
                  <a:fillRect l="-1094" r="-1368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41CA50D-B458-4BCE-82E4-FEBC65C5734E}"/>
                  </a:ext>
                </a:extLst>
              </p:cNvPr>
              <p:cNvSpPr txBox="1"/>
              <p:nvPr/>
            </p:nvSpPr>
            <p:spPr>
              <a:xfrm>
                <a:off x="3023279" y="5308441"/>
                <a:ext cx="754616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𝑁</m:t>
                      </m:r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=6,02∙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23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∙4=24,08∙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23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молекул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41CA50D-B458-4BCE-82E4-FEBC65C573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23279" y="5308441"/>
                <a:ext cx="7546168" cy="369332"/>
              </a:xfrm>
              <a:prstGeom prst="rect">
                <a:avLst/>
              </a:prstGeom>
              <a:blipFill>
                <a:blip r:embed="rId9"/>
                <a:stretch>
                  <a:fillRect l="-485" r="-565" b="-2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416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10" grpId="0"/>
      <p:bldP spid="11" grpId="0"/>
      <p:bldP spid="15" grpId="0"/>
      <p:bldP spid="17" grpId="0"/>
      <p:bldP spid="18" grpId="0"/>
      <p:bldP spid="16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C80D86-40EC-4B83-8A2C-017CBA8774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ru-RU" dirty="0"/>
              <a:t>Задача № 5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Содержимое 2">
                <a:extLst>
                  <a:ext uri="{FF2B5EF4-FFF2-40B4-BE49-F238E27FC236}">
                    <a16:creationId xmlns:a16="http://schemas.microsoft.com/office/drawing/2014/main" id="{51AA6FD5-06DA-41B6-A8BC-93716EF5B0F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03130" y="1140129"/>
                <a:ext cx="11472886" cy="698278"/>
              </a:xfrm>
              <a:prstGeom prst="rect">
                <a:avLst/>
              </a:prstGeom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buNone/>
                </a:pPr>
                <a:r>
                  <a:rPr lang="ru-RU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Определите число атомов в 24,93 л пропана при давлении         110 кПа и температуре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ru-RU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e>
                      <m:sup>
                        <m:r>
                          <a:rPr lang="ru-RU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ru-RU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</m:t>
                    </m:r>
                  </m:oMath>
                </a14:m>
                <a:r>
                  <a:rPr lang="ru-RU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>
          <p:sp>
            <p:nvSpPr>
              <p:cNvPr id="5" name="Содержимое 2">
                <a:extLst>
                  <a:ext uri="{FF2B5EF4-FFF2-40B4-BE49-F238E27FC236}">
                    <a16:creationId xmlns:a16="http://schemas.microsoft.com/office/drawing/2014/main" id="{51AA6FD5-06DA-41B6-A8BC-93716EF5B0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3130" y="1140129"/>
                <a:ext cx="11472886" cy="698278"/>
              </a:xfrm>
              <a:prstGeom prst="rect">
                <a:avLst/>
              </a:prstGeom>
              <a:blipFill>
                <a:blip r:embed="rId2"/>
                <a:stretch>
                  <a:fillRect l="-1116" t="-14783" b="-469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E0D85C6-1174-4995-B456-50AD5489334A}"/>
                  </a:ext>
                </a:extLst>
              </p:cNvPr>
              <p:cNvSpPr txBox="1"/>
              <p:nvPr/>
            </p:nvSpPr>
            <p:spPr>
              <a:xfrm>
                <a:off x="336646" y="2056664"/>
                <a:ext cx="2726298" cy="20570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Дано: </a:t>
                </a:r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e>
                      <m:sup>
                        <m:r>
                          <a:rPr lang="ru-RU" sz="2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</m:t>
                        </m:r>
                      </m:sup>
                    </m:sSup>
                    <m:r>
                      <a:rPr lang="ru-RU" sz="24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</m:t>
                    </m:r>
                  </m:oMath>
                </a14:m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V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(С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Н</a:t>
                </a:r>
                <a:r>
                  <a:rPr lang="ru-RU" sz="1400" dirty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ru-RU" sz="2400" baseline="-25000" dirty="0">
                    <a:latin typeface="Arial" panose="020B0604020202020204" pitchFamily="34" charset="0"/>
                    <a:cs typeface="Arial" panose="020B0604020202020204" pitchFamily="34" charset="0"/>
                  </a:rPr>
                  <a:t> 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= 24,93 л</a:t>
                </a:r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p =</a:t>
                </a:r>
                <a:r>
                  <a:rPr lang="ru-RU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110 кПа</a:t>
                </a:r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E0D85C6-1174-4995-B456-50AD548933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646" y="2056664"/>
                <a:ext cx="2726298" cy="2057038"/>
              </a:xfrm>
              <a:prstGeom prst="rect">
                <a:avLst/>
              </a:prstGeom>
              <a:blipFill>
                <a:blip r:embed="rId3"/>
                <a:stretch>
                  <a:fillRect l="-4474" t="-29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B3B5502E-4D36-467F-ABE5-A7E3B2A9B282}"/>
              </a:ext>
            </a:extLst>
          </p:cNvPr>
          <p:cNvCxnSpPr/>
          <p:nvPr/>
        </p:nvCxnSpPr>
        <p:spPr>
          <a:xfrm>
            <a:off x="436192" y="3823788"/>
            <a:ext cx="23622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76CEC347-6F4E-4F92-A3C8-037D8AA9237F}"/>
              </a:ext>
            </a:extLst>
          </p:cNvPr>
          <p:cNvCxnSpPr/>
          <p:nvPr/>
        </p:nvCxnSpPr>
        <p:spPr>
          <a:xfrm rot="5400000">
            <a:off x="1715930" y="3131383"/>
            <a:ext cx="22860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044D248-E99E-452D-8A76-287F1FB66F18}"/>
              </a:ext>
            </a:extLst>
          </p:cNvPr>
          <p:cNvSpPr txBox="1"/>
          <p:nvPr/>
        </p:nvSpPr>
        <p:spPr>
          <a:xfrm>
            <a:off x="303130" y="3826402"/>
            <a:ext cx="2704701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Найти: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N(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атомов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- ?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1624033-64E6-407F-A3F5-6DADB1C80B7E}"/>
              </a:ext>
            </a:extLst>
          </p:cNvPr>
          <p:cNvSpPr txBox="1"/>
          <p:nvPr/>
        </p:nvSpPr>
        <p:spPr>
          <a:xfrm>
            <a:off x="2914838" y="2030846"/>
            <a:ext cx="312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Решение:</a:t>
            </a:r>
          </a:p>
          <a:p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2B50B9-4174-4D80-B3AE-5512747770AB}"/>
                  </a:ext>
                </a:extLst>
              </p:cNvPr>
              <p:cNvSpPr txBox="1"/>
              <p:nvPr/>
            </p:nvSpPr>
            <p:spPr>
              <a:xfrm>
                <a:off x="3002063" y="5923063"/>
                <a:ext cx="746929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8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Ответ: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ru-RU" sz="2800" i="1">
                            <a:latin typeface="Cambria Math" panose="02040503050406030204" pitchFamily="18" charset="0"/>
                          </a:rPr>
                          <m:t>атомов</m:t>
                        </m:r>
                      </m:sub>
                    </m:sSub>
                    <m:d>
                      <m:d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ru-RU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sSub>
                          <m:sSubPr>
                            <m:ctrlPr>
                              <a:rPr lang="ru-RU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en-US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8</m:t>
                            </m:r>
                          </m:sub>
                        </m:sSub>
                      </m:e>
                    </m:d>
                    <m:r>
                      <a:rPr lang="en-US" sz="28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ru-RU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66,22</m:t>
                    </m:r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p>
                      <m:sSupPr>
                        <m:ctrlP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23</m:t>
                        </m:r>
                      </m:sup>
                    </m:sSup>
                  </m:oMath>
                </a14:m>
                <a:endParaRPr lang="ru-RU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2A2B50B9-4174-4D80-B3AE-5512747770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2063" y="5923063"/>
                <a:ext cx="7469291" cy="523220"/>
              </a:xfrm>
              <a:prstGeom prst="rect">
                <a:avLst/>
              </a:prstGeom>
              <a:blipFill>
                <a:blip r:embed="rId4"/>
                <a:stretch>
                  <a:fillRect l="-1631" t="-12941" b="-329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8A2E0B6A-6627-46A3-9DCB-EBFF7E1937BA}"/>
                  </a:ext>
                </a:extLst>
              </p:cNvPr>
              <p:cNvSpPr/>
              <p:nvPr/>
            </p:nvSpPr>
            <p:spPr>
              <a:xfrm>
                <a:off x="2914838" y="2527888"/>
                <a:ext cx="203292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i="1">
                          <a:latin typeface="Cambria Math" panose="02040503050406030204" pitchFamily="18" charset="0"/>
                        </a:rPr>
                        <m:t>𝑝𝑉</m:t>
                      </m:r>
                      <m:r>
                        <a:rPr lang="en-US" sz="32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sz="32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𝑅𝑇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8A2E0B6A-6627-46A3-9DCB-EBFF7E1937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4838" y="2527888"/>
                <a:ext cx="2032929" cy="58477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B89CF7C1-AFDF-433A-97D7-FE0A258D9CAF}"/>
                  </a:ext>
                </a:extLst>
              </p:cNvPr>
              <p:cNvSpPr/>
              <p:nvPr/>
            </p:nvSpPr>
            <p:spPr>
              <a:xfrm>
                <a:off x="5414731" y="2291446"/>
                <a:ext cx="1563248" cy="10111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𝑝𝑉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𝑇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>
          <p:sp>
            <p:nvSpPr>
              <p:cNvPr id="17" name="Прямоугольник 16">
                <a:extLst>
                  <a:ext uri="{FF2B5EF4-FFF2-40B4-BE49-F238E27FC236}">
                    <a16:creationId xmlns:a16="http://schemas.microsoft.com/office/drawing/2014/main" id="{B89CF7C1-AFDF-433A-97D7-FE0A258D9C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14731" y="2291446"/>
                <a:ext cx="1563248" cy="101111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6FE9438-595E-448E-BDAC-D3A4B332C7A9}"/>
                  </a:ext>
                </a:extLst>
              </p:cNvPr>
              <p:cNvSpPr/>
              <p:nvPr/>
            </p:nvSpPr>
            <p:spPr>
              <a:xfrm>
                <a:off x="2914838" y="4114215"/>
                <a:ext cx="6198620" cy="9473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d>
                        <m:dPr>
                          <m:ctrlP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ru-RU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8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sub>
                          </m:sSub>
                        </m:e>
                      </m:d>
                      <m:r>
                        <a:rPr lang="en-US" sz="28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𝑝𝑉</m:t>
                          </m:r>
                        </m:num>
                        <m:den>
                          <m:r>
                            <a:rPr lang="en-US" sz="2800" i="1">
                              <a:latin typeface="Cambria Math" panose="02040503050406030204" pitchFamily="18" charset="0"/>
                            </a:rPr>
                            <m:t>𝑅𝑇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24,93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 panose="02040503050406030204" pitchFamily="18" charset="0"/>
                            </a:rPr>
                            <m:t>8,31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8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330</m:t>
                          </m:r>
                        </m:den>
                      </m:f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2800" b="0" i="1" smtClean="0">
                          <a:latin typeface="Cambria Math" panose="02040503050406030204" pitchFamily="18" charset="0"/>
                        </a:rPr>
                        <m:t>моль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D6FE9438-595E-448E-BDAC-D3A4B332C7A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4838" y="4114215"/>
                <a:ext cx="6198620" cy="9473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A114E6-3EE6-4906-965B-648C7E5D66D2}"/>
                  </a:ext>
                </a:extLst>
              </p:cNvPr>
              <p:cNvSpPr txBox="1"/>
              <p:nvPr/>
            </p:nvSpPr>
            <p:spPr>
              <a:xfrm>
                <a:off x="3067575" y="3607763"/>
                <a:ext cx="445718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𝑇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+273=57+273=330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К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83A114E6-3EE6-4906-965B-648C7E5D66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7575" y="3607763"/>
                <a:ext cx="4457182" cy="369332"/>
              </a:xfrm>
              <a:prstGeom prst="rect">
                <a:avLst/>
              </a:prstGeom>
              <a:blipFill>
                <a:blip r:embed="rId8"/>
                <a:stretch>
                  <a:fillRect l="-1094" r="-1368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41CA50D-B458-4BCE-82E4-FEBC65C5734E}"/>
                  </a:ext>
                </a:extLst>
              </p:cNvPr>
              <p:cNvSpPr txBox="1"/>
              <p:nvPr/>
            </p:nvSpPr>
            <p:spPr>
              <a:xfrm>
                <a:off x="2311483" y="5375737"/>
                <a:ext cx="95063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атомов</m:t>
                          </m:r>
                        </m:sub>
                      </m:sSub>
                      <m:d>
                        <m:d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ru-R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ru-R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𝐻</m:t>
                              </m:r>
                            </m:e>
                            <m:sub>
                              <m:r>
                                <a:rPr lang="en-US" sz="2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sub>
                          </m:sSub>
                        </m:e>
                      </m:d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 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𝜈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∙11=6,0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2∙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23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1∙11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66,22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23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атомов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41CA50D-B458-4BCE-82E4-FEBC65C573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1483" y="5375737"/>
                <a:ext cx="9506320" cy="369332"/>
              </a:xfrm>
              <a:prstGeom prst="rect">
                <a:avLst/>
              </a:prstGeom>
              <a:blipFill>
                <a:blip r:embed="rId9"/>
                <a:stretch>
                  <a:fillRect l="-256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1775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10" grpId="0"/>
      <p:bldP spid="11" grpId="0"/>
      <p:bldP spid="15" grpId="0"/>
      <p:bldP spid="17" grpId="0"/>
      <p:bldP spid="18" grpId="0"/>
      <p:bldP spid="16" grpId="0"/>
      <p:bldP spid="4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5495</TotalTime>
  <Words>567</Words>
  <Application>Microsoft Office PowerPoint</Application>
  <PresentationFormat>Широкоэкранный</PresentationFormat>
  <Paragraphs>101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Wingdings</vt:lpstr>
      <vt:lpstr>Тема Office</vt:lpstr>
      <vt:lpstr>Химия</vt:lpstr>
      <vt:lpstr>Нормальные условия</vt:lpstr>
      <vt:lpstr>Уравнение Менделеева-Клайперона</vt:lpstr>
      <vt:lpstr>Уравнение Менделеева-Клайперона</vt:lpstr>
      <vt:lpstr>Задача № 1</vt:lpstr>
      <vt:lpstr>Задача № 2</vt:lpstr>
      <vt:lpstr>Задача № 3</vt:lpstr>
      <vt:lpstr>Задача № 4</vt:lpstr>
      <vt:lpstr>Задача № 5</vt:lpstr>
      <vt:lpstr>Задания для самостоятельного решения: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LENOVO</cp:lastModifiedBy>
  <cp:revision>222</cp:revision>
  <dcterms:created xsi:type="dcterms:W3CDTF">2020-08-05T04:05:11Z</dcterms:created>
  <dcterms:modified xsi:type="dcterms:W3CDTF">2020-10-25T13:58:43Z</dcterms:modified>
</cp:coreProperties>
</file>