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5" r:id="rId3"/>
    <p:sldId id="277" r:id="rId4"/>
    <p:sldId id="261" r:id="rId5"/>
    <p:sldId id="1546" r:id="rId6"/>
    <p:sldId id="1550" r:id="rId7"/>
    <p:sldId id="1547" r:id="rId8"/>
    <p:sldId id="1548" r:id="rId9"/>
    <p:sldId id="1549" r:id="rId10"/>
    <p:sldId id="150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BEB61-85A3-49F0-B154-CFEC71B9072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2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BEB61-85A3-49F0-B154-CFEC71B9072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56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9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27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0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55655" y="2194947"/>
            <a:ext cx="9322304" cy="4244571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48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pPr marL="26841" marR="10737">
              <a:spcBef>
                <a:spcPts val="719"/>
              </a:spcBef>
            </a:pPr>
            <a:r>
              <a:rPr lang="ru-RU" sz="5400" b="1" spc="-21" dirty="0">
                <a:solidFill>
                  <a:srgbClr val="0070C0"/>
                </a:solidFill>
                <a:latin typeface="Arial"/>
                <a:cs typeface="Arial"/>
              </a:rPr>
              <a:t>Газовые смеси. Средняя молекулярная масса. Объёмная и массовая доля газов в смеси.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837ED92B-5FB7-4BF4-8287-748EE97AFC1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008729" y="1282372"/>
            <a:ext cx="9973106" cy="4944943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задачи:</a:t>
            </a:r>
          </a:p>
          <a:p>
            <a:pPr marL="514350" indent="-514350">
              <a:buAutoNum type="arabicPeriod"/>
            </a:pP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Плотность газовой смеси, состоящей из оксида серы (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) и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водорода, по азоту равна 2. Определите объемные и массовые доли (%) газов в смеси.</a:t>
            </a:r>
          </a:p>
          <a:p>
            <a:pPr marL="514350" indent="-514350">
              <a:buAutoNum type="arabicPeriod"/>
            </a:pP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массу 1м3 газовой смеси, содержащей 20% (по объему) водорода и 80% кислорода при </a:t>
            </a:r>
            <a:r>
              <a:rPr lang="ru-RU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н.у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AutoNum type="arabicPeriod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0051" y="1278153"/>
            <a:ext cx="11582400" cy="4525963"/>
          </a:xfrm>
        </p:spPr>
        <p:txBody>
          <a:bodyPr/>
          <a:lstStyle/>
          <a:p>
            <a:pPr indent="301625">
              <a:buNone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 В равных объемах различных газов при одинаковых условиях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(T,P)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содержится одинаковое число молекул</a:t>
            </a:r>
            <a:r>
              <a:rPr lang="ru-RU" sz="4400" dirty="0"/>
              <a:t>.</a:t>
            </a:r>
          </a:p>
          <a:p>
            <a:pPr indent="125413" defTabSz="1165225">
              <a:buNone/>
            </a:pPr>
            <a:r>
              <a:rPr lang="ru-RU" sz="4400" i="1" dirty="0"/>
              <a:t> Нормальные условия - это </a:t>
            </a:r>
            <a:r>
              <a:rPr lang="ru-RU" sz="4400" i="1" u="sng" dirty="0"/>
              <a:t>273К и 101 300Па или 0</a:t>
            </a:r>
            <a:r>
              <a:rPr lang="en-US" sz="4400" i="1" u="sng" dirty="0">
                <a:cs typeface="Arial" charset="0"/>
              </a:rPr>
              <a:t>º</a:t>
            </a:r>
            <a:r>
              <a:rPr lang="ru-RU" sz="4400" i="1" u="sng" dirty="0"/>
              <a:t>С и 760 мм </a:t>
            </a:r>
            <a:r>
              <a:rPr lang="ru-RU" sz="4400" i="1" u="sng" dirty="0" err="1"/>
              <a:t>рт.ст</a:t>
            </a:r>
            <a:r>
              <a:rPr lang="ru-RU" sz="4400" i="1" u="sng" dirty="0"/>
              <a:t>. для газов</a:t>
            </a:r>
            <a:r>
              <a:rPr lang="ru-RU" sz="4400" u="sng" dirty="0"/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6C47254-CA70-462B-B30B-816BDF04E1F8}"/>
              </a:ext>
            </a:extLst>
          </p:cNvPr>
          <p:cNvSpPr/>
          <p:nvPr/>
        </p:nvSpPr>
        <p:spPr>
          <a:xfrm>
            <a:off x="130277" y="147443"/>
            <a:ext cx="11931446" cy="84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Закон Авогадро</a:t>
            </a:r>
            <a:endParaRPr lang="ru-RU" sz="5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6EC8AA2-E02F-4F59-9530-2AEDCAF8B84C}"/>
              </a:ext>
            </a:extLst>
          </p:cNvPr>
          <p:cNvSpPr/>
          <p:nvPr/>
        </p:nvSpPr>
        <p:spPr>
          <a:xfrm>
            <a:off x="145026" y="1053884"/>
            <a:ext cx="11872451" cy="552018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C7665C-6367-42D3-B750-B99EAE1E0B94}"/>
              </a:ext>
            </a:extLst>
          </p:cNvPr>
          <p:cNvSpPr/>
          <p:nvPr/>
        </p:nvSpPr>
        <p:spPr>
          <a:xfrm>
            <a:off x="1499419" y="4573268"/>
            <a:ext cx="9443884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нормальных условиях (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н.у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.) 1 моль любого газа занимает объем 22,4л.</a:t>
            </a:r>
          </a:p>
        </p:txBody>
      </p:sp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9B0F89CF-6329-4AE4-82E8-A57B3BBB9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87761" y="5507888"/>
          <a:ext cx="4267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3" imgW="1129810" imgH="304668" progId="Equation.3">
                  <p:embed/>
                </p:oleObj>
              </mc:Choice>
              <mc:Fallback>
                <p:oleObj name="Формула" r:id="rId3" imgW="1129810" imgH="304668" progId="Equation.3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9B0F89CF-6329-4AE4-82E8-A57B3BBB9E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761" y="5507888"/>
                        <a:ext cx="4267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782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FDCA387-4894-4957-8D89-7766E5C46E83}"/>
              </a:ext>
            </a:extLst>
          </p:cNvPr>
          <p:cNvSpPr/>
          <p:nvPr/>
        </p:nvSpPr>
        <p:spPr>
          <a:xfrm>
            <a:off x="130277" y="147443"/>
            <a:ext cx="11931446" cy="84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/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490450" y="3167534"/>
          <a:ext cx="5181600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3" imgW="1854200" imgH="419100" progId="Equation.3">
                  <p:embed/>
                </p:oleObj>
              </mc:Choice>
              <mc:Fallback>
                <p:oleObj name="Формула" r:id="rId3" imgW="1854200" imgH="419100" progId="Equation.3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450" y="3167534"/>
                        <a:ext cx="5181600" cy="11001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89935" y="18900"/>
            <a:ext cx="11085872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Относительная плотность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газа по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газу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1524001" y="29966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427704" y="4288229"/>
          <a:ext cx="3701844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Формула" r:id="rId5" imgW="1574640" imgH="482400" progId="Equation.3">
                  <p:embed/>
                </p:oleObj>
              </mc:Choice>
              <mc:Fallback>
                <p:oleObj name="Формула" r:id="rId5" imgW="1574640" imgH="482400" progId="Equation.3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04" y="4288229"/>
                        <a:ext cx="3701844" cy="12192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7"/>
          <p:cNvSpPr>
            <a:spLocks noChangeArrowheads="1"/>
          </p:cNvSpPr>
          <p:nvPr/>
        </p:nvSpPr>
        <p:spPr bwMode="auto">
          <a:xfrm>
            <a:off x="1524001" y="3091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886201" y="5516756"/>
          <a:ext cx="388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Формула" r:id="rId7" imgW="1333500" imgH="304800" progId="Equation.3">
                  <p:embed/>
                </p:oleObj>
              </mc:Choice>
              <mc:Fallback>
                <p:oleObj name="Формула" r:id="rId7" imgW="1333500" imgH="304800" progId="Equation.3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1" y="5516756"/>
                        <a:ext cx="38862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207176E-1BD6-4C17-9745-B861E4A77511}"/>
              </a:ext>
            </a:extLst>
          </p:cNvPr>
          <p:cNvSpPr/>
          <p:nvPr/>
        </p:nvSpPr>
        <p:spPr>
          <a:xfrm>
            <a:off x="145026" y="1053884"/>
            <a:ext cx="11872451" cy="552018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7B7C06-65AF-4214-86A7-4AE753662F56}"/>
              </a:ext>
            </a:extLst>
          </p:cNvPr>
          <p:cNvSpPr/>
          <p:nvPr/>
        </p:nvSpPr>
        <p:spPr>
          <a:xfrm>
            <a:off x="248265" y="1123435"/>
            <a:ext cx="117692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Отношение массы определённого объёма одного газа к массе такого же объёма другого газа, взятого при тех же условиях, называется плотностью первого газа по второму: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1092B1F-31CB-41A3-8108-22470E31662B}"/>
                  </a:ext>
                </a:extLst>
              </p:cNvPr>
              <p:cNvSpPr/>
              <p:nvPr/>
            </p:nvSpPr>
            <p:spPr>
              <a:xfrm>
                <a:off x="4647262" y="4742096"/>
                <a:ext cx="7129324" cy="678776"/>
              </a:xfrm>
              <a:prstGeom prst="rect">
                <a:avLst/>
              </a:prstGeom>
              <a:ln>
                <a:solidFill>
                  <a:srgbClr val="7030A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газа</m:t>
                          </m:r>
                        </m:e>
                      </m:d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ru-RU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возд.</m:t>
                          </m:r>
                        </m:sub>
                      </m:sSub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газа</m:t>
                          </m:r>
                        </m:e>
                      </m:d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возд.</m:t>
                          </m:r>
                        </m:e>
                      </m:d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1092B1F-31CB-41A3-8108-22470E3166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262" y="4742096"/>
                <a:ext cx="7129324" cy="6787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319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1687" y="1324795"/>
            <a:ext cx="11598456" cy="32400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Объемную долю газа в смеси обозначают греческой буквой –  «фи».</a:t>
            </a:r>
          </a:p>
          <a:p>
            <a:pPr algn="ctr" defTabSz="179388">
              <a:buFont typeface="Wingdings" panose="05000000000000000000" pitchFamily="2" charset="2"/>
              <a:buChar char="Ø"/>
            </a:pP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Объемная доля газов в смеси </a:t>
            </a:r>
            <a:r>
              <a:rPr lang="ru-RU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это отношение объема данного газа к общему объему смеси:</a:t>
            </a:r>
          </a:p>
          <a:p>
            <a:pPr marL="11430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8" name="Picture 6" descr="http://rudocs.exdat.com/data/30/29160/29160_html_2459271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45"/>
          <a:stretch/>
        </p:blipFill>
        <p:spPr bwMode="auto">
          <a:xfrm>
            <a:off x="4191720" y="3649116"/>
            <a:ext cx="3779062" cy="18315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E7DEF93-C6D7-4D90-A780-AF35A83EFE5B}"/>
              </a:ext>
            </a:extLst>
          </p:cNvPr>
          <p:cNvSpPr/>
          <p:nvPr/>
        </p:nvSpPr>
        <p:spPr>
          <a:xfrm>
            <a:off x="130277" y="147443"/>
            <a:ext cx="11931446" cy="84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Объемная доля газов в смеси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7D498BE-2E6F-4E88-B7B9-F09E86EB84AB}"/>
              </a:ext>
            </a:extLst>
          </p:cNvPr>
          <p:cNvSpPr/>
          <p:nvPr/>
        </p:nvSpPr>
        <p:spPr>
          <a:xfrm>
            <a:off x="145026" y="1053884"/>
            <a:ext cx="11872451" cy="552018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1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0B924-E8A6-4BC5-BE0A-DAA697D2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846" y="377828"/>
            <a:ext cx="10515600" cy="473487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D03E6847-802A-4233-A78F-C4756CA32F39}"/>
              </a:ext>
            </a:extLst>
          </p:cNvPr>
          <p:cNvSpPr txBox="1">
            <a:spLocks/>
          </p:cNvSpPr>
          <p:nvPr/>
        </p:nvSpPr>
        <p:spPr>
          <a:xfrm>
            <a:off x="258184" y="1274441"/>
            <a:ext cx="11675632" cy="4630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anose="020B0604020202020204" pitchFamily="34" charset="0"/>
              <a:buNone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Анализ атмосферы Венеры показал, что в 50 мл венерианского «воздуха» содержится 48,5 мл углекислого газа и 1,5 мл азота. Рассчитайте объемные доли газов в атмосфере планеты.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V(смеси) = 50 мл,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V(СО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= 48,5 мл,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V(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= 1,5 мл.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Найти: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(СО</a:t>
            </a:r>
            <a:r>
              <a:rPr lang="ru-RU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, 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- ?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4976B62-3268-46D6-B822-0DE4EB018276}"/>
              </a:ext>
            </a:extLst>
          </p:cNvPr>
          <p:cNvCxnSpPr/>
          <p:nvPr/>
        </p:nvCxnSpPr>
        <p:spPr>
          <a:xfrm>
            <a:off x="460068" y="4725144"/>
            <a:ext cx="3187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674E50C-2B34-47DB-A0BC-6ACFA0B47631}"/>
              </a:ext>
            </a:extLst>
          </p:cNvPr>
          <p:cNvCxnSpPr/>
          <p:nvPr/>
        </p:nvCxnSpPr>
        <p:spPr>
          <a:xfrm>
            <a:off x="3647728" y="3197623"/>
            <a:ext cx="0" cy="2448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E75D42AA-ECF9-4365-B949-4461B68CF6D9}"/>
                  </a:ext>
                </a:extLst>
              </p:cNvPr>
              <p:cNvSpPr/>
              <p:nvPr/>
            </p:nvSpPr>
            <p:spPr>
              <a:xfrm>
                <a:off x="3568520" y="2570664"/>
                <a:ext cx="8261290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 algn="ctr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рассчитаем объемную долю углекислого газа в смеси</a:t>
                </a: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114300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48,5 мл / 50 мл = 0,97 или 97% </a:t>
                </a: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рассчитаем объемную долю азота в смеси</a:t>
                </a: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(СО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+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100%,</a:t>
                </a:r>
              </a:p>
              <a:p>
                <a:pPr marL="1143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100% – 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100% – 97% = 3%.</a:t>
                </a:r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E75D42AA-ECF9-4365-B949-4461B68CF6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520" y="2570664"/>
                <a:ext cx="8261290" cy="3416320"/>
              </a:xfrm>
              <a:prstGeom prst="rect">
                <a:avLst/>
              </a:prstGeom>
              <a:blipFill>
                <a:blip r:embed="rId2"/>
                <a:stretch>
                  <a:fillRect t="-1250" b="-3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61B49DB-69FE-447C-8C65-831AE83B8CDA}"/>
                  </a:ext>
                </a:extLst>
              </p:cNvPr>
              <p:cNvSpPr/>
              <p:nvPr/>
            </p:nvSpPr>
            <p:spPr>
              <a:xfrm>
                <a:off x="3568520" y="6068666"/>
                <a:ext cx="57991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97%,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3%.</a:t>
                </a:r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F61B49DB-69FE-447C-8C65-831AE83B8C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520" y="6068666"/>
                <a:ext cx="5799163" cy="461665"/>
              </a:xfrm>
              <a:prstGeom prst="rect">
                <a:avLst/>
              </a:prstGeom>
              <a:blipFill>
                <a:blip r:embed="rId3"/>
                <a:stretch>
                  <a:fillRect t="-9333" b="-3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6" descr="http://rudocs.exdat.com/data/30/29160/29160_html_2459271.gif">
            <a:extLst>
              <a:ext uri="{FF2B5EF4-FFF2-40B4-BE49-F238E27FC236}">
                <a16:creationId xmlns:a16="http://schemas.microsoft.com/office/drawing/2014/main" id="{7E05A3A5-7651-421F-9257-928FD1EFBD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5345"/>
          <a:stretch/>
        </p:blipFill>
        <p:spPr bwMode="auto">
          <a:xfrm>
            <a:off x="4919221" y="3462163"/>
            <a:ext cx="1897033" cy="91940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D8EE898-6272-4BE9-AB9C-BBC202B6DC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338" y="5141370"/>
            <a:ext cx="333375" cy="39052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BC6892D-ACAB-4521-841B-D30E1157C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6665" y="5193034"/>
            <a:ext cx="33337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0B924-E8A6-4BC5-BE0A-DAA697D2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846" y="377828"/>
            <a:ext cx="10515600" cy="473487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D03E6847-802A-4233-A78F-C4756CA32F39}"/>
              </a:ext>
            </a:extLst>
          </p:cNvPr>
          <p:cNvSpPr txBox="1">
            <a:spLocks/>
          </p:cNvSpPr>
          <p:nvPr/>
        </p:nvSpPr>
        <p:spPr>
          <a:xfrm>
            <a:off x="258184" y="1274441"/>
            <a:ext cx="11675632" cy="4630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Вычислите объем кислорода, содержащегося в 500 л воздуха, если доля кислорода 0,21?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E3A12A3-CCA8-4A2E-B0E8-C09D10F48DDF}"/>
              </a:ext>
            </a:extLst>
          </p:cNvPr>
          <p:cNvSpPr/>
          <p:nvPr/>
        </p:nvSpPr>
        <p:spPr>
          <a:xfrm>
            <a:off x="4322960" y="2170445"/>
            <a:ext cx="726217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pPr marL="114300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CE8DF4-DE95-4A3C-9D9C-6D5821261F1E}"/>
                  </a:ext>
                </a:extLst>
              </p:cNvPr>
              <p:cNvSpPr txBox="1"/>
              <p:nvPr/>
            </p:nvSpPr>
            <p:spPr>
              <a:xfrm>
                <a:off x="476455" y="2067351"/>
                <a:ext cx="3888432" cy="1723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(воздуха) = 500 л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0,21</a:t>
                </a:r>
              </a:p>
              <a:p>
                <a:endParaRPr lang="ru-RU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(О</a:t>
                </a:r>
                <a:r>
                  <a:rPr lang="ru-RU" sz="24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- ?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CE8DF4-DE95-4A3C-9D9C-6D5821261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55" y="2067351"/>
                <a:ext cx="3888432" cy="1723549"/>
              </a:xfrm>
              <a:prstGeom prst="rect">
                <a:avLst/>
              </a:prstGeom>
              <a:blipFill>
                <a:blip r:embed="rId2"/>
                <a:stretch>
                  <a:fillRect l="-2351" t="-2473" b="-7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506805C-2C9C-440A-86B6-C593AFF3F78B}"/>
              </a:ext>
            </a:extLst>
          </p:cNvPr>
          <p:cNvCxnSpPr/>
          <p:nvPr/>
        </p:nvCxnSpPr>
        <p:spPr>
          <a:xfrm>
            <a:off x="4251555" y="2413563"/>
            <a:ext cx="0" cy="13773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B82E66A-F566-42F0-AD5C-E8C7F5873AC2}"/>
              </a:ext>
            </a:extLst>
          </p:cNvPr>
          <p:cNvCxnSpPr/>
          <p:nvPr/>
        </p:nvCxnSpPr>
        <p:spPr>
          <a:xfrm>
            <a:off x="314841" y="3370008"/>
            <a:ext cx="39514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FD6D694-D25D-4F98-98ED-5C40979A2172}"/>
              </a:ext>
            </a:extLst>
          </p:cNvPr>
          <p:cNvSpPr txBox="1"/>
          <p:nvPr/>
        </p:nvSpPr>
        <p:spPr>
          <a:xfrm>
            <a:off x="4276229" y="5178894"/>
            <a:ext cx="8483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500л воздуха содержится 105 л кислорода.</a:t>
            </a:r>
          </a:p>
        </p:txBody>
      </p:sp>
      <p:pic>
        <p:nvPicPr>
          <p:cNvPr id="20" name="Picture 6" descr="http://rudocs.exdat.com/data/30/29160/29160_html_2459271.gif">
            <a:extLst>
              <a:ext uri="{FF2B5EF4-FFF2-40B4-BE49-F238E27FC236}">
                <a16:creationId xmlns:a16="http://schemas.microsoft.com/office/drawing/2014/main" id="{57DA5D38-BA08-489D-9C34-79B4BC19E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GlowEdges/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5345"/>
          <a:stretch/>
        </p:blipFill>
        <p:spPr bwMode="auto">
          <a:xfrm>
            <a:off x="4419682" y="2509598"/>
            <a:ext cx="1897033" cy="919402"/>
          </a:xfrm>
          <a:prstGeom prst="rect">
            <a:avLst/>
          </a:prstGeom>
          <a:ln>
            <a:noFill/>
          </a:ln>
          <a:effectLst/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59658799-B9C2-4029-B66E-424CA120B8BD}"/>
                  </a:ext>
                </a:extLst>
              </p:cNvPr>
              <p:cNvSpPr/>
              <p:nvPr/>
            </p:nvSpPr>
            <p:spPr>
              <a:xfrm>
                <a:off x="4276229" y="3429000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(в-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ва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V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(смеси)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•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(в-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ва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V(О</a:t>
                </a:r>
                <a:r>
                  <a:rPr lang="ru-RU" sz="28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V(</a:t>
                </a:r>
                <a:r>
                  <a:rPr lang="ru-RU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возд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.) •  </a:t>
                </a:r>
                <a14:m>
                  <m:oMath xmlns:m="http://schemas.openxmlformats.org/officeDocument/2006/math">
                    <m:r>
                      <a:rPr lang="ru-R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(О</a:t>
                </a:r>
                <a:r>
                  <a:rPr lang="ru-RU" sz="28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59658799-B9C2-4029-B66E-424CA120B8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229" y="3429000"/>
                <a:ext cx="6096000" cy="954107"/>
              </a:xfrm>
              <a:prstGeom prst="rect">
                <a:avLst/>
              </a:prstGeom>
              <a:blipFill>
                <a:blip r:embed="rId5"/>
                <a:stretch>
                  <a:fillRect l="-2000" t="-7051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E34AFCC-8293-4126-B700-D31487B8ED0B}"/>
              </a:ext>
            </a:extLst>
          </p:cNvPr>
          <p:cNvSpPr/>
          <p:nvPr/>
        </p:nvSpPr>
        <p:spPr>
          <a:xfrm>
            <a:off x="4301753" y="4496313"/>
            <a:ext cx="4879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V(О</a:t>
            </a:r>
            <a:r>
              <a:rPr lang="ru-RU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= 500(л) • 0,21 = 105 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44639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2FB292C-44F7-49C8-AAF9-646B94EF1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9236" y="1216704"/>
            <a:ext cx="11882764" cy="1568635"/>
          </a:xfrm>
        </p:spPr>
        <p:txBody>
          <a:bodyPr/>
          <a:lstStyle/>
          <a:p>
            <a:pPr marL="0" indent="0">
              <a:buNone/>
            </a:pPr>
            <a:r>
              <a:rPr lang="ru-RU" sz="2600" i="1" dirty="0">
                <a:solidFill>
                  <a:schemeClr val="tx1"/>
                </a:solidFill>
              </a:rPr>
              <a:t>Имеется газовая смесь, массовые доли газа в которой равны (%):    метана – 65, водорода – 35. Определите объемные доли газов в этой смеси? </a:t>
            </a:r>
            <a:endParaRPr lang="ru-RU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8EADC52-DE49-4418-A5B3-F2E50F7E6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507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AED8245-3C9D-4AF7-810C-B70D5EE73BB4}"/>
                  </a:ext>
                </a:extLst>
              </p:cNvPr>
              <p:cNvSpPr/>
              <p:nvPr/>
            </p:nvSpPr>
            <p:spPr>
              <a:xfrm>
                <a:off x="3097160" y="2228671"/>
                <a:ext cx="8908021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/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pPr marL="114300"/>
                <a:r>
                  <a:rPr lang="ru-RU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Для расчетов принимаем, что масса газовой смеси равна 100 г.</a:t>
                </a:r>
              </a:p>
              <a:p>
                <a:pPr marL="1143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смеси</m:t>
                          </m:r>
                        </m:e>
                      </m:d>
                      <m:r>
                        <a:rPr lang="ru-RU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=100 г</m:t>
                      </m:r>
                    </m:oMath>
                  </m:oMathPara>
                </a14:m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AED8245-3C9D-4AF7-810C-B70D5EE73B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60" y="2228671"/>
                <a:ext cx="8908021" cy="1569660"/>
              </a:xfrm>
              <a:prstGeom prst="rect">
                <a:avLst/>
              </a:prstGeom>
              <a:blipFill>
                <a:blip r:embed="rId3"/>
                <a:stretch>
                  <a:fillRect t="-2724" r="-1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D0BECF6-FD0C-4BD6-A77D-52CB0747B3DA}"/>
                  </a:ext>
                </a:extLst>
              </p:cNvPr>
              <p:cNvSpPr txBox="1"/>
              <p:nvPr/>
            </p:nvSpPr>
            <p:spPr>
              <a:xfrm>
                <a:off x="375853" y="2285929"/>
                <a:ext cx="3888432" cy="209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14:m>
                  <m:oMath xmlns:m="http://schemas.openxmlformats.org/officeDocument/2006/math">
                    <m:r>
                      <a:rPr lang="ru-RU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(СН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65%</a:t>
                </a:r>
              </a:p>
              <a:p>
                <a14:m>
                  <m:oMath xmlns:m="http://schemas.openxmlformats.org/officeDocument/2006/math">
                    <m:r>
                      <a:rPr lang="ru-RU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(Н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35%</a:t>
                </a:r>
              </a:p>
              <a:p>
                <a:endParaRPr lang="ru-RU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(СН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- ?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 </a:t>
                </a:r>
                <a:r>
                  <a:rPr lang="en-US" sz="2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(Н</a:t>
                </a:r>
                <a:r>
                  <a:rPr lang="ru-RU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- ?</a:t>
                </a: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D0BECF6-FD0C-4BD6-A77D-52CB0747B3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53" y="2285929"/>
                <a:ext cx="3888432" cy="2092881"/>
              </a:xfrm>
              <a:prstGeom prst="rect">
                <a:avLst/>
              </a:prstGeom>
              <a:blipFill>
                <a:blip r:embed="rId4"/>
                <a:stretch>
                  <a:fillRect l="-2508" t="-2041" b="-55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9AC1878-212C-4E82-A280-95CEEDF0A088}"/>
              </a:ext>
            </a:extLst>
          </p:cNvPr>
          <p:cNvCxnSpPr>
            <a:cxnSpLocks/>
          </p:cNvCxnSpPr>
          <p:nvPr/>
        </p:nvCxnSpPr>
        <p:spPr>
          <a:xfrm>
            <a:off x="3097161" y="2443528"/>
            <a:ext cx="0" cy="19352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283FBE0-3E06-42DC-A62F-750D2D0DB2FF}"/>
              </a:ext>
            </a:extLst>
          </p:cNvPr>
          <p:cNvCxnSpPr>
            <a:cxnSpLocks/>
          </p:cNvCxnSpPr>
          <p:nvPr/>
        </p:nvCxnSpPr>
        <p:spPr>
          <a:xfrm>
            <a:off x="344338" y="3429000"/>
            <a:ext cx="275282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6A38CD3C-2C72-4445-8387-F5F5EAE8D720}"/>
                  </a:ext>
                </a:extLst>
              </p:cNvPr>
              <p:cNvSpPr/>
              <p:nvPr/>
            </p:nvSpPr>
            <p:spPr>
              <a:xfrm>
                <a:off x="3097159" y="3771264"/>
                <a:ext cx="3672351" cy="861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143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  <m:d>
                        <m:dPr>
                          <m:ctrlP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(смес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и)</m:t>
                          </m:r>
                        </m:den>
                      </m:f>
                    </m:oMath>
                  </m:oMathPara>
                </a14:m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6A38CD3C-2C72-4445-8387-F5F5EAE8D7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59" y="3771264"/>
                <a:ext cx="3672351" cy="8613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DC3C95FA-52FA-4972-BB68-8DC8389FA72D}"/>
              </a:ext>
            </a:extLst>
          </p:cNvPr>
          <p:cNvSpPr/>
          <p:nvPr/>
        </p:nvSpPr>
        <p:spPr>
          <a:xfrm>
            <a:off x="6514531" y="3924904"/>
            <a:ext cx="942119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3E017E12-232F-4686-AA60-B0D7F63DEDBB}"/>
                  </a:ext>
                </a:extLst>
              </p:cNvPr>
              <p:cNvSpPr/>
              <p:nvPr/>
            </p:nvSpPr>
            <p:spPr>
              <a:xfrm>
                <a:off x="7584243" y="3955883"/>
                <a:ext cx="420147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sSub>
                          <m:sSubPr>
                            <m:ctrlPr>
                              <a:rPr lang="ru-RU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r>
                      <a:rPr lang="ru-RU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d>
                      <m:dPr>
                        <m:ctrlPr>
                          <a:rPr lang="ru-RU" sz="2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sSub>
                          <m:sSubPr>
                            <m:ctrlPr>
                              <a:rPr lang="ru-RU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(смеси</m:t>
                    </m:r>
                  </m:oMath>
                </a14:m>
                <a:r>
                  <a:rPr lang="ru-RU" sz="2400" dirty="0"/>
                  <a:t>)</a:t>
                </a:r>
              </a:p>
            </p:txBody>
          </p:sp>
        </mc:Choice>
        <mc:Fallback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3E017E12-232F-4686-AA60-B0D7F63DED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4243" y="3955883"/>
                <a:ext cx="4201471" cy="461665"/>
              </a:xfrm>
              <a:prstGeom prst="rect">
                <a:avLst/>
              </a:prstGeom>
              <a:blipFill>
                <a:blip r:embed="rId6"/>
                <a:stretch>
                  <a:fillRect t="-10526" r="-130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D8B36CCC-F45A-4ECA-8E01-62889EE96761}"/>
                  </a:ext>
                </a:extLst>
              </p:cNvPr>
              <p:cNvSpPr/>
              <p:nvPr/>
            </p:nvSpPr>
            <p:spPr>
              <a:xfrm>
                <a:off x="3097158" y="4579465"/>
                <a:ext cx="41752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=0,65∙100 г=65 г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D8B36CCC-F45A-4ECA-8E01-62889EE967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58" y="4579465"/>
                <a:ext cx="4175246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35160B04-6190-4BFD-8C0B-53022BE8B1B8}"/>
                  </a:ext>
                </a:extLst>
              </p:cNvPr>
              <p:cNvSpPr/>
              <p:nvPr/>
            </p:nvSpPr>
            <p:spPr>
              <a:xfrm>
                <a:off x="3111905" y="5100125"/>
                <a:ext cx="676486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  <m:d>
                        <m:dPr>
                          <m:ctrlPr>
                            <a:rPr lang="ru-RU" sz="2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смес</m:t>
                          </m:r>
                          <m:r>
                            <a:rPr lang="ru-RU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и</m:t>
                          </m:r>
                        </m:e>
                      </m:d>
                      <m:r>
                        <a:rPr lang="ru-RU" sz="24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=0,35</m:t>
                      </m:r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∙100 г=35 г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35160B04-6190-4BFD-8C0B-53022BE8B1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905" y="5100125"/>
                <a:ext cx="6764865" cy="461665"/>
              </a:xfrm>
              <a:prstGeom prst="rect">
                <a:avLst/>
              </a:prstGeom>
              <a:blipFill>
                <a:blip r:embed="rId8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CFDDDCA5-6F6E-4540-8903-40E74BB2C894}"/>
                  </a:ext>
                </a:extLst>
              </p:cNvPr>
              <p:cNvSpPr/>
              <p:nvPr/>
            </p:nvSpPr>
            <p:spPr>
              <a:xfrm>
                <a:off x="3204784" y="5680604"/>
                <a:ext cx="6091668" cy="8580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65 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г</m:t>
                          </m:r>
                        </m:num>
                        <m:den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16 г/моль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=4,1 моль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CFDDDCA5-6F6E-4540-8903-40E74BB2C8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784" y="5680604"/>
                <a:ext cx="6091668" cy="85805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669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8EADC52-DE49-4418-A5B3-F2E50F7E6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507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5A8184BF-C2CA-41A7-9508-5ACB3AEC000C}"/>
                  </a:ext>
                </a:extLst>
              </p:cNvPr>
              <p:cNvSpPr/>
              <p:nvPr/>
            </p:nvSpPr>
            <p:spPr>
              <a:xfrm>
                <a:off x="358344" y="1374075"/>
                <a:ext cx="9537823" cy="858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35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г</m:t>
                          </m:r>
                        </m:num>
                        <m:den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 г/моль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=17,5 моль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5A8184BF-C2CA-41A7-9508-5ACB3AEC00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4" y="1374075"/>
                <a:ext cx="9537823" cy="8580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519FA0A-E11D-4DA8-A60F-A6D53AC72058}"/>
                  </a:ext>
                </a:extLst>
              </p:cNvPr>
              <p:cNvSpPr/>
              <p:nvPr/>
            </p:nvSpPr>
            <p:spPr>
              <a:xfrm>
                <a:off x="269578" y="2249154"/>
                <a:ext cx="8995155" cy="8272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V</m:t>
                      </m:r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  <m:r>
                                <a:rPr lang="en-US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ru-RU" sz="28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=4,1 </m:t>
                      </m:r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моль ∙22,4</m:t>
                      </m:r>
                      <m:f>
                        <m:fPr>
                          <m:ctrlP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л</m:t>
                          </m:r>
                        </m:num>
                        <m:den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моль</m:t>
                          </m:r>
                        </m:den>
                      </m:f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=91,84 л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519FA0A-E11D-4DA8-A60F-A6D53AC720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78" y="2249154"/>
                <a:ext cx="8995155" cy="8272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8850FE5-55E4-4561-9E54-55CECEF3C27F}"/>
                  </a:ext>
                </a:extLst>
              </p:cNvPr>
              <p:cNvSpPr/>
              <p:nvPr/>
            </p:nvSpPr>
            <p:spPr>
              <a:xfrm>
                <a:off x="358344" y="3132589"/>
                <a:ext cx="8476038" cy="8272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V</m:t>
                      </m:r>
                      <m:d>
                        <m:d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8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ru-RU" sz="28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17,5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моль ∙22,4</m:t>
                      </m:r>
                      <m:f>
                        <m:fPr>
                          <m:ctrlP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л</m:t>
                          </m:r>
                        </m:num>
                        <m:den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моль</m:t>
                          </m:r>
                        </m:den>
                      </m:f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=392 л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8850FE5-55E4-4561-9E54-55CECEF3C2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4" y="3132589"/>
                <a:ext cx="8476038" cy="8272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7B80B0B8-8900-4B4B-8472-12D4EACC6EA9}"/>
                  </a:ext>
                </a:extLst>
              </p:cNvPr>
              <p:cNvSpPr/>
              <p:nvPr/>
            </p:nvSpPr>
            <p:spPr>
              <a:xfrm>
                <a:off x="358344" y="4016024"/>
                <a:ext cx="64578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V</m:t>
                      </m:r>
                      <m:d>
                        <m:dPr>
                          <m:ctrlPr>
                            <a:rPr lang="en-US" sz="28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2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смеси</m:t>
                          </m:r>
                        </m:e>
                      </m:d>
                      <m:r>
                        <a:rPr lang="ru-RU" sz="28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=392 л+91,84 л=483,84 л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7B80B0B8-8900-4B4B-8472-12D4EACC6E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4" y="4016024"/>
                <a:ext cx="645785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50011FA-2258-4FA2-BCE5-376DA2647A71}"/>
                  </a:ext>
                </a:extLst>
              </p:cNvPr>
              <p:cNvSpPr/>
              <p:nvPr/>
            </p:nvSpPr>
            <p:spPr>
              <a:xfrm>
                <a:off x="269577" y="4547867"/>
                <a:ext cx="6995609" cy="861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смеси</m:t>
                          </m:r>
                          <m:r>
                            <a:rPr lang="ru-RU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91,84 л</m:t>
                          </m:r>
                        </m:num>
                        <m:den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483,84 л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=0,19⇒19%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50011FA-2258-4FA2-BCE5-376DA2647A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77" y="4547867"/>
                <a:ext cx="6995609" cy="86132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489E4C88-3C17-40EA-8534-EF42B76B4352}"/>
                  </a:ext>
                </a:extLst>
              </p:cNvPr>
              <p:cNvSpPr/>
              <p:nvPr/>
            </p:nvSpPr>
            <p:spPr>
              <a:xfrm>
                <a:off x="549797" y="5483925"/>
                <a:ext cx="699560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00% −</m:t>
                      </m:r>
                      <m:r>
                        <a:rPr lang="en-US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=100% −19%=81%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489E4C88-3C17-40EA-8534-EF42B76B43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97" y="5483925"/>
                <a:ext cx="6995609" cy="461665"/>
              </a:xfrm>
              <a:prstGeom prst="rect">
                <a:avLst/>
              </a:prstGeom>
              <a:blipFill>
                <a:blip r:embed="rId8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D1E3EBC6-5641-407A-96FD-36DDCD13FFDB}"/>
                  </a:ext>
                </a:extLst>
              </p:cNvPr>
              <p:cNvSpPr/>
              <p:nvPr/>
            </p:nvSpPr>
            <p:spPr>
              <a:xfrm>
                <a:off x="678425" y="6063302"/>
                <a:ext cx="644772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d>
                      <m:dPr>
                        <m:ctrlPr>
                          <a:rPr lang="en-US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  <m:sSub>
                          <m:sSubPr>
                            <m:ctrlPr>
                              <a:rPr lang="ru-RU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sub>
                        </m:sSub>
                      </m:e>
                    </m:d>
                    <m:r>
                      <a:rPr lang="ru-RU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19%,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d>
                      <m:dPr>
                        <m:ctrlPr>
                          <a:rPr lang="en-US" sz="28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ru-RU" sz="28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ru-RU" sz="2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81%  </a:t>
                </a:r>
                <a:endParaRPr lang="ru-RU" sz="2800" b="1" dirty="0"/>
              </a:p>
            </p:txBody>
          </p:sp>
        </mc:Choice>
        <mc:Fallback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D1E3EBC6-5641-407A-96FD-36DDCD13FF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25" y="6063302"/>
                <a:ext cx="6447723" cy="523220"/>
              </a:xfrm>
              <a:prstGeom prst="rect">
                <a:avLst/>
              </a:prstGeom>
              <a:blipFill>
                <a:blip r:embed="rId9"/>
                <a:stretch>
                  <a:fillRect l="-1890" t="-15294" r="-2930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0148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60B924-E8A6-4BC5-BE0A-DAA697D2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846" y="377828"/>
            <a:ext cx="10515600" cy="473487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Объект 2">
                <a:extLst>
                  <a:ext uri="{FF2B5EF4-FFF2-40B4-BE49-F238E27FC236}">
                    <a16:creationId xmlns:a16="http://schemas.microsoft.com/office/drawing/2014/main" id="{D03E6847-802A-4233-A78F-C4756CA32F3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184" y="1274441"/>
                <a:ext cx="11675632" cy="46308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>
                  <a:buFont typeface="Arial" panose="020B0604020202020204" pitchFamily="34" charset="0"/>
                  <a:buNone/>
                </a:pPr>
                <a:r>
                  <a:rPr lang="ru-RU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Плотность газовой смеси, состоящей из водорода и кислорода, по водороду равна 7. Определите объемные доли (%) газов в смеси.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14300" indent="0">
                  <a:buFont typeface="Arial" panose="020B0604020202020204" pitchFamily="34" charset="0"/>
                  <a:buNone/>
                </a:pP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14300" indent="0">
                  <a:buFont typeface="Arial" panose="020B0604020202020204" pitchFamily="34" charset="0"/>
                  <a:buNone/>
                </a:pP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</a:t>
                </a: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(СО</a:t>
                </a:r>
                <a:r>
                  <a:rPr lang="ru-RU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),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) - ?</a:t>
                </a:r>
              </a:p>
            </p:txBody>
          </p:sp>
        </mc:Choice>
        <mc:Fallback>
          <p:sp>
            <p:nvSpPr>
              <p:cNvPr id="6" name="Объект 2">
                <a:extLst>
                  <a:ext uri="{FF2B5EF4-FFF2-40B4-BE49-F238E27FC236}">
                    <a16:creationId xmlns:a16="http://schemas.microsoft.com/office/drawing/2014/main" id="{D03E6847-802A-4233-A78F-C4756CA32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84" y="1274441"/>
                <a:ext cx="11675632" cy="4630860"/>
              </a:xfrm>
              <a:prstGeom prst="rect">
                <a:avLst/>
              </a:prstGeom>
              <a:blipFill>
                <a:blip r:embed="rId2"/>
                <a:stretch>
                  <a:fillRect l="-52" t="-22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4976B62-3268-46D6-B822-0DE4EB018276}"/>
              </a:ext>
            </a:extLst>
          </p:cNvPr>
          <p:cNvCxnSpPr/>
          <p:nvPr/>
        </p:nvCxnSpPr>
        <p:spPr>
          <a:xfrm>
            <a:off x="460068" y="3589871"/>
            <a:ext cx="3187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674E50C-2B34-47DB-A0BC-6ACFA0B47631}"/>
              </a:ext>
            </a:extLst>
          </p:cNvPr>
          <p:cNvCxnSpPr/>
          <p:nvPr/>
        </p:nvCxnSpPr>
        <p:spPr>
          <a:xfrm>
            <a:off x="3602893" y="2574483"/>
            <a:ext cx="0" cy="2448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08F32B33-3EBE-4EF2-97BE-E0054313DD26}"/>
                  </a:ext>
                </a:extLst>
              </p:cNvPr>
              <p:cNvSpPr/>
              <p:nvPr/>
            </p:nvSpPr>
            <p:spPr>
              <a:xfrm>
                <a:off x="281063" y="3001062"/>
                <a:ext cx="3156249" cy="560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</m:t>
                      </m:r>
                    </m:oMath>
                  </m:oMathPara>
                </a14:m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08F32B33-3EBE-4EF2-97BE-E0054313DD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63" y="3001062"/>
                <a:ext cx="3156249" cy="5602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CDE546-CC10-4DE8-84F4-50A05CD5952B}"/>
              </a:ext>
            </a:extLst>
          </p:cNvPr>
          <p:cNvSpPr/>
          <p:nvPr/>
        </p:nvSpPr>
        <p:spPr>
          <a:xfrm>
            <a:off x="3768475" y="2440736"/>
            <a:ext cx="1988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DF3FDC3-138E-4B20-8F83-49B257B10843}"/>
                  </a:ext>
                </a:extLst>
              </p:cNvPr>
              <p:cNvSpPr/>
              <p:nvPr/>
            </p:nvSpPr>
            <p:spPr>
              <a:xfrm>
                <a:off x="3301951" y="2850508"/>
                <a:ext cx="3830087" cy="861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ru-RU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газа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(смес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и)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DF3FDC3-138E-4B20-8F83-49B257B108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951" y="2850508"/>
                <a:ext cx="3830087" cy="8613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5FE633-B6B7-4840-9972-8E873CF12855}"/>
                  </a:ext>
                </a:extLst>
              </p:cNvPr>
              <p:cNvSpPr txBox="1"/>
              <p:nvPr/>
            </p:nvSpPr>
            <p:spPr>
              <a:xfrm>
                <a:off x="7297619" y="3027928"/>
                <a:ext cx="4192493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смеси</m:t>
                          </m:r>
                        </m:e>
                      </m:d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см.</m:t>
                          </m:r>
                        </m:e>
                      </m:d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𝑀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5FE633-B6B7-4840-9972-8E873CF12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7619" y="3027928"/>
                <a:ext cx="4192493" cy="401072"/>
              </a:xfrm>
              <a:prstGeom prst="rect">
                <a:avLst/>
              </a:prstGeom>
              <a:blipFill>
                <a:blip r:embed="rId5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411B102-D6E6-4AB6-B361-C2F3E0AF81DB}"/>
                  </a:ext>
                </a:extLst>
              </p:cNvPr>
              <p:cNvSpPr txBox="1"/>
              <p:nvPr/>
            </p:nvSpPr>
            <p:spPr>
              <a:xfrm>
                <a:off x="3647728" y="3711834"/>
                <a:ext cx="4611326" cy="630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смеси</m:t>
                          </m:r>
                        </m:e>
                      </m:d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f>
                        <m:f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г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моль</m:t>
                          </m:r>
                        </m:den>
                      </m:f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=14</m:t>
                      </m:r>
                      <m:f>
                        <m:f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г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моль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411B102-D6E6-4AB6-B361-C2F3E0AF8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8" y="3711834"/>
                <a:ext cx="4611326" cy="630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500E7BDB-2C4D-429F-8C74-273508CFC1A0}"/>
                  </a:ext>
                </a:extLst>
              </p:cNvPr>
              <p:cNvSpPr/>
              <p:nvPr/>
            </p:nvSpPr>
            <p:spPr>
              <a:xfrm>
                <a:off x="3671240" y="4341878"/>
                <a:ext cx="4651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32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500E7BDB-2C4D-429F-8C74-273508CFC1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240" y="4341878"/>
                <a:ext cx="46519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2C677B4F-1691-4EA4-B484-E1B52FA6710F}"/>
                  </a:ext>
                </a:extLst>
              </p:cNvPr>
              <p:cNvSpPr/>
              <p:nvPr/>
            </p:nvSpPr>
            <p:spPr>
              <a:xfrm>
                <a:off x="3675497" y="5026291"/>
                <a:ext cx="4651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2C677B4F-1691-4EA4-B484-E1B52FA671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497" y="5026291"/>
                <a:ext cx="46519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33300F21-3254-4CC4-AA46-AE84FF2661F9}"/>
                  </a:ext>
                </a:extLst>
              </p:cNvPr>
              <p:cNvSpPr/>
              <p:nvPr/>
            </p:nvSpPr>
            <p:spPr>
              <a:xfrm>
                <a:off x="4268126" y="4730367"/>
                <a:ext cx="73289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14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33300F21-3254-4CC4-AA46-AE84FF2661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126" y="4730367"/>
                <a:ext cx="732893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8ADCE91C-053D-4DE4-A4A1-ADAB41556704}"/>
                  </a:ext>
                </a:extLst>
              </p:cNvPr>
              <p:cNvSpPr/>
              <p:nvPr/>
            </p:nvSpPr>
            <p:spPr>
              <a:xfrm>
                <a:off x="5128457" y="5057068"/>
                <a:ext cx="59343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8ADCE91C-053D-4DE4-A4A1-ADAB415567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8457" y="5057068"/>
                <a:ext cx="593432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C21B87D2-A169-40F7-A453-07BC708841D3}"/>
                  </a:ext>
                </a:extLst>
              </p:cNvPr>
              <p:cNvSpPr/>
              <p:nvPr/>
            </p:nvSpPr>
            <p:spPr>
              <a:xfrm>
                <a:off x="5128457" y="4431092"/>
                <a:ext cx="59343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C21B87D2-A169-40F7-A453-07BC708841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8457" y="4431092"/>
                <a:ext cx="593432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71EFB70F-DFAC-4F53-BF73-0C0E9598ADC9}"/>
              </a:ext>
            </a:extLst>
          </p:cNvPr>
          <p:cNvCxnSpPr/>
          <p:nvPr/>
        </p:nvCxnSpPr>
        <p:spPr>
          <a:xfrm>
            <a:off x="4136431" y="4730367"/>
            <a:ext cx="273337" cy="1623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01D283AE-96EA-490D-ABF9-879CC17D858F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4864350" y="5125510"/>
            <a:ext cx="264107" cy="1623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A35DEC9F-A688-4CA4-98F8-B0475815E443}"/>
              </a:ext>
            </a:extLst>
          </p:cNvPr>
          <p:cNvCxnSpPr/>
          <p:nvPr/>
        </p:nvCxnSpPr>
        <p:spPr>
          <a:xfrm flipV="1">
            <a:off x="4923636" y="4778066"/>
            <a:ext cx="302727" cy="1419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26E0C6CD-B811-49B5-BA52-56846946B0E0}"/>
              </a:ext>
            </a:extLst>
          </p:cNvPr>
          <p:cNvCxnSpPr>
            <a:cxnSpLocks/>
          </p:cNvCxnSpPr>
          <p:nvPr/>
        </p:nvCxnSpPr>
        <p:spPr>
          <a:xfrm flipV="1">
            <a:off x="4097170" y="5182634"/>
            <a:ext cx="302727" cy="1419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Правая фигурная скобка 30">
            <a:extLst>
              <a:ext uri="{FF2B5EF4-FFF2-40B4-BE49-F238E27FC236}">
                <a16:creationId xmlns:a16="http://schemas.microsoft.com/office/drawing/2014/main" id="{208D89CB-5C12-4595-97BD-C49E5AAC355A}"/>
              </a:ext>
            </a:extLst>
          </p:cNvPr>
          <p:cNvSpPr/>
          <p:nvPr/>
        </p:nvSpPr>
        <p:spPr>
          <a:xfrm>
            <a:off x="6530839" y="4482442"/>
            <a:ext cx="338775" cy="104426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A0B87AF4-EBFC-49A2-8788-FAF430FB289E}"/>
                  </a:ext>
                </a:extLst>
              </p:cNvPr>
              <p:cNvSpPr/>
              <p:nvPr/>
            </p:nvSpPr>
            <p:spPr>
              <a:xfrm>
                <a:off x="5666251" y="4426476"/>
                <a:ext cx="105740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800" dirty="0"/>
              </a:p>
            </p:txBody>
          </p:sp>
        </mc:Choice>
        <mc:Fallback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A0B87AF4-EBFC-49A2-8788-FAF430FB28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251" y="4426476"/>
                <a:ext cx="1057405" cy="523220"/>
              </a:xfrm>
              <a:prstGeom prst="rect">
                <a:avLst/>
              </a:prstGeom>
              <a:blipFill>
                <a:blip r:embed="rId12"/>
                <a:stretch>
                  <a:fillRect l="-12139" t="-13953" r="-10405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Прямоугольник 32">
                <a:extLst>
                  <a:ext uri="{FF2B5EF4-FFF2-40B4-BE49-F238E27FC236}">
                    <a16:creationId xmlns:a16="http://schemas.microsoft.com/office/drawing/2014/main" id="{7CB775C3-2725-4836-95FD-A51CF6F7479D}"/>
                  </a:ext>
                </a:extLst>
              </p:cNvPr>
              <p:cNvSpPr/>
              <p:nvPr/>
            </p:nvSpPr>
            <p:spPr>
              <a:xfrm>
                <a:off x="5638662" y="5033321"/>
                <a:ext cx="10713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2800" dirty="0"/>
              </a:p>
            </p:txBody>
          </p:sp>
        </mc:Choice>
        <mc:Fallback>
          <p:sp>
            <p:nvSpPr>
              <p:cNvPr id="33" name="Прямоугольник 32">
                <a:extLst>
                  <a:ext uri="{FF2B5EF4-FFF2-40B4-BE49-F238E27FC236}">
                    <a16:creationId xmlns:a16="http://schemas.microsoft.com/office/drawing/2014/main" id="{7CB775C3-2725-4836-95FD-A51CF6F747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662" y="5033321"/>
                <a:ext cx="1071384" cy="523220"/>
              </a:xfrm>
              <a:prstGeom prst="rect">
                <a:avLst/>
              </a:prstGeom>
              <a:blipFill>
                <a:blip r:embed="rId13"/>
                <a:stretch>
                  <a:fillRect l="-11932" t="-15116" r="-9659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6E5D8105-60F9-4F61-BC16-E8215072FBC6}"/>
                  </a:ext>
                </a:extLst>
              </p:cNvPr>
              <p:cNvSpPr/>
              <p:nvPr/>
            </p:nvSpPr>
            <p:spPr>
              <a:xfrm>
                <a:off x="6948172" y="4764348"/>
                <a:ext cx="272061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ru-RU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смеси</m:t>
                    </m:r>
                  </m:oMath>
                </a14:m>
                <a:r>
                  <a:rPr lang="ru-RU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= 30 л</a:t>
                </a:r>
                <a:endParaRPr lang="ru-RU" sz="2800" dirty="0"/>
              </a:p>
            </p:txBody>
          </p:sp>
        </mc:Choice>
        <mc:Fallback>
          <p:sp>
            <p:nvSpPr>
              <p:cNvPr id="34" name="Прямоугольник 33">
                <a:extLst>
                  <a:ext uri="{FF2B5EF4-FFF2-40B4-BE49-F238E27FC236}">
                    <a16:creationId xmlns:a16="http://schemas.microsoft.com/office/drawing/2014/main" id="{6E5D8105-60F9-4F61-BC16-E8215072FB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172" y="4764348"/>
                <a:ext cx="2720617" cy="523220"/>
              </a:xfrm>
              <a:prstGeom prst="rect">
                <a:avLst/>
              </a:prstGeom>
              <a:blipFill>
                <a:blip r:embed="rId14"/>
                <a:stretch>
                  <a:fillRect l="-4709" t="-15294" r="-3812" b="-30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Прямоугольник 34">
                <a:extLst>
                  <a:ext uri="{FF2B5EF4-FFF2-40B4-BE49-F238E27FC236}">
                    <a16:creationId xmlns:a16="http://schemas.microsoft.com/office/drawing/2014/main" id="{399B2032-F6D8-4068-8B78-7250E8DCC8E9}"/>
                  </a:ext>
                </a:extLst>
              </p:cNvPr>
              <p:cNvSpPr/>
              <p:nvPr/>
            </p:nvSpPr>
            <p:spPr>
              <a:xfrm>
                <a:off x="2598195" y="5460699"/>
                <a:ext cx="6995609" cy="861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ru-RU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𝑉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смеси</m:t>
                          </m:r>
                          <m:r>
                            <a:rPr lang="ru-RU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18 л</m:t>
                          </m:r>
                        </m:num>
                        <m:den>
                          <m:r>
                            <a:rPr lang="ru-RU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30 л</m:t>
                          </m:r>
                        </m:den>
                      </m:f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=0,6⇒60%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5" name="Прямоугольник 34">
                <a:extLst>
                  <a:ext uri="{FF2B5EF4-FFF2-40B4-BE49-F238E27FC236}">
                    <a16:creationId xmlns:a16="http://schemas.microsoft.com/office/drawing/2014/main" id="{399B2032-F6D8-4068-8B78-7250E8DCC8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195" y="5460699"/>
                <a:ext cx="6995609" cy="86132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>
                <a:extLst>
                  <a:ext uri="{FF2B5EF4-FFF2-40B4-BE49-F238E27FC236}">
                    <a16:creationId xmlns:a16="http://schemas.microsoft.com/office/drawing/2014/main" id="{B1AD8076-08C1-4C7A-83D9-346A8E387A82}"/>
                  </a:ext>
                </a:extLst>
              </p:cNvPr>
              <p:cNvSpPr/>
              <p:nvPr/>
            </p:nvSpPr>
            <p:spPr>
              <a:xfrm>
                <a:off x="3202421" y="6300444"/>
                <a:ext cx="699560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00% −</m:t>
                      </m:r>
                      <m:r>
                        <a:rPr lang="en-US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=100% −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60</m:t>
                      </m:r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%=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40</m:t>
                      </m:r>
                      <m:r>
                        <a:rPr lang="ru-RU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6" name="Прямоугольник 35">
                <a:extLst>
                  <a:ext uri="{FF2B5EF4-FFF2-40B4-BE49-F238E27FC236}">
                    <a16:creationId xmlns:a16="http://schemas.microsoft.com/office/drawing/2014/main" id="{B1AD8076-08C1-4C7A-83D9-346A8E387A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421" y="6300444"/>
                <a:ext cx="6995609" cy="461665"/>
              </a:xfrm>
              <a:prstGeom prst="rect">
                <a:avLst/>
              </a:prstGeom>
              <a:blipFill>
                <a:blip r:embed="rId16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76D89321-762D-4693-809E-771848A51098}"/>
                  </a:ext>
                </a:extLst>
              </p:cNvPr>
              <p:cNvSpPr/>
              <p:nvPr/>
            </p:nvSpPr>
            <p:spPr>
              <a:xfrm>
                <a:off x="60933" y="5884945"/>
                <a:ext cx="358328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d>
                      <m:dPr>
                        <m:ctrlPr>
                          <a:rPr lang="en-US" sz="2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24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ru-RU" sz="2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𝟒𝟎</m:t>
                    </m:r>
                  </m:oMath>
                </a14:m>
                <a:r>
                  <a:rPr lang="ru-RU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%, </a:t>
                </a:r>
                <a:endParaRPr lang="en-US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d>
                      <m:dPr>
                        <m:ctrlPr>
                          <a:rPr lang="en-US" sz="2400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ru-RU" sz="24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ru-RU" sz="24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60</a:t>
                </a:r>
                <a:r>
                  <a:rPr lang="ru-RU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%  </a:t>
                </a:r>
                <a:endParaRPr lang="ru-RU" sz="2400" b="1" dirty="0"/>
              </a:p>
            </p:txBody>
          </p:sp>
        </mc:Choice>
        <mc:Fallback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76D89321-762D-4693-809E-771848A510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33" y="5884945"/>
                <a:ext cx="3583289" cy="830997"/>
              </a:xfrm>
              <a:prstGeom prst="rect">
                <a:avLst/>
              </a:prstGeom>
              <a:blipFill>
                <a:blip r:embed="rId17"/>
                <a:stretch>
                  <a:fillRect l="-2721" t="-5109" r="-1531" b="-14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845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5002</TotalTime>
  <Words>819</Words>
  <Application>Microsoft Office PowerPoint</Application>
  <PresentationFormat>Широкоэкранный</PresentationFormat>
  <Paragraphs>102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Wingdings</vt:lpstr>
      <vt:lpstr>Тема Office</vt:lpstr>
      <vt:lpstr>Формула</vt:lpstr>
      <vt:lpstr>Химия</vt:lpstr>
      <vt:lpstr>Презентация PowerPoint</vt:lpstr>
      <vt:lpstr>Относительная плотность II газа по I газу</vt:lpstr>
      <vt:lpstr>Презентация PowerPoint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233</cp:revision>
  <dcterms:created xsi:type="dcterms:W3CDTF">2020-08-05T04:05:11Z</dcterms:created>
  <dcterms:modified xsi:type="dcterms:W3CDTF">2020-10-19T11:42:05Z</dcterms:modified>
</cp:coreProperties>
</file>