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5" r:id="rId3"/>
    <p:sldId id="277" r:id="rId4"/>
    <p:sldId id="261" r:id="rId5"/>
    <p:sldId id="1546" r:id="rId6"/>
    <p:sldId id="1550" r:id="rId7"/>
    <p:sldId id="1547" r:id="rId8"/>
    <p:sldId id="1548" r:id="rId9"/>
    <p:sldId id="1549" r:id="rId10"/>
    <p:sldId id="150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1" clrIdx="0">
    <p:extLst>
      <p:ext uri="{19B8F6BF-5375-455C-9EA6-DF929625EA0E}">
        <p15:presenceInfo xmlns:p15="http://schemas.microsoft.com/office/powerpoint/2012/main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B2D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19848-1738-4DB2-AE01-A6353D1812B7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BEB61-85A3-49F0-B154-CFEC71B90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037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ABEB61-85A3-49F0-B154-CFEC71B9072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2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ABEB61-85A3-49F0-B154-CFEC71B9072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566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9428AD-47A1-4FF9-99F1-EDEC8B7940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F1A14D2-1668-462B-A0DA-89078D5E6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E2ADB5-E4AD-44BA-B3E6-6A0A13571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9CD80F-5304-48CA-B609-84E396678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47C2CE-1B4A-48F6-BC41-D7C33EAF7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94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0B4103-10DE-4FB2-BD89-ABE6025C3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E6A85D-E23C-4EE2-BD11-1DC9BE1FA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B98981-6754-4BC7-8861-89AD3BC15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AAA731-098B-4E1F-B65B-F97843DE7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2F9214-6827-4D02-9EC2-1133CF8F8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89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3AE9DB7-77C9-4413-9491-5F9908A1D2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C2375C-1FAF-411A-811F-DCDBE8B7B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FEE6E1-9054-4E13-9A24-DD578285D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A0D476-25B7-4A96-A45C-1672523C9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C52EDD-B0F2-4DB9-9F25-078ED2F6A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048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362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7574F3-2555-4435-9EDF-5585148A1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11F575-FFFF-4F14-A1BE-F3324AD27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2A0E2A-3687-418A-B4C2-8C02B3CD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EF8467-E49E-4FF8-872A-2AE27CA1E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42CBF2-1509-4AA8-9C2C-DB2E63416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79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8FAF73-DBFF-4C90-BDFA-3674640C6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152A24-E4CC-4760-B711-B0F8134B1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D20620-FF20-495C-85DD-7406CC7D3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2865BA-1342-4CF2-A556-9C36BB4FD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605422-44BC-43AD-897D-AC7CD1023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65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F59222-4980-457C-BF2F-EDF8BFD07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EE652D-4BC5-4A36-B551-C07657B029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32553B-9211-40E5-9F63-F09917D87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18B28A-3B96-4DCC-9070-206E36439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DAC19D-7D37-4AB3-9CB5-50659C964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5918E0-EB45-496A-90B3-C3E461C03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29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C89F26-B2C3-40C3-A70E-07CA71B6D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871665-4970-42BB-82A4-E24293639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EC0C136-B018-40AE-80B1-1C1B250C2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C19AB9B-1DE7-427C-91DA-6D6CF087B2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0ADDCC0-F008-414A-B89D-00714A3260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7BF81E6-333E-4672-BE66-26A8522A3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D270727-0831-433A-B8C4-74ED7CEA9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F7F2716-6FE0-4534-9249-9C75A47D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32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04962D-69F6-43E3-8D74-C9C468A02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3D33B2C-6190-4872-8FA5-863C2C2B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46E67FF-25DE-4E2E-896C-A205FE09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B8E5DE4-DA5F-4405-853A-D57224FF3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41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085377F-ADC8-4084-80E4-E1F471D90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9593748-CAFD-4FB3-97AE-CAF8F104C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C6FBAEB-0517-476D-8239-63089AE9C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44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AECD39-033F-4174-8636-D0FB4C6B2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906415-B0D5-476C-9D72-6EB242748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D4A5D0C-6194-4BC1-9DC9-9249CEADE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44B86C-12BA-476D-95FB-50A1B4FCA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4FACD9-64C8-4DA5-8137-34A64C31D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A4EBEB-2AE9-4CE0-9E72-EC28D0DBA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86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04E102-E010-44CA-B594-F5058E950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6C27542-3246-41E0-BA41-2F6FD1A62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F334D2-2317-4FE2-9495-C15FE334D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AF0DD6-D9E6-40CC-A942-2223D0279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2C3716-15B7-407D-9A94-81AF42FC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5B8B15-E26F-4CE5-936E-059D96220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11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A8E192-3BE6-4059-8934-E7B41C179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1DE4DF-6277-4CCD-90E0-C8F154BA7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FD59D1-4234-4370-A5AA-7E0D06CE3A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02483-9C14-4E02-9F5E-F3B70C0C687E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5CF04C-C544-4AC0-8588-833F59498F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9A3FDF-18E1-4D58-80A7-ECB09CBEF1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18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Relationship Id="rId9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" Type="http://schemas.openxmlformats.org/officeDocument/2006/relationships/image" Target="../media/image27.png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043" y="0"/>
            <a:ext cx="12173957" cy="215805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1742" y="408525"/>
            <a:ext cx="8624170" cy="1262274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 algn="ctr">
              <a:lnSpc>
                <a:spcPct val="100000"/>
              </a:lnSpc>
              <a:spcBef>
                <a:spcPts val="241"/>
              </a:spcBef>
            </a:pPr>
            <a:r>
              <a:rPr lang="ru-RU" sz="8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Химия</a:t>
            </a:r>
            <a:endParaRPr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55655" y="2194947"/>
            <a:ext cx="9322304" cy="4244571"/>
          </a:xfrm>
          <a:prstGeom prst="rect">
            <a:avLst/>
          </a:prstGeom>
        </p:spPr>
        <p:txBody>
          <a:bodyPr vert="horz" wrap="square" lIns="0" tIns="91261" rIns="0" bIns="0" rtlCol="0">
            <a:spAutoFit/>
          </a:bodyPr>
          <a:lstStyle/>
          <a:p>
            <a:pPr marL="26841" marR="10737">
              <a:spcBef>
                <a:spcPts val="719"/>
              </a:spcBef>
            </a:pPr>
            <a:r>
              <a:rPr lang="ru-RU" sz="4800" b="1" dirty="0">
                <a:solidFill>
                  <a:srgbClr val="0070C0"/>
                </a:solidFill>
                <a:latin typeface="Arial"/>
                <a:cs typeface="Arial"/>
              </a:rPr>
              <a:t>Тема: </a:t>
            </a:r>
          </a:p>
          <a:p>
            <a:pPr marL="26841" marR="10737">
              <a:spcBef>
                <a:spcPts val="719"/>
              </a:spcBef>
            </a:pPr>
            <a:r>
              <a:rPr lang="ru-RU" sz="5400" b="1" spc="-21" dirty="0">
                <a:solidFill>
                  <a:srgbClr val="0070C0"/>
                </a:solidFill>
                <a:latin typeface="Arial"/>
                <a:cs typeface="Arial"/>
              </a:rPr>
              <a:t>Газовые смеси. Средняя молекулярная масса. Объёмная и массовая доля газов в смеси.</a:t>
            </a:r>
          </a:p>
        </p:txBody>
      </p:sp>
      <p:sp>
        <p:nvSpPr>
          <p:cNvPr id="5" name="object 5"/>
          <p:cNvSpPr/>
          <p:nvPr/>
        </p:nvSpPr>
        <p:spPr>
          <a:xfrm>
            <a:off x="928251" y="2644430"/>
            <a:ext cx="727404" cy="1564859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6" name="object 6"/>
          <p:cNvSpPr/>
          <p:nvPr/>
        </p:nvSpPr>
        <p:spPr>
          <a:xfrm>
            <a:off x="928251" y="4438107"/>
            <a:ext cx="72740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grpSp>
        <p:nvGrpSpPr>
          <p:cNvPr id="8" name="object 8"/>
          <p:cNvGrpSpPr/>
          <p:nvPr/>
        </p:nvGrpSpPr>
        <p:grpSpPr>
          <a:xfrm>
            <a:off x="9908462" y="449896"/>
            <a:ext cx="1340732" cy="1340732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 sz="3804"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167229" y="482108"/>
            <a:ext cx="816102" cy="765618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4"/>
              </a:spcBef>
            </a:pPr>
            <a:r>
              <a:rPr lang="ru-RU" sz="4755" b="1" dirty="0">
                <a:solidFill>
                  <a:schemeClr val="bg1"/>
                </a:solidFill>
                <a:latin typeface="Arial"/>
                <a:cs typeface="Arial"/>
              </a:rPr>
              <a:t>11</a:t>
            </a:r>
            <a:endParaRPr sz="4755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153127" y="1165508"/>
            <a:ext cx="928715" cy="448621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sz="2748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748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748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837ED92B-5FB7-4BF4-8287-748EE97AFC16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2008729" y="1282372"/>
            <a:ext cx="9973106" cy="4944943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Решите задачи:</a:t>
            </a:r>
          </a:p>
          <a:p>
            <a:pPr marL="514350" indent="-514350">
              <a:buAutoNum type="arabicPeriod"/>
            </a:pP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Плотность газовой смеси, состоящей из оксида серы (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) и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водорода, по азоту равна 2. Определите объемные и массовые доли (%) газов в смеси.</a:t>
            </a:r>
          </a:p>
          <a:p>
            <a:pPr marL="514350" indent="-514350">
              <a:buAutoNum type="arabicPeriod"/>
            </a:pP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Определите массу 1м3 газовой смеси, содержащей 20% (по объему) водорода и 80% кислорода при </a:t>
            </a:r>
            <a:r>
              <a:rPr lang="ru-RU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н.у</a:t>
            </a: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buAutoNum type="arabicPeriod"/>
            </a:pP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92F0981C-1AE8-406B-9FAB-22AF3727DA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0164" y="294705"/>
            <a:ext cx="11771671" cy="588669"/>
          </a:xfrm>
          <a:prstGeom prst="rect">
            <a:avLst/>
          </a:prstGeom>
        </p:spPr>
        <p:txBody>
          <a:bodyPr vert="horz" wrap="square" lIns="0" tIns="34336" rIns="0" bIns="0" rtlCol="0" anchor="ctr">
            <a:spAutoFit/>
          </a:bodyPr>
          <a:lstStyle/>
          <a:p>
            <a:pPr marL="26411" algn="ctr">
              <a:spcBef>
                <a:spcPts val="271"/>
              </a:spcBef>
            </a:pPr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самостоятельного решения: </a:t>
            </a:r>
            <a:endParaRPr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041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0051" y="1278153"/>
            <a:ext cx="11582400" cy="4525963"/>
          </a:xfrm>
        </p:spPr>
        <p:txBody>
          <a:bodyPr/>
          <a:lstStyle/>
          <a:p>
            <a:pPr indent="301625">
              <a:buNone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 В равных объемах различных газов при одинаковых условиях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(T,P)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содержится одинаковое число молекул</a:t>
            </a:r>
            <a:r>
              <a:rPr lang="ru-RU" sz="4400" dirty="0"/>
              <a:t>.</a:t>
            </a:r>
          </a:p>
          <a:p>
            <a:pPr indent="125413" defTabSz="1165225">
              <a:buNone/>
            </a:pPr>
            <a:r>
              <a:rPr lang="ru-RU" sz="4400" i="1" dirty="0"/>
              <a:t> Нормальные условия - это </a:t>
            </a:r>
            <a:r>
              <a:rPr lang="ru-RU" sz="4400" i="1" u="sng" dirty="0"/>
              <a:t>273К и 101 300Па или 0</a:t>
            </a:r>
            <a:r>
              <a:rPr lang="en-US" sz="4400" i="1" u="sng" dirty="0">
                <a:cs typeface="Arial" charset="0"/>
              </a:rPr>
              <a:t>º</a:t>
            </a:r>
            <a:r>
              <a:rPr lang="ru-RU" sz="4400" i="1" u="sng" dirty="0"/>
              <a:t>С и 760 мм </a:t>
            </a:r>
            <a:r>
              <a:rPr lang="ru-RU" sz="4400" i="1" u="sng" dirty="0" err="1"/>
              <a:t>рт.ст</a:t>
            </a:r>
            <a:r>
              <a:rPr lang="ru-RU" sz="4400" i="1" u="sng" dirty="0"/>
              <a:t>. для газов</a:t>
            </a:r>
            <a:r>
              <a:rPr lang="ru-RU" sz="4400" u="sng" dirty="0"/>
              <a:t>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6C47254-CA70-462B-B30B-816BDF04E1F8}"/>
              </a:ext>
            </a:extLst>
          </p:cNvPr>
          <p:cNvSpPr/>
          <p:nvPr/>
        </p:nvSpPr>
        <p:spPr>
          <a:xfrm>
            <a:off x="130277" y="147443"/>
            <a:ext cx="11931446" cy="847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Закон Авогадро</a:t>
            </a:r>
            <a:endParaRPr lang="ru-RU" sz="5400" b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6EC8AA2-E02F-4F59-9530-2AEDCAF8B84C}"/>
              </a:ext>
            </a:extLst>
          </p:cNvPr>
          <p:cNvSpPr/>
          <p:nvPr/>
        </p:nvSpPr>
        <p:spPr>
          <a:xfrm>
            <a:off x="145026" y="1053884"/>
            <a:ext cx="11872451" cy="552018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3C7665C-6367-42D3-B750-B99EAE1E0B94}"/>
              </a:ext>
            </a:extLst>
          </p:cNvPr>
          <p:cNvSpPr/>
          <p:nvPr/>
        </p:nvSpPr>
        <p:spPr>
          <a:xfrm>
            <a:off x="1499419" y="4573268"/>
            <a:ext cx="9443884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При нормальных условиях (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н.у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.) 1 моль любого газа занимает объем 22,4л.</a:t>
            </a:r>
          </a:p>
        </p:txBody>
      </p:sp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9B0F89CF-6329-4AE4-82E8-A57B3BBB9E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87761" y="5507888"/>
          <a:ext cx="4267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Формула" r:id="rId3" imgW="1129810" imgH="304668" progId="Equation.3">
                  <p:embed/>
                </p:oleObj>
              </mc:Choice>
              <mc:Fallback>
                <p:oleObj name="Формула" r:id="rId3" imgW="1129810" imgH="304668" progId="Equation.3">
                  <p:embed/>
                  <p:pic>
                    <p:nvPicPr>
                      <p:cNvPr id="7" name="Object 4">
                        <a:extLst>
                          <a:ext uri="{FF2B5EF4-FFF2-40B4-BE49-F238E27FC236}">
                            <a16:creationId xmlns:a16="http://schemas.microsoft.com/office/drawing/2014/main" id="{9B0F89CF-6329-4AE4-82E8-A57B3BBB9E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7761" y="5507888"/>
                        <a:ext cx="42672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782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FDCA387-4894-4957-8D89-7766E5C46E83}"/>
              </a:ext>
            </a:extLst>
          </p:cNvPr>
          <p:cNvSpPr/>
          <p:nvPr/>
        </p:nvSpPr>
        <p:spPr>
          <a:xfrm>
            <a:off x="130277" y="147443"/>
            <a:ext cx="11931446" cy="847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/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1524001" y="30347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3490450" y="3167534"/>
          <a:ext cx="5181600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Формула" r:id="rId3" imgW="1854200" imgH="419100" progId="Equation.3">
                  <p:embed/>
                </p:oleObj>
              </mc:Choice>
              <mc:Fallback>
                <p:oleObj name="Формула" r:id="rId3" imgW="1854200" imgH="419100" progId="Equation.3">
                  <p:embed/>
                  <p:pic>
                    <p:nvPicPr>
                      <p:cNvPr id="532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450" y="3167534"/>
                        <a:ext cx="5181600" cy="110013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89935" y="18900"/>
            <a:ext cx="11085872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Относительная плотность 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газа по 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газу</a:t>
            </a: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1524001" y="29966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427704" y="4288229"/>
          <a:ext cx="3701844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Формула" r:id="rId5" imgW="1574640" imgH="482400" progId="Equation.3">
                  <p:embed/>
                </p:oleObj>
              </mc:Choice>
              <mc:Fallback>
                <p:oleObj name="Формула" r:id="rId5" imgW="1574640" imgH="482400" progId="Equation.3">
                  <p:embed/>
                  <p:pic>
                    <p:nvPicPr>
                      <p:cNvPr id="532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704" y="4288229"/>
                        <a:ext cx="3701844" cy="12192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7030A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1524001" y="3091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3256" name="Object 8"/>
          <p:cNvGraphicFramePr>
            <a:graphicFrameLocks noChangeAspect="1"/>
          </p:cNvGraphicFramePr>
          <p:nvPr/>
        </p:nvGraphicFramePr>
        <p:xfrm>
          <a:off x="3886201" y="5516756"/>
          <a:ext cx="38862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Формула" r:id="rId7" imgW="1333500" imgH="304800" progId="Equation.3">
                  <p:embed/>
                </p:oleObj>
              </mc:Choice>
              <mc:Fallback>
                <p:oleObj name="Формула" r:id="rId7" imgW="1333500" imgH="304800" progId="Equation.3">
                  <p:embed/>
                  <p:pic>
                    <p:nvPicPr>
                      <p:cNvPr id="5325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1" y="5516756"/>
                        <a:ext cx="38862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207176E-1BD6-4C17-9745-B861E4A77511}"/>
              </a:ext>
            </a:extLst>
          </p:cNvPr>
          <p:cNvSpPr/>
          <p:nvPr/>
        </p:nvSpPr>
        <p:spPr>
          <a:xfrm>
            <a:off x="145026" y="1053884"/>
            <a:ext cx="11872451" cy="552018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87B7C06-65AF-4214-86A7-4AE753662F56}"/>
              </a:ext>
            </a:extLst>
          </p:cNvPr>
          <p:cNvSpPr/>
          <p:nvPr/>
        </p:nvSpPr>
        <p:spPr>
          <a:xfrm>
            <a:off x="248265" y="1123435"/>
            <a:ext cx="1176921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Отношение массы определённого объёма одного газа к массе такого же объёма другого газа, взятого при тех же условиях, называется плотностью первого газа по второму: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31092B1F-31CB-41A3-8108-22470E31662B}"/>
                  </a:ext>
                </a:extLst>
              </p:cNvPr>
              <p:cNvSpPr/>
              <p:nvPr/>
            </p:nvSpPr>
            <p:spPr>
              <a:xfrm>
                <a:off x="4647262" y="4742096"/>
                <a:ext cx="7129324" cy="678776"/>
              </a:xfrm>
              <a:prstGeom prst="rect">
                <a:avLst/>
              </a:prstGeom>
              <a:ln>
                <a:solidFill>
                  <a:srgbClr val="7030A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𝑀</m:t>
                      </m:r>
                      <m:d>
                        <m:d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3600" i="1">
                              <a:latin typeface="Cambria Math" panose="02040503050406030204" pitchFamily="18" charset="0"/>
                            </a:rPr>
                            <m:t>газа</m:t>
                          </m:r>
                        </m:e>
                      </m:d>
                      <m:r>
                        <a:rPr lang="ru-RU" sz="3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3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𝐷</m:t>
                          </m:r>
                        </m:e>
                        <m:sub>
                          <m:r>
                            <a:rPr lang="ru-RU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возд.</m:t>
                          </m:r>
                        </m:sub>
                      </m:sSub>
                      <m:d>
                        <m:dPr>
                          <m:ctrlPr>
                            <a:rPr lang="en-US" sz="3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ru-RU" sz="3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газа</m:t>
                          </m:r>
                        </m:e>
                      </m:d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3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𝑀</m:t>
                      </m:r>
                      <m:d>
                        <m:dPr>
                          <m:ctrlPr>
                            <a:rPr lang="en-US" sz="3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ru-RU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возд.</m:t>
                          </m:r>
                        </m:e>
                      </m:d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31092B1F-31CB-41A3-8108-22470E3166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7262" y="4742096"/>
                <a:ext cx="7129324" cy="67877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319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51687" y="1324795"/>
            <a:ext cx="11598456" cy="32400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Объемную долю газа в смеси обозначают греческой буквой –  «фи».</a:t>
            </a:r>
          </a:p>
          <a:p>
            <a:pPr algn="ctr" defTabSz="179388">
              <a:buFont typeface="Wingdings" panose="05000000000000000000" pitchFamily="2" charset="2"/>
              <a:buChar char="Ø"/>
            </a:pPr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Объемная доля газов в смеси </a:t>
            </a:r>
            <a:r>
              <a:rPr lang="ru-RU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это отношение объема данного газа к общему объему смеси:</a:t>
            </a:r>
          </a:p>
          <a:p>
            <a:pPr marL="114300" indent="0">
              <a:buNone/>
            </a:pP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8" name="Picture 6" descr="http://rudocs.exdat.com/data/30/29160/29160_html_2459271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345"/>
          <a:stretch/>
        </p:blipFill>
        <p:spPr bwMode="auto">
          <a:xfrm>
            <a:off x="4191720" y="3649116"/>
            <a:ext cx="3779062" cy="18315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E7DEF93-C6D7-4D90-A780-AF35A83EFE5B}"/>
              </a:ext>
            </a:extLst>
          </p:cNvPr>
          <p:cNvSpPr/>
          <p:nvPr/>
        </p:nvSpPr>
        <p:spPr>
          <a:xfrm>
            <a:off x="130277" y="147443"/>
            <a:ext cx="11931446" cy="847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Объемная доля газов в смеси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7D498BE-2E6F-4E88-B7B9-F09E86EB84AB}"/>
              </a:ext>
            </a:extLst>
          </p:cNvPr>
          <p:cNvSpPr/>
          <p:nvPr/>
        </p:nvSpPr>
        <p:spPr>
          <a:xfrm>
            <a:off x="145026" y="1053884"/>
            <a:ext cx="11872451" cy="552018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14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60B924-E8A6-4BC5-BE0A-DAA697D2E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846" y="377828"/>
            <a:ext cx="10515600" cy="473487"/>
          </a:xfrm>
        </p:spPr>
        <p:txBody>
          <a:bodyPr>
            <a:no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D03E6847-802A-4233-A78F-C4756CA32F39}"/>
              </a:ext>
            </a:extLst>
          </p:cNvPr>
          <p:cNvSpPr txBox="1">
            <a:spLocks/>
          </p:cNvSpPr>
          <p:nvPr/>
        </p:nvSpPr>
        <p:spPr>
          <a:xfrm>
            <a:off x="258184" y="1274441"/>
            <a:ext cx="11675632" cy="4630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anose="020B0604020202020204" pitchFamily="34" charset="0"/>
              <a:buNone/>
            </a:pP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Анализ атмосферы Венеры показал, что в 50 мл венерианского «воздуха» содержится 48,5 мл углекислого газа и 1,5 мл азота. Рассчитайте объемные доли газов в атмосфере планеты.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Font typeface="Arial" panose="020B0604020202020204" pitchFamily="34" charset="0"/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Дано:</a:t>
            </a:r>
          </a:p>
          <a:p>
            <a:pPr marL="114300" indent="0">
              <a:buFont typeface="Arial" panose="020B0604020202020204" pitchFamily="34" charset="0"/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V(смеси) = 50 мл,</a:t>
            </a:r>
          </a:p>
          <a:p>
            <a:pPr marL="114300" indent="0">
              <a:buFont typeface="Arial" panose="020B0604020202020204" pitchFamily="34" charset="0"/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V(СО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= 48,5 мл,</a:t>
            </a:r>
          </a:p>
          <a:p>
            <a:pPr marL="114300" indent="0">
              <a:buFont typeface="Arial" panose="020B0604020202020204" pitchFamily="34" charset="0"/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V(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= 1,5 мл.</a:t>
            </a:r>
          </a:p>
          <a:p>
            <a:pPr marL="114300" indent="0">
              <a:buFont typeface="Arial" panose="020B0604020202020204" pitchFamily="34" charset="0"/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Найти:</a:t>
            </a:r>
          </a:p>
          <a:p>
            <a:pPr marL="114300" indent="0">
              <a:buFont typeface="Arial" panose="020B0604020202020204" pitchFamily="34" charset="0"/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(СО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), , 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- ?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44976B62-3268-46D6-B822-0DE4EB018276}"/>
              </a:ext>
            </a:extLst>
          </p:cNvPr>
          <p:cNvCxnSpPr/>
          <p:nvPr/>
        </p:nvCxnSpPr>
        <p:spPr>
          <a:xfrm>
            <a:off x="460068" y="4725144"/>
            <a:ext cx="31876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674E50C-2B34-47DB-A0BC-6ACFA0B47631}"/>
              </a:ext>
            </a:extLst>
          </p:cNvPr>
          <p:cNvCxnSpPr/>
          <p:nvPr/>
        </p:nvCxnSpPr>
        <p:spPr>
          <a:xfrm>
            <a:off x="3647728" y="3197623"/>
            <a:ext cx="0" cy="24482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E75D42AA-ECF9-4365-B949-4461B68CF6D9}"/>
                  </a:ext>
                </a:extLst>
              </p:cNvPr>
              <p:cNvSpPr/>
              <p:nvPr/>
            </p:nvSpPr>
            <p:spPr>
              <a:xfrm>
                <a:off x="3568520" y="2570664"/>
                <a:ext cx="8261290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14300" algn="ctr"/>
                <a:r>
                  <a:rPr 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Решение:</a:t>
                </a:r>
              </a:p>
              <a:p>
                <a:pPr marL="114300"/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1) рассчитаем объемную долю углекислого газа в смеси</a:t>
                </a:r>
              </a:p>
              <a:p>
                <a:pPr marL="114300"/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114300"/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14300"/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(СО</a:t>
                </a:r>
                <a:r>
                  <a:rPr lang="ru-RU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 = 48,5 мл / 50 мл = 0,97 или 97% </a:t>
                </a:r>
              </a:p>
              <a:p>
                <a:pPr marL="114300"/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2) рассчитаем объемную долю азота в смеси</a:t>
                </a:r>
              </a:p>
              <a:p>
                <a:pPr marL="114300"/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(СО</a:t>
                </a:r>
                <a:r>
                  <a:rPr lang="ru-RU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 +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 = 100%,</a:t>
                </a:r>
              </a:p>
              <a:p>
                <a:pPr marL="114300"/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 = 100% – 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(СО</a:t>
                </a:r>
                <a:r>
                  <a:rPr lang="ru-RU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 = 100% – 97% = 3%.</a:t>
                </a:r>
              </a:p>
            </p:txBody>
          </p:sp>
        </mc:Choice>
        <mc:Fallback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E75D42AA-ECF9-4365-B949-4461B68CF6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8520" y="2570664"/>
                <a:ext cx="8261290" cy="3416320"/>
              </a:xfrm>
              <a:prstGeom prst="rect">
                <a:avLst/>
              </a:prstGeom>
              <a:blipFill>
                <a:blip r:embed="rId2"/>
                <a:stretch>
                  <a:fillRect t="-1250" b="-33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F61B49DB-69FE-447C-8C65-831AE83B8CDA}"/>
                  </a:ext>
                </a:extLst>
              </p:cNvPr>
              <p:cNvSpPr/>
              <p:nvPr/>
            </p:nvSpPr>
            <p:spPr>
              <a:xfrm>
                <a:off x="3568520" y="6068666"/>
                <a:ext cx="57991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14300"/>
                <a:r>
                  <a:rPr 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Ответ: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(СО</a:t>
                </a:r>
                <a:r>
                  <a:rPr lang="ru-RU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 = 97%,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 = 3%.</a:t>
                </a:r>
              </a:p>
            </p:txBody>
          </p:sp>
        </mc:Choice>
        <mc:Fallback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F61B49DB-69FE-447C-8C65-831AE83B8C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8520" y="6068666"/>
                <a:ext cx="5799163" cy="461665"/>
              </a:xfrm>
              <a:prstGeom prst="rect">
                <a:avLst/>
              </a:prstGeom>
              <a:blipFill>
                <a:blip r:embed="rId3"/>
                <a:stretch>
                  <a:fillRect t="-9333" b="-3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6" descr="http://rudocs.exdat.com/data/30/29160/29160_html_2459271.gif">
            <a:extLst>
              <a:ext uri="{FF2B5EF4-FFF2-40B4-BE49-F238E27FC236}">
                <a16:creationId xmlns:a16="http://schemas.microsoft.com/office/drawing/2014/main" id="{7E05A3A5-7651-421F-9257-928FD1EFBD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GlowEdges/>
                    </a14:imgEffect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5345"/>
          <a:stretch/>
        </p:blipFill>
        <p:spPr bwMode="auto">
          <a:xfrm>
            <a:off x="4919221" y="3462163"/>
            <a:ext cx="1897033" cy="919402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D8EE898-6272-4BE9-AB9C-BBC202B6DC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9338" y="5141370"/>
            <a:ext cx="333375" cy="39052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BC6892D-ACAB-4521-841B-D30E1157CD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46665" y="5193034"/>
            <a:ext cx="333375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060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60B924-E8A6-4BC5-BE0A-DAA697D2E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846" y="377828"/>
            <a:ext cx="10515600" cy="473487"/>
          </a:xfrm>
        </p:spPr>
        <p:txBody>
          <a:bodyPr>
            <a:no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D03E6847-802A-4233-A78F-C4756CA32F39}"/>
              </a:ext>
            </a:extLst>
          </p:cNvPr>
          <p:cNvSpPr txBox="1">
            <a:spLocks/>
          </p:cNvSpPr>
          <p:nvPr/>
        </p:nvSpPr>
        <p:spPr>
          <a:xfrm>
            <a:off x="258184" y="1274441"/>
            <a:ext cx="11675632" cy="4630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Вычислите объем кислорода, содержащегося в 500 л воздуха, если доля кислорода 0,21?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EE3A12A3-CCA8-4A2E-B0E8-C09D10F48DDF}"/>
              </a:ext>
            </a:extLst>
          </p:cNvPr>
          <p:cNvSpPr/>
          <p:nvPr/>
        </p:nvSpPr>
        <p:spPr>
          <a:xfrm>
            <a:off x="4322960" y="2170445"/>
            <a:ext cx="726217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</a:p>
          <a:p>
            <a:pPr marL="114300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/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/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/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/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/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ACE8DF4-DE95-4A3C-9D9C-6D5821261F1E}"/>
                  </a:ext>
                </a:extLst>
              </p:cNvPr>
              <p:cNvSpPr txBox="1"/>
              <p:nvPr/>
            </p:nvSpPr>
            <p:spPr>
              <a:xfrm>
                <a:off x="476455" y="2067351"/>
                <a:ext cx="3888432" cy="1723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Дано: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(воздуха) = 500 л</a:t>
                </a: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(О</a:t>
                </a:r>
                <a:r>
                  <a:rPr lang="ru-RU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 = 0,21</a:t>
                </a:r>
              </a:p>
              <a:p>
                <a:endParaRPr lang="ru-RU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Найти: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(О</a:t>
                </a:r>
                <a:r>
                  <a:rPr lang="ru-RU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 - ?</a:t>
                </a: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ACE8DF4-DE95-4A3C-9D9C-6D5821261F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455" y="2067351"/>
                <a:ext cx="3888432" cy="1723549"/>
              </a:xfrm>
              <a:prstGeom prst="rect">
                <a:avLst/>
              </a:prstGeom>
              <a:blipFill>
                <a:blip r:embed="rId2"/>
                <a:stretch>
                  <a:fillRect l="-2351" t="-2473" b="-74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8506805C-2C9C-440A-86B6-C593AFF3F78B}"/>
              </a:ext>
            </a:extLst>
          </p:cNvPr>
          <p:cNvCxnSpPr/>
          <p:nvPr/>
        </p:nvCxnSpPr>
        <p:spPr>
          <a:xfrm>
            <a:off x="4251555" y="2413563"/>
            <a:ext cx="0" cy="13773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9B82E66A-F566-42F0-AD5C-E8C7F5873AC2}"/>
              </a:ext>
            </a:extLst>
          </p:cNvPr>
          <p:cNvCxnSpPr/>
          <p:nvPr/>
        </p:nvCxnSpPr>
        <p:spPr>
          <a:xfrm>
            <a:off x="314841" y="3370008"/>
            <a:ext cx="395146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FD6D694-D25D-4F98-98ED-5C40979A2172}"/>
              </a:ext>
            </a:extLst>
          </p:cNvPr>
          <p:cNvSpPr txBox="1"/>
          <p:nvPr/>
        </p:nvSpPr>
        <p:spPr>
          <a:xfrm>
            <a:off x="4276229" y="5178894"/>
            <a:ext cx="8483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Ответ: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в 500л воздуха содержится 105 л кислорода.</a:t>
            </a:r>
          </a:p>
        </p:txBody>
      </p:sp>
      <p:pic>
        <p:nvPicPr>
          <p:cNvPr id="20" name="Picture 6" descr="http://rudocs.exdat.com/data/30/29160/29160_html_2459271.gif">
            <a:extLst>
              <a:ext uri="{FF2B5EF4-FFF2-40B4-BE49-F238E27FC236}">
                <a16:creationId xmlns:a16="http://schemas.microsoft.com/office/drawing/2014/main" id="{57DA5D38-BA08-489D-9C34-79B4BC19EE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Edges/>
                    </a14:imgEffect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5345"/>
          <a:stretch/>
        </p:blipFill>
        <p:spPr bwMode="auto">
          <a:xfrm>
            <a:off x="4419682" y="2509598"/>
            <a:ext cx="1897033" cy="919402"/>
          </a:xfrm>
          <a:prstGeom prst="rect">
            <a:avLst/>
          </a:prstGeom>
          <a:ln>
            <a:noFill/>
          </a:ln>
          <a:effectLst/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59658799-B9C2-4029-B66E-424CA120B8BD}"/>
                  </a:ext>
                </a:extLst>
              </p:cNvPr>
              <p:cNvSpPr/>
              <p:nvPr/>
            </p:nvSpPr>
            <p:spPr>
              <a:xfrm>
                <a:off x="4276229" y="3429000"/>
                <a:ext cx="6096000" cy="95410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(в-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ва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) = 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V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(смеси)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•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</m:oMath>
                </a14:m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(в-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ва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</a:p>
              <a:p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V(О</a:t>
                </a:r>
                <a:r>
                  <a:rPr lang="ru-RU" sz="28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) = V(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возд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.) •  </a:t>
                </a:r>
                <a14:m>
                  <m:oMath xmlns:m="http://schemas.openxmlformats.org/officeDocument/2006/math">
                    <m:r>
                      <a:rPr 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</m:oMath>
                </a14:m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(О</a:t>
                </a:r>
                <a:r>
                  <a:rPr lang="ru-RU" sz="28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p:txBody>
          </p:sp>
        </mc:Choice>
        <mc:Fallback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59658799-B9C2-4029-B66E-424CA120B8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229" y="3429000"/>
                <a:ext cx="6096000" cy="954107"/>
              </a:xfrm>
              <a:prstGeom prst="rect">
                <a:avLst/>
              </a:prstGeom>
              <a:blipFill>
                <a:blip r:embed="rId5"/>
                <a:stretch>
                  <a:fillRect l="-2000" t="-7051" b="-1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E34AFCC-8293-4126-B700-D31487B8ED0B}"/>
              </a:ext>
            </a:extLst>
          </p:cNvPr>
          <p:cNvSpPr/>
          <p:nvPr/>
        </p:nvSpPr>
        <p:spPr>
          <a:xfrm>
            <a:off x="4301753" y="4496313"/>
            <a:ext cx="48798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V(О</a:t>
            </a:r>
            <a:r>
              <a:rPr lang="ru-RU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) = 500(л) • 0,21 = 105 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44639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2FB292C-44F7-49C8-AAF9-646B94EF1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9236" y="1216704"/>
            <a:ext cx="11882764" cy="1568635"/>
          </a:xfrm>
        </p:spPr>
        <p:txBody>
          <a:bodyPr/>
          <a:lstStyle/>
          <a:p>
            <a:pPr marL="0" indent="0">
              <a:buNone/>
            </a:pPr>
            <a:r>
              <a:rPr lang="ru-RU" sz="2600" i="1" dirty="0">
                <a:solidFill>
                  <a:schemeClr val="tx1"/>
                </a:solidFill>
              </a:rPr>
              <a:t>Имеется газовая смесь, массовые доли газа в которой равны (%):    метана – 65, водорода – 35. Определите объемные доли газов в этой смеси? </a:t>
            </a:r>
            <a:endParaRPr lang="ru-RU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8EADC52-DE49-4418-A5B3-F2E50F7E6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507"/>
          </a:xfrm>
        </p:spPr>
        <p:txBody>
          <a:bodyPr>
            <a:no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AAED8245-3C9D-4AF7-810C-B70D5EE73BB4}"/>
                  </a:ext>
                </a:extLst>
              </p:cNvPr>
              <p:cNvSpPr/>
              <p:nvPr/>
            </p:nvSpPr>
            <p:spPr>
              <a:xfrm>
                <a:off x="3097160" y="2228671"/>
                <a:ext cx="8908021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14300"/>
                <a:r>
                  <a:rPr 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Решение:</a:t>
                </a:r>
              </a:p>
              <a:p>
                <a:pPr marL="114300"/>
                <a:r>
                  <a:rPr lang="ru-RU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Для расчетов принимаем, что масса газовой смеси равна 100 г.</a:t>
                </a:r>
              </a:p>
              <a:p>
                <a:pPr marL="1143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ru-RU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смеси</m:t>
                          </m:r>
                        </m:e>
                      </m:d>
                      <m:r>
                        <a:rPr lang="ru-RU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=100 г</m:t>
                      </m:r>
                    </m:oMath>
                  </m:oMathPara>
                </a14:m>
                <a:endParaRPr lang="ru-RU" sz="2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AAED8245-3C9D-4AF7-810C-B70D5EE73B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7160" y="2228671"/>
                <a:ext cx="8908021" cy="1569660"/>
              </a:xfrm>
              <a:prstGeom prst="rect">
                <a:avLst/>
              </a:prstGeom>
              <a:blipFill>
                <a:blip r:embed="rId3"/>
                <a:stretch>
                  <a:fillRect t="-2724" r="-1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D0BECF6-FD0C-4BD6-A77D-52CB0747B3DA}"/>
                  </a:ext>
                </a:extLst>
              </p:cNvPr>
              <p:cNvSpPr txBox="1"/>
              <p:nvPr/>
            </p:nvSpPr>
            <p:spPr>
              <a:xfrm>
                <a:off x="375853" y="2285929"/>
                <a:ext cx="3888432" cy="20928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Дано:</a:t>
                </a:r>
              </a:p>
              <a:p>
                <a14:m>
                  <m:oMath xmlns:m="http://schemas.openxmlformats.org/officeDocument/2006/math">
                    <m:r>
                      <a:rPr lang="ru-RU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(СН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 = 65%</a:t>
                </a:r>
              </a:p>
              <a:p>
                <a14:m>
                  <m:oMath xmlns:m="http://schemas.openxmlformats.org/officeDocument/2006/math">
                    <m:r>
                      <a:rPr lang="ru-RU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(Н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 = 35%</a:t>
                </a:r>
              </a:p>
              <a:p>
                <a:endParaRPr lang="ru-RU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Найти: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(СН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 - ?</a:t>
                </a: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 </a:t>
                </a:r>
                <a:r>
                  <a:rPr lang="en-US" sz="24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(Н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 - ?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D0BECF6-FD0C-4BD6-A77D-52CB0747B3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853" y="2285929"/>
                <a:ext cx="3888432" cy="2092881"/>
              </a:xfrm>
              <a:prstGeom prst="rect">
                <a:avLst/>
              </a:prstGeom>
              <a:blipFill>
                <a:blip r:embed="rId4"/>
                <a:stretch>
                  <a:fillRect l="-2508" t="-2041" b="-55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39AC1878-212C-4E82-A280-95CEEDF0A088}"/>
              </a:ext>
            </a:extLst>
          </p:cNvPr>
          <p:cNvCxnSpPr>
            <a:cxnSpLocks/>
          </p:cNvCxnSpPr>
          <p:nvPr/>
        </p:nvCxnSpPr>
        <p:spPr>
          <a:xfrm>
            <a:off x="3097161" y="2443528"/>
            <a:ext cx="0" cy="19352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9283FBE0-3E06-42DC-A62F-750D2D0DB2FF}"/>
              </a:ext>
            </a:extLst>
          </p:cNvPr>
          <p:cNvCxnSpPr>
            <a:cxnSpLocks/>
          </p:cNvCxnSpPr>
          <p:nvPr/>
        </p:nvCxnSpPr>
        <p:spPr>
          <a:xfrm>
            <a:off x="344338" y="3429000"/>
            <a:ext cx="275282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Прямоугольник 18">
                <a:extLst>
                  <a:ext uri="{FF2B5EF4-FFF2-40B4-BE49-F238E27FC236}">
                    <a16:creationId xmlns:a16="http://schemas.microsoft.com/office/drawing/2014/main" id="{6A38CD3C-2C72-4445-8387-F5F5EAE8D720}"/>
                  </a:ext>
                </a:extLst>
              </p:cNvPr>
              <p:cNvSpPr/>
              <p:nvPr/>
            </p:nvSpPr>
            <p:spPr>
              <a:xfrm>
                <a:off x="3097159" y="3771264"/>
                <a:ext cx="3672351" cy="861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143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𝜔</m:t>
                      </m:r>
                      <m:d>
                        <m:dPr>
                          <m:ctrlPr>
                            <a:rPr lang="ru-RU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  <m:sSub>
                            <m:sSubPr>
                              <m:ctrlPr>
                                <a:rPr lang="ru-RU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  <m:sSub>
                            <m:sSubPr>
                              <m:ctrlPr>
                                <a:rPr lang="ru-RU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(смес</m:t>
                          </m:r>
                          <m:r>
                            <a:rPr lang="ru-RU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и)</m:t>
                          </m:r>
                        </m:den>
                      </m:f>
                    </m:oMath>
                  </m:oMathPara>
                </a14:m>
                <a:endParaRPr lang="ru-RU" sz="2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9" name="Прямоугольник 18">
                <a:extLst>
                  <a:ext uri="{FF2B5EF4-FFF2-40B4-BE49-F238E27FC236}">
                    <a16:creationId xmlns:a16="http://schemas.microsoft.com/office/drawing/2014/main" id="{6A38CD3C-2C72-4445-8387-F5F5EAE8D7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7159" y="3771264"/>
                <a:ext cx="3672351" cy="8613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Стрелка: вправо 19">
            <a:extLst>
              <a:ext uri="{FF2B5EF4-FFF2-40B4-BE49-F238E27FC236}">
                <a16:creationId xmlns:a16="http://schemas.microsoft.com/office/drawing/2014/main" id="{DC3C95FA-52FA-4972-BB68-8DC8389FA72D}"/>
              </a:ext>
            </a:extLst>
          </p:cNvPr>
          <p:cNvSpPr/>
          <p:nvPr/>
        </p:nvSpPr>
        <p:spPr>
          <a:xfrm>
            <a:off x="6514531" y="3924904"/>
            <a:ext cx="942119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Прямоугольник 20">
                <a:extLst>
                  <a:ext uri="{FF2B5EF4-FFF2-40B4-BE49-F238E27FC236}">
                    <a16:creationId xmlns:a16="http://schemas.microsoft.com/office/drawing/2014/main" id="{3E017E12-232F-4686-AA60-B0D7F63DEDBB}"/>
                  </a:ext>
                </a:extLst>
              </p:cNvPr>
              <p:cNvSpPr/>
              <p:nvPr/>
            </p:nvSpPr>
            <p:spPr>
              <a:xfrm>
                <a:off x="7584243" y="3955883"/>
                <a:ext cx="420147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d>
                      <m:d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  <m:sSub>
                          <m:sSubPr>
                            <m:ctrlPr>
                              <a:rPr lang="ru-RU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sub>
                        </m:sSub>
                      </m:e>
                    </m:d>
                    <m:r>
                      <a:rPr lang="ru-RU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d>
                      <m:dPr>
                        <m:ctrlPr>
                          <a:rPr lang="ru-RU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  <m:sSub>
                          <m:sSubPr>
                            <m:ctrlPr>
                              <a:rPr lang="ru-RU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sub>
                        </m:sSub>
                      </m:e>
                    </m:d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(смеси</m:t>
                    </m:r>
                  </m:oMath>
                </a14:m>
                <a:r>
                  <a:rPr lang="ru-RU" sz="2400" dirty="0"/>
                  <a:t>)</a:t>
                </a:r>
              </a:p>
            </p:txBody>
          </p:sp>
        </mc:Choice>
        <mc:Fallback>
          <p:sp>
            <p:nvSpPr>
              <p:cNvPr id="21" name="Прямоугольник 20">
                <a:extLst>
                  <a:ext uri="{FF2B5EF4-FFF2-40B4-BE49-F238E27FC236}">
                    <a16:creationId xmlns:a16="http://schemas.microsoft.com/office/drawing/2014/main" id="{3E017E12-232F-4686-AA60-B0D7F63DED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4243" y="3955883"/>
                <a:ext cx="4201471" cy="461665"/>
              </a:xfrm>
              <a:prstGeom prst="rect">
                <a:avLst/>
              </a:prstGeom>
              <a:blipFill>
                <a:blip r:embed="rId6"/>
                <a:stretch>
                  <a:fillRect t="-10526" r="-130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D8B36CCC-F45A-4ECA-8E01-62889EE96761}"/>
                  </a:ext>
                </a:extLst>
              </p:cNvPr>
              <p:cNvSpPr/>
              <p:nvPr/>
            </p:nvSpPr>
            <p:spPr>
              <a:xfrm>
                <a:off x="3097158" y="4579465"/>
                <a:ext cx="41752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  <m:d>
                        <m:dPr>
                          <m:ctrlP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  <m:sSub>
                            <m:sSubPr>
                              <m:ctrlPr>
                                <a:rPr lang="ru-RU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ru-RU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=0,65∙100 г=65 г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D8B36CCC-F45A-4ECA-8E01-62889EE967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7158" y="4579465"/>
                <a:ext cx="4175246" cy="461665"/>
              </a:xfrm>
              <a:prstGeom prst="rect">
                <a:avLst/>
              </a:prstGeom>
              <a:blipFill>
                <a:blip r:embed="rId7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Прямоугольник 22">
                <a:extLst>
                  <a:ext uri="{FF2B5EF4-FFF2-40B4-BE49-F238E27FC236}">
                    <a16:creationId xmlns:a16="http://schemas.microsoft.com/office/drawing/2014/main" id="{35160B04-6190-4BFD-8C0B-53022BE8B1B8}"/>
                  </a:ext>
                </a:extLst>
              </p:cNvPr>
              <p:cNvSpPr/>
              <p:nvPr/>
            </p:nvSpPr>
            <p:spPr>
              <a:xfrm>
                <a:off x="3111905" y="5100125"/>
                <a:ext cx="676486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  <m:d>
                        <m:dPr>
                          <m:ctrlP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ru-RU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ru-RU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𝜔</m:t>
                      </m:r>
                      <m:d>
                        <m:dPr>
                          <m:ctrlPr>
                            <a:rPr lang="ru-RU" sz="24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ru-RU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  <m:d>
                        <m:dPr>
                          <m:ctrlP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смес</m:t>
                          </m:r>
                          <m:r>
                            <a:rPr lang="ru-RU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и</m:t>
                          </m:r>
                        </m:e>
                      </m:d>
                      <m:r>
                        <a:rPr lang="ru-RU" sz="24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=0,35</m:t>
                      </m:r>
                      <m:r>
                        <a:rPr lang="ru-RU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∙100 г=35 г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23" name="Прямоугольник 22">
                <a:extLst>
                  <a:ext uri="{FF2B5EF4-FFF2-40B4-BE49-F238E27FC236}">
                    <a16:creationId xmlns:a16="http://schemas.microsoft.com/office/drawing/2014/main" id="{35160B04-6190-4BFD-8C0B-53022BE8B1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1905" y="5100125"/>
                <a:ext cx="6764865" cy="461665"/>
              </a:xfrm>
              <a:prstGeom prst="rect">
                <a:avLst/>
              </a:prstGeom>
              <a:blipFill>
                <a:blip r:embed="rId8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Прямоугольник 24">
                <a:extLst>
                  <a:ext uri="{FF2B5EF4-FFF2-40B4-BE49-F238E27FC236}">
                    <a16:creationId xmlns:a16="http://schemas.microsoft.com/office/drawing/2014/main" id="{CFDDDCA5-6F6E-4540-8903-40E74BB2C894}"/>
                  </a:ext>
                </a:extLst>
              </p:cNvPr>
              <p:cNvSpPr/>
              <p:nvPr/>
            </p:nvSpPr>
            <p:spPr>
              <a:xfrm>
                <a:off x="3204784" y="5680604"/>
                <a:ext cx="6091668" cy="8580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𝜐</m:t>
                      </m:r>
                      <m:d>
                        <m:dPr>
                          <m:ctrlP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  <m:sSub>
                            <m:sSubPr>
                              <m:ctrlPr>
                                <a:rPr lang="ru-RU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ru-RU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  <m:sSub>
                            <m:sSubPr>
                              <m:ctrlPr>
                                <a:rPr lang="ru-RU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𝑀</m:t>
                          </m:r>
                          <m:r>
                            <a:rPr lang="ru-RU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  <m:sSub>
                            <m:sSubPr>
                              <m:ctrlPr>
                                <a:rPr lang="ru-RU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ru-RU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65 </m:t>
                          </m:r>
                          <m:r>
                            <a:rPr lang="ru-RU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г</m:t>
                          </m:r>
                        </m:num>
                        <m:den>
                          <m:r>
                            <a:rPr lang="ru-RU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16 г/моль</m:t>
                          </m:r>
                        </m:den>
                      </m:f>
                      <m:r>
                        <a:rPr lang="ru-RU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=4,1 моль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25" name="Прямоугольник 24">
                <a:extLst>
                  <a:ext uri="{FF2B5EF4-FFF2-40B4-BE49-F238E27FC236}">
                    <a16:creationId xmlns:a16="http://schemas.microsoft.com/office/drawing/2014/main" id="{CFDDDCA5-6F6E-4540-8903-40E74BB2C8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4784" y="5680604"/>
                <a:ext cx="6091668" cy="85805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9669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8EADC52-DE49-4418-A5B3-F2E50F7E6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507"/>
          </a:xfrm>
        </p:spPr>
        <p:txBody>
          <a:bodyPr>
            <a:no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Прямоугольник 23">
                <a:extLst>
                  <a:ext uri="{FF2B5EF4-FFF2-40B4-BE49-F238E27FC236}">
                    <a16:creationId xmlns:a16="http://schemas.microsoft.com/office/drawing/2014/main" id="{5A8184BF-C2CA-41A7-9508-5ACB3AEC000C}"/>
                  </a:ext>
                </a:extLst>
              </p:cNvPr>
              <p:cNvSpPr/>
              <p:nvPr/>
            </p:nvSpPr>
            <p:spPr>
              <a:xfrm>
                <a:off x="358344" y="1374075"/>
                <a:ext cx="9537823" cy="8580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𝜐</m:t>
                      </m:r>
                      <m:d>
                        <m:dPr>
                          <m:ctrlP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ru-RU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ru-RU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ru-RU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ru-RU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𝑀</m:t>
                          </m:r>
                          <m:r>
                            <a:rPr lang="ru-RU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ru-RU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ru-RU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u-RU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ru-RU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35</m:t>
                          </m:r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ru-RU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г</m:t>
                          </m:r>
                        </m:num>
                        <m:den>
                          <m:r>
                            <a:rPr lang="ru-RU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 г/моль</m:t>
                          </m:r>
                        </m:den>
                      </m:f>
                      <m:r>
                        <a:rPr lang="ru-RU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=17,5 моль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24" name="Прямоугольник 23">
                <a:extLst>
                  <a:ext uri="{FF2B5EF4-FFF2-40B4-BE49-F238E27FC236}">
                    <a16:creationId xmlns:a16="http://schemas.microsoft.com/office/drawing/2014/main" id="{5A8184BF-C2CA-41A7-9508-5ACB3AEC00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344" y="1374075"/>
                <a:ext cx="9537823" cy="85805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2519FA0A-E11D-4DA8-A60F-A6D53AC72058}"/>
                  </a:ext>
                </a:extLst>
              </p:cNvPr>
              <p:cNvSpPr/>
              <p:nvPr/>
            </p:nvSpPr>
            <p:spPr>
              <a:xfrm>
                <a:off x="269578" y="2249154"/>
                <a:ext cx="8995155" cy="8272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V</m:t>
                      </m:r>
                      <m:d>
                        <m:dPr>
                          <m:ctrlPr>
                            <a:rPr lang="en-US" sz="28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  <m:sSub>
                            <m:sSubPr>
                              <m:ctrlPr>
                                <a:rPr lang="ru-RU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𝜐</m:t>
                      </m:r>
                      <m:d>
                        <m:dPr>
                          <m:ctrlPr>
                            <a:rPr lang="en-US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𝐶</m:t>
                              </m:r>
                              <m:r>
                                <a:rPr lang="en-US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ru-RU" sz="2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ru-RU" sz="28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sub>
                      </m:sSub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=4,1 </m:t>
                      </m:r>
                      <m:r>
                        <a:rPr lang="ru-RU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моль ∙22,4</m:t>
                      </m:r>
                      <m:f>
                        <m:fPr>
                          <m:ctrlPr>
                            <a:rPr lang="ru-RU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ru-RU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л</m:t>
                          </m:r>
                        </m:num>
                        <m:den>
                          <m:r>
                            <a:rPr lang="ru-RU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моль</m:t>
                          </m:r>
                        </m:den>
                      </m:f>
                      <m:r>
                        <a:rPr lang="ru-RU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=91,84 л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2519FA0A-E11D-4DA8-A60F-A6D53AC720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578" y="2249154"/>
                <a:ext cx="8995155" cy="8272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68850FE5-55E4-4561-9E54-55CECEF3C27F}"/>
                  </a:ext>
                </a:extLst>
              </p:cNvPr>
              <p:cNvSpPr/>
              <p:nvPr/>
            </p:nvSpPr>
            <p:spPr>
              <a:xfrm>
                <a:off x="358344" y="3132589"/>
                <a:ext cx="8476038" cy="8272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V</m:t>
                      </m:r>
                      <m:d>
                        <m:dPr>
                          <m:ctrlPr>
                            <a:rPr lang="en-US" sz="28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ru-RU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𝜐</m:t>
                      </m:r>
                      <m:d>
                        <m:dPr>
                          <m:ctrlPr>
                            <a:rPr lang="en-US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ru-RU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ru-RU" sz="2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ru-RU" sz="28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sub>
                      </m:sSub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ru-RU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17,5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ru-RU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моль ∙22,4</m:t>
                      </m:r>
                      <m:f>
                        <m:fPr>
                          <m:ctrlPr>
                            <a:rPr lang="ru-RU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ru-RU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л</m:t>
                          </m:r>
                        </m:num>
                        <m:den>
                          <m:r>
                            <a:rPr lang="ru-RU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моль</m:t>
                          </m:r>
                        </m:den>
                      </m:f>
                      <m:r>
                        <a:rPr lang="ru-RU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=392 л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68850FE5-55E4-4561-9E54-55CECEF3C2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344" y="3132589"/>
                <a:ext cx="8476038" cy="8272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7B80B0B8-8900-4B4B-8472-12D4EACC6EA9}"/>
                  </a:ext>
                </a:extLst>
              </p:cNvPr>
              <p:cNvSpPr/>
              <p:nvPr/>
            </p:nvSpPr>
            <p:spPr>
              <a:xfrm>
                <a:off x="358344" y="4016024"/>
                <a:ext cx="645785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V</m:t>
                      </m:r>
                      <m:d>
                        <m:dPr>
                          <m:ctrlPr>
                            <a:rPr lang="en-US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ru-RU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смеси</m:t>
                          </m:r>
                        </m:e>
                      </m:d>
                      <m:r>
                        <a:rPr lang="ru-RU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=392 л+91,84 л=483,84 л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7B80B0B8-8900-4B4B-8472-12D4EACC6E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344" y="4016024"/>
                <a:ext cx="6457857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C50011FA-2258-4FA2-BCE5-376DA2647A71}"/>
                  </a:ext>
                </a:extLst>
              </p:cNvPr>
              <p:cNvSpPr/>
              <p:nvPr/>
            </p:nvSpPr>
            <p:spPr>
              <a:xfrm>
                <a:off x="269577" y="4547867"/>
                <a:ext cx="6995609" cy="861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𝜑</m:t>
                      </m:r>
                      <m:d>
                        <m:dPr>
                          <m:ctrlP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  <m:sSub>
                            <m:sSubPr>
                              <m:ctrlPr>
                                <a:rPr lang="ru-RU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ru-RU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  <m:sSub>
                            <m:sSubPr>
                              <m:ctrlPr>
                                <a:rPr lang="ru-RU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ru-RU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смеси</m:t>
                          </m:r>
                          <m:r>
                            <a:rPr lang="ru-RU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  <m:r>
                        <a:rPr lang="ru-RU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ru-RU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ru-RU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91,84 л</m:t>
                          </m:r>
                        </m:num>
                        <m:den>
                          <m:r>
                            <a:rPr lang="ru-RU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483,84 л</m:t>
                          </m:r>
                        </m:den>
                      </m:f>
                      <m:r>
                        <a:rPr lang="ru-RU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=0,19⇒19%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C50011FA-2258-4FA2-BCE5-376DA2647A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577" y="4547867"/>
                <a:ext cx="6995609" cy="86132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Прямоугольник 24">
                <a:extLst>
                  <a:ext uri="{FF2B5EF4-FFF2-40B4-BE49-F238E27FC236}">
                    <a16:creationId xmlns:a16="http://schemas.microsoft.com/office/drawing/2014/main" id="{489E4C88-3C17-40EA-8534-EF42B76B4352}"/>
                  </a:ext>
                </a:extLst>
              </p:cNvPr>
              <p:cNvSpPr/>
              <p:nvPr/>
            </p:nvSpPr>
            <p:spPr>
              <a:xfrm>
                <a:off x="549797" y="5483925"/>
                <a:ext cx="699560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𝜑</m:t>
                      </m:r>
                      <m:d>
                        <m:dPr>
                          <m:ctrlP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ru-RU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ru-RU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ru-RU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ru-RU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00% −</m:t>
                      </m:r>
                      <m:r>
                        <a:rPr lang="en-US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𝜑</m:t>
                      </m:r>
                      <m:d>
                        <m:dPr>
                          <m:ctrlP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  <m:sSub>
                            <m:sSubPr>
                              <m:ctrlPr>
                                <a:rPr lang="ru-RU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ru-RU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=100% −19%=81%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25" name="Прямоугольник 24">
                <a:extLst>
                  <a:ext uri="{FF2B5EF4-FFF2-40B4-BE49-F238E27FC236}">
                    <a16:creationId xmlns:a16="http://schemas.microsoft.com/office/drawing/2014/main" id="{489E4C88-3C17-40EA-8534-EF42B76B43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797" y="5483925"/>
                <a:ext cx="6995609" cy="461665"/>
              </a:xfrm>
              <a:prstGeom prst="rect">
                <a:avLst/>
              </a:prstGeom>
              <a:blipFill>
                <a:blip r:embed="rId8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D1E3EBC6-5641-407A-96FD-36DDCD13FFDB}"/>
                  </a:ext>
                </a:extLst>
              </p:cNvPr>
              <p:cNvSpPr/>
              <p:nvPr/>
            </p:nvSpPr>
            <p:spPr>
              <a:xfrm>
                <a:off x="678425" y="6063302"/>
                <a:ext cx="644772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𝝋</m:t>
                    </m:r>
                    <m:d>
                      <m:dPr>
                        <m:ctrlPr>
                          <a:rPr lang="en-US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𝑪</m:t>
                        </m:r>
                        <m:sSub>
                          <m:sSubPr>
                            <m:ctrlPr>
                              <a:rPr lang="ru-RU" sz="2800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800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en-US" sz="2800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𝟒</m:t>
                            </m:r>
                          </m:sub>
                        </m:sSub>
                      </m:e>
                    </m:d>
                    <m:r>
                      <a:rPr lang="ru-RU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ru-RU" sz="2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19%, </a:t>
                </a:r>
                <a14:m>
                  <m:oMath xmlns:m="http://schemas.openxmlformats.org/officeDocument/2006/math"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𝝋</m:t>
                    </m:r>
                    <m:d>
                      <m:dPr>
                        <m:ctrlPr>
                          <a:rPr lang="en-US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800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800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ru-RU" sz="2800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b>
                        </m:sSub>
                      </m:e>
                    </m:d>
                    <m:r>
                      <a:rPr lang="ru-RU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ru-RU" sz="2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81%  </a:t>
                </a:r>
                <a:endParaRPr lang="ru-RU" sz="2800" b="1" dirty="0"/>
              </a:p>
            </p:txBody>
          </p:sp>
        </mc:Choice>
        <mc:Fallback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D1E3EBC6-5641-407A-96FD-36DDCD13FF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25" y="6063302"/>
                <a:ext cx="6447723" cy="523220"/>
              </a:xfrm>
              <a:prstGeom prst="rect">
                <a:avLst/>
              </a:prstGeom>
              <a:blipFill>
                <a:blip r:embed="rId9"/>
                <a:stretch>
                  <a:fillRect l="-1890" t="-15294" r="-2930" b="-305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0148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60B924-E8A6-4BC5-BE0A-DAA697D2E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846" y="377828"/>
            <a:ext cx="10515600" cy="473487"/>
          </a:xfrm>
        </p:spPr>
        <p:txBody>
          <a:bodyPr>
            <a:no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Объект 2">
                <a:extLst>
                  <a:ext uri="{FF2B5EF4-FFF2-40B4-BE49-F238E27FC236}">
                    <a16:creationId xmlns:a16="http://schemas.microsoft.com/office/drawing/2014/main" id="{D03E6847-802A-4233-A78F-C4756CA32F3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8184" y="1274441"/>
                <a:ext cx="11675632" cy="46308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14300" indent="0">
                  <a:buFont typeface="Arial" panose="020B0604020202020204" pitchFamily="34" charset="0"/>
                  <a:buNone/>
                </a:pPr>
                <a:r>
                  <a:rPr lang="ru-RU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Плотность газовой смеси, состоящей из водорода и кислорода, по водороду равна 7. Определите объемные доли (%) газов в смеси.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14300" indent="0">
                  <a:buFont typeface="Arial" panose="020B0604020202020204" pitchFamily="34" charset="0"/>
                  <a:buNone/>
                </a:pP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Дано:</a:t>
                </a:r>
              </a:p>
              <a:p>
                <a:pPr marL="114300" indent="0">
                  <a:buFont typeface="Arial" panose="020B0604020202020204" pitchFamily="34" charset="0"/>
                  <a:buNone/>
                </a:pPr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14300" indent="0">
                  <a:buFont typeface="Arial" panose="020B0604020202020204" pitchFamily="34" charset="0"/>
                  <a:buNone/>
                </a:pP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Найти:</a:t>
                </a:r>
              </a:p>
              <a:p>
                <a:pPr marL="114300" indent="0">
                  <a:buNone/>
                </a:pP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(СО</a:t>
                </a:r>
                <a:r>
                  <a:rPr lang="ru-RU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),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) - ?</a:t>
                </a:r>
              </a:p>
            </p:txBody>
          </p:sp>
        </mc:Choice>
        <mc:Fallback>
          <p:sp>
            <p:nvSpPr>
              <p:cNvPr id="6" name="Объект 2">
                <a:extLst>
                  <a:ext uri="{FF2B5EF4-FFF2-40B4-BE49-F238E27FC236}">
                    <a16:creationId xmlns:a16="http://schemas.microsoft.com/office/drawing/2014/main" id="{D03E6847-802A-4233-A78F-C4756CA32F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184" y="1274441"/>
                <a:ext cx="11675632" cy="4630860"/>
              </a:xfrm>
              <a:prstGeom prst="rect">
                <a:avLst/>
              </a:prstGeom>
              <a:blipFill>
                <a:blip r:embed="rId2"/>
                <a:stretch>
                  <a:fillRect l="-52" t="-22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44976B62-3268-46D6-B822-0DE4EB018276}"/>
              </a:ext>
            </a:extLst>
          </p:cNvPr>
          <p:cNvCxnSpPr/>
          <p:nvPr/>
        </p:nvCxnSpPr>
        <p:spPr>
          <a:xfrm>
            <a:off x="460068" y="3589871"/>
            <a:ext cx="31876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674E50C-2B34-47DB-A0BC-6ACFA0B47631}"/>
              </a:ext>
            </a:extLst>
          </p:cNvPr>
          <p:cNvCxnSpPr/>
          <p:nvPr/>
        </p:nvCxnSpPr>
        <p:spPr>
          <a:xfrm>
            <a:off x="3602893" y="2574483"/>
            <a:ext cx="0" cy="24482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08F32B33-3EBE-4EF2-97BE-E0054313DD26}"/>
                  </a:ext>
                </a:extLst>
              </p:cNvPr>
              <p:cNvSpPr/>
              <p:nvPr/>
            </p:nvSpPr>
            <p:spPr>
              <a:xfrm>
                <a:off x="281063" y="3001062"/>
                <a:ext cx="3156249" cy="560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𝐷</m:t>
                          </m:r>
                        </m:e>
                        <m: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7</m:t>
                      </m:r>
                    </m:oMath>
                  </m:oMathPara>
                </a14:m>
                <a:endParaRPr lang="ru-RU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08F32B33-3EBE-4EF2-97BE-E0054313DD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063" y="3001062"/>
                <a:ext cx="3156249" cy="5602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3CDE546-CC10-4DE8-84F4-50A05CD5952B}"/>
              </a:ext>
            </a:extLst>
          </p:cNvPr>
          <p:cNvSpPr/>
          <p:nvPr/>
        </p:nvSpPr>
        <p:spPr>
          <a:xfrm>
            <a:off x="3768475" y="2440736"/>
            <a:ext cx="1988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DDF3FDC3-138E-4B20-8F83-49B257B10843}"/>
                  </a:ext>
                </a:extLst>
              </p:cNvPr>
              <p:cNvSpPr/>
              <p:nvPr/>
            </p:nvSpPr>
            <p:spPr>
              <a:xfrm>
                <a:off x="3301951" y="2850508"/>
                <a:ext cx="3830087" cy="861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𝐷</m:t>
                          </m:r>
                        </m:e>
                        <m:sub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ru-RU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газа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𝑀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(смес</m:t>
                          </m:r>
                          <m:r>
                            <a:rPr lang="ru-RU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и)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𝑀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ru-RU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DDF3FDC3-138E-4B20-8F83-49B257B108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1951" y="2850508"/>
                <a:ext cx="3830087" cy="8613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5FE633-B6B7-4840-9972-8E873CF12855}"/>
                  </a:ext>
                </a:extLst>
              </p:cNvPr>
              <p:cNvSpPr txBox="1"/>
              <p:nvPr/>
            </p:nvSpPr>
            <p:spPr>
              <a:xfrm>
                <a:off x="7297619" y="3027928"/>
                <a:ext cx="4192493" cy="4010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смеси</m:t>
                          </m:r>
                        </m:e>
                      </m:d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𝐷</m:t>
                          </m:r>
                        </m:e>
                        <m:sub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ru-RU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ru-RU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см.</m:t>
                          </m:r>
                        </m:e>
                      </m:d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𝑀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ru-RU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5FE633-B6B7-4840-9972-8E873CF128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7619" y="3027928"/>
                <a:ext cx="4192493" cy="401072"/>
              </a:xfrm>
              <a:prstGeom prst="rect">
                <a:avLst/>
              </a:prstGeom>
              <a:blipFill>
                <a:blip r:embed="rId5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411B102-D6E6-4AB6-B361-C2F3E0AF81DB}"/>
                  </a:ext>
                </a:extLst>
              </p:cNvPr>
              <p:cNvSpPr txBox="1"/>
              <p:nvPr/>
            </p:nvSpPr>
            <p:spPr>
              <a:xfrm>
                <a:off x="3647728" y="3711834"/>
                <a:ext cx="4611326" cy="6300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смеси</m:t>
                          </m:r>
                        </m:e>
                      </m:d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4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7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f>
                        <m:fPr>
                          <m:ctrlP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г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моль</m:t>
                          </m:r>
                        </m:den>
                      </m:f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=14</m:t>
                      </m:r>
                      <m:f>
                        <m:fPr>
                          <m:ctrlP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г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моль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411B102-D6E6-4AB6-B361-C2F3E0AF81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7728" y="3711834"/>
                <a:ext cx="4611326" cy="6300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500E7BDB-2C4D-429F-8C74-273508CFC1A0}"/>
                  </a:ext>
                </a:extLst>
              </p:cNvPr>
              <p:cNvSpPr/>
              <p:nvPr/>
            </p:nvSpPr>
            <p:spPr>
              <a:xfrm>
                <a:off x="3671240" y="4341878"/>
                <a:ext cx="46519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32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500E7BDB-2C4D-429F-8C74-273508CFC1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240" y="4341878"/>
                <a:ext cx="46519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2C677B4F-1691-4EA4-B484-E1B52FA6710F}"/>
                  </a:ext>
                </a:extLst>
              </p:cNvPr>
              <p:cNvSpPr/>
              <p:nvPr/>
            </p:nvSpPr>
            <p:spPr>
              <a:xfrm>
                <a:off x="3675497" y="5026291"/>
                <a:ext cx="46519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2C677B4F-1691-4EA4-B484-E1B52FA671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5497" y="5026291"/>
                <a:ext cx="465191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33300F21-3254-4CC4-AA46-AE84FF2661F9}"/>
                  </a:ext>
                </a:extLst>
              </p:cNvPr>
              <p:cNvSpPr/>
              <p:nvPr/>
            </p:nvSpPr>
            <p:spPr>
              <a:xfrm>
                <a:off x="4268126" y="4730367"/>
                <a:ext cx="73289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14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33300F21-3254-4CC4-AA46-AE84FF2661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126" y="4730367"/>
                <a:ext cx="732893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Прямоугольник 18">
                <a:extLst>
                  <a:ext uri="{FF2B5EF4-FFF2-40B4-BE49-F238E27FC236}">
                    <a16:creationId xmlns:a16="http://schemas.microsoft.com/office/drawing/2014/main" id="{8ADCE91C-053D-4DE4-A4A1-ADAB41556704}"/>
                  </a:ext>
                </a:extLst>
              </p:cNvPr>
              <p:cNvSpPr/>
              <p:nvPr/>
            </p:nvSpPr>
            <p:spPr>
              <a:xfrm>
                <a:off x="5128457" y="5057068"/>
                <a:ext cx="59343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18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19" name="Прямоугольник 18">
                <a:extLst>
                  <a:ext uri="{FF2B5EF4-FFF2-40B4-BE49-F238E27FC236}">
                    <a16:creationId xmlns:a16="http://schemas.microsoft.com/office/drawing/2014/main" id="{8ADCE91C-053D-4DE4-A4A1-ADAB415567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8457" y="5057068"/>
                <a:ext cx="593432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Прямоугольник 19">
                <a:extLst>
                  <a:ext uri="{FF2B5EF4-FFF2-40B4-BE49-F238E27FC236}">
                    <a16:creationId xmlns:a16="http://schemas.microsoft.com/office/drawing/2014/main" id="{C21B87D2-A169-40F7-A453-07BC708841D3}"/>
                  </a:ext>
                </a:extLst>
              </p:cNvPr>
              <p:cNvSpPr/>
              <p:nvPr/>
            </p:nvSpPr>
            <p:spPr>
              <a:xfrm>
                <a:off x="5128457" y="4431092"/>
                <a:ext cx="59343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20" name="Прямоугольник 19">
                <a:extLst>
                  <a:ext uri="{FF2B5EF4-FFF2-40B4-BE49-F238E27FC236}">
                    <a16:creationId xmlns:a16="http://schemas.microsoft.com/office/drawing/2014/main" id="{C21B87D2-A169-40F7-A453-07BC708841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8457" y="4431092"/>
                <a:ext cx="593432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71EFB70F-DFAC-4F53-BF73-0C0E9598ADC9}"/>
              </a:ext>
            </a:extLst>
          </p:cNvPr>
          <p:cNvCxnSpPr/>
          <p:nvPr/>
        </p:nvCxnSpPr>
        <p:spPr>
          <a:xfrm>
            <a:off x="4136431" y="4730367"/>
            <a:ext cx="273337" cy="1623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01D283AE-96EA-490D-ABF9-879CC17D858F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4864350" y="5125510"/>
            <a:ext cx="264107" cy="1623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A35DEC9F-A688-4CA4-98F8-B0475815E443}"/>
              </a:ext>
            </a:extLst>
          </p:cNvPr>
          <p:cNvCxnSpPr/>
          <p:nvPr/>
        </p:nvCxnSpPr>
        <p:spPr>
          <a:xfrm flipV="1">
            <a:off x="4923636" y="4778066"/>
            <a:ext cx="302727" cy="1419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26E0C6CD-B811-49B5-BA52-56846946B0E0}"/>
              </a:ext>
            </a:extLst>
          </p:cNvPr>
          <p:cNvCxnSpPr>
            <a:cxnSpLocks/>
          </p:cNvCxnSpPr>
          <p:nvPr/>
        </p:nvCxnSpPr>
        <p:spPr>
          <a:xfrm flipV="1">
            <a:off x="4097170" y="5182634"/>
            <a:ext cx="302727" cy="1419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Правая фигурная скобка 30">
            <a:extLst>
              <a:ext uri="{FF2B5EF4-FFF2-40B4-BE49-F238E27FC236}">
                <a16:creationId xmlns:a16="http://schemas.microsoft.com/office/drawing/2014/main" id="{208D89CB-5C12-4595-97BD-C49E5AAC355A}"/>
              </a:ext>
            </a:extLst>
          </p:cNvPr>
          <p:cNvSpPr/>
          <p:nvPr/>
        </p:nvSpPr>
        <p:spPr>
          <a:xfrm>
            <a:off x="6530839" y="4482442"/>
            <a:ext cx="338775" cy="104426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Прямоугольник 31">
                <a:extLst>
                  <a:ext uri="{FF2B5EF4-FFF2-40B4-BE49-F238E27FC236}">
                    <a16:creationId xmlns:a16="http://schemas.microsoft.com/office/drawing/2014/main" id="{A0B87AF4-EBFC-49A2-8788-FAF430FB289E}"/>
                  </a:ext>
                </a:extLst>
              </p:cNvPr>
              <p:cNvSpPr/>
              <p:nvPr/>
            </p:nvSpPr>
            <p:spPr>
              <a:xfrm>
                <a:off x="5666251" y="4426476"/>
                <a:ext cx="105740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𝑂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sz="2800" dirty="0"/>
              </a:p>
            </p:txBody>
          </p:sp>
        </mc:Choice>
        <mc:Fallback>
          <p:sp>
            <p:nvSpPr>
              <p:cNvPr id="32" name="Прямоугольник 31">
                <a:extLst>
                  <a:ext uri="{FF2B5EF4-FFF2-40B4-BE49-F238E27FC236}">
                    <a16:creationId xmlns:a16="http://schemas.microsoft.com/office/drawing/2014/main" id="{A0B87AF4-EBFC-49A2-8788-FAF430FB2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6251" y="4426476"/>
                <a:ext cx="1057405" cy="523220"/>
              </a:xfrm>
              <a:prstGeom prst="rect">
                <a:avLst/>
              </a:prstGeom>
              <a:blipFill>
                <a:blip r:embed="rId12"/>
                <a:stretch>
                  <a:fillRect l="-12139" t="-13953" r="-10405" b="-290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Прямоугольник 32">
                <a:extLst>
                  <a:ext uri="{FF2B5EF4-FFF2-40B4-BE49-F238E27FC236}">
                    <a16:creationId xmlns:a16="http://schemas.microsoft.com/office/drawing/2014/main" id="{7CB775C3-2725-4836-95FD-A51CF6F7479D}"/>
                  </a:ext>
                </a:extLst>
              </p:cNvPr>
              <p:cNvSpPr/>
              <p:nvPr/>
            </p:nvSpPr>
            <p:spPr>
              <a:xfrm>
                <a:off x="5638662" y="5033321"/>
                <a:ext cx="10713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𝐻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sz="2800" dirty="0"/>
              </a:p>
            </p:txBody>
          </p:sp>
        </mc:Choice>
        <mc:Fallback>
          <p:sp>
            <p:nvSpPr>
              <p:cNvPr id="33" name="Прямоугольник 32">
                <a:extLst>
                  <a:ext uri="{FF2B5EF4-FFF2-40B4-BE49-F238E27FC236}">
                    <a16:creationId xmlns:a16="http://schemas.microsoft.com/office/drawing/2014/main" id="{7CB775C3-2725-4836-95FD-A51CF6F747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662" y="5033321"/>
                <a:ext cx="1071384" cy="523220"/>
              </a:xfrm>
              <a:prstGeom prst="rect">
                <a:avLst/>
              </a:prstGeom>
              <a:blipFill>
                <a:blip r:embed="rId13"/>
                <a:stretch>
                  <a:fillRect l="-11932" t="-15116" r="-9659" b="-290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Прямоугольник 33">
                <a:extLst>
                  <a:ext uri="{FF2B5EF4-FFF2-40B4-BE49-F238E27FC236}">
                    <a16:creationId xmlns:a16="http://schemas.microsoft.com/office/drawing/2014/main" id="{6E5D8105-60F9-4F61-BC16-E8215072FBC6}"/>
                  </a:ext>
                </a:extLst>
              </p:cNvPr>
              <p:cNvSpPr/>
              <p:nvPr/>
            </p:nvSpPr>
            <p:spPr>
              <a:xfrm>
                <a:off x="6948172" y="4764348"/>
                <a:ext cx="272061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ru-RU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смеси</m:t>
                    </m:r>
                  </m:oMath>
                </a14:m>
                <a:r>
                  <a:rPr lang="ru-RU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) = 30 л</a:t>
                </a:r>
                <a:endParaRPr lang="ru-RU" sz="2800" dirty="0"/>
              </a:p>
            </p:txBody>
          </p:sp>
        </mc:Choice>
        <mc:Fallback>
          <p:sp>
            <p:nvSpPr>
              <p:cNvPr id="34" name="Прямоугольник 33">
                <a:extLst>
                  <a:ext uri="{FF2B5EF4-FFF2-40B4-BE49-F238E27FC236}">
                    <a16:creationId xmlns:a16="http://schemas.microsoft.com/office/drawing/2014/main" id="{6E5D8105-60F9-4F61-BC16-E8215072FB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172" y="4764348"/>
                <a:ext cx="2720617" cy="523220"/>
              </a:xfrm>
              <a:prstGeom prst="rect">
                <a:avLst/>
              </a:prstGeom>
              <a:blipFill>
                <a:blip r:embed="rId14"/>
                <a:stretch>
                  <a:fillRect l="-4709" t="-15294" r="-3812" b="-305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Прямоугольник 34">
                <a:extLst>
                  <a:ext uri="{FF2B5EF4-FFF2-40B4-BE49-F238E27FC236}">
                    <a16:creationId xmlns:a16="http://schemas.microsoft.com/office/drawing/2014/main" id="{399B2032-F6D8-4068-8B78-7250E8DCC8E9}"/>
                  </a:ext>
                </a:extLst>
              </p:cNvPr>
              <p:cNvSpPr/>
              <p:nvPr/>
            </p:nvSpPr>
            <p:spPr>
              <a:xfrm>
                <a:off x="2598195" y="5460699"/>
                <a:ext cx="6995609" cy="861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𝜑</m:t>
                      </m:r>
                      <m:d>
                        <m:dPr>
                          <m:ctrlP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ru-RU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ru-RU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ru-RU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ru-RU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ru-RU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смеси</m:t>
                          </m:r>
                          <m:r>
                            <a:rPr lang="ru-RU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  <m:r>
                        <a:rPr lang="ru-RU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ru-RU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ru-RU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18 л</m:t>
                          </m:r>
                        </m:num>
                        <m:den>
                          <m:r>
                            <a:rPr lang="ru-RU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30 л</m:t>
                          </m:r>
                        </m:den>
                      </m:f>
                      <m:r>
                        <a:rPr lang="ru-RU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=0,6⇒60%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35" name="Прямоугольник 34">
                <a:extLst>
                  <a:ext uri="{FF2B5EF4-FFF2-40B4-BE49-F238E27FC236}">
                    <a16:creationId xmlns:a16="http://schemas.microsoft.com/office/drawing/2014/main" id="{399B2032-F6D8-4068-8B78-7250E8DCC8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8195" y="5460699"/>
                <a:ext cx="6995609" cy="86132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Прямоугольник 35">
                <a:extLst>
                  <a:ext uri="{FF2B5EF4-FFF2-40B4-BE49-F238E27FC236}">
                    <a16:creationId xmlns:a16="http://schemas.microsoft.com/office/drawing/2014/main" id="{B1AD8076-08C1-4C7A-83D9-346A8E387A82}"/>
                  </a:ext>
                </a:extLst>
              </p:cNvPr>
              <p:cNvSpPr/>
              <p:nvPr/>
            </p:nvSpPr>
            <p:spPr>
              <a:xfrm>
                <a:off x="3202421" y="6300444"/>
                <a:ext cx="699560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𝜑</m:t>
                      </m:r>
                      <m:d>
                        <m:dPr>
                          <m:ctrlP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ru-RU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ru-RU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ru-RU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ru-RU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00% −</m:t>
                      </m:r>
                      <m:r>
                        <a:rPr lang="en-US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𝜑</m:t>
                      </m:r>
                      <m:d>
                        <m:dPr>
                          <m:ctrlP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ru-RU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=100% −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60</m:t>
                      </m:r>
                      <m:r>
                        <a:rPr lang="ru-RU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%=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40</m:t>
                      </m:r>
                      <m:r>
                        <a:rPr lang="ru-RU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%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36" name="Прямоугольник 35">
                <a:extLst>
                  <a:ext uri="{FF2B5EF4-FFF2-40B4-BE49-F238E27FC236}">
                    <a16:creationId xmlns:a16="http://schemas.microsoft.com/office/drawing/2014/main" id="{B1AD8076-08C1-4C7A-83D9-346A8E387A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2421" y="6300444"/>
                <a:ext cx="6995609" cy="461665"/>
              </a:xfrm>
              <a:prstGeom prst="rect">
                <a:avLst/>
              </a:prstGeom>
              <a:blipFill>
                <a:blip r:embed="rId16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Прямоугольник 36">
                <a:extLst>
                  <a:ext uri="{FF2B5EF4-FFF2-40B4-BE49-F238E27FC236}">
                    <a16:creationId xmlns:a16="http://schemas.microsoft.com/office/drawing/2014/main" id="{76D89321-762D-4693-809E-771848A51098}"/>
                  </a:ext>
                </a:extLst>
              </p:cNvPr>
              <p:cNvSpPr/>
              <p:nvPr/>
            </p:nvSpPr>
            <p:spPr>
              <a:xfrm>
                <a:off x="60933" y="5884945"/>
                <a:ext cx="3583289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en-US" sz="24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𝝋</m:t>
                    </m:r>
                    <m:d>
                      <m:dPr>
                        <m:ctrlPr>
                          <a:rPr lang="en-US" sz="24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400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𝑶</m:t>
                            </m:r>
                          </m:e>
                          <m:sub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b>
                        </m:sSub>
                      </m:e>
                    </m:d>
                    <m:r>
                      <a:rPr lang="ru-RU" sz="24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𝟒𝟎</m:t>
                    </m:r>
                  </m:oMath>
                </a14:m>
                <a:r>
                  <a:rPr lang="ru-RU" sz="2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%, </a:t>
                </a:r>
                <a:endParaRPr lang="en-US" sz="24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b="1" i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US" sz="24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𝝋</m:t>
                    </m:r>
                    <m:d>
                      <m:dPr>
                        <m:ctrlPr>
                          <a:rPr lang="en-US" sz="24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400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400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ru-RU" sz="2400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b>
                        </m:sSub>
                      </m:e>
                    </m:d>
                    <m:r>
                      <a:rPr lang="ru-RU" sz="24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60</a:t>
                </a:r>
                <a:r>
                  <a:rPr lang="ru-RU" sz="2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%  </a:t>
                </a:r>
                <a:endParaRPr lang="ru-RU" sz="2400" b="1" dirty="0"/>
              </a:p>
            </p:txBody>
          </p:sp>
        </mc:Choice>
        <mc:Fallback>
          <p:sp>
            <p:nvSpPr>
              <p:cNvPr id="37" name="Прямоугольник 36">
                <a:extLst>
                  <a:ext uri="{FF2B5EF4-FFF2-40B4-BE49-F238E27FC236}">
                    <a16:creationId xmlns:a16="http://schemas.microsoft.com/office/drawing/2014/main" id="{76D89321-762D-4693-809E-771848A510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33" y="5884945"/>
                <a:ext cx="3583289" cy="830997"/>
              </a:xfrm>
              <a:prstGeom prst="rect">
                <a:avLst/>
              </a:prstGeom>
              <a:blipFill>
                <a:blip r:embed="rId17"/>
                <a:stretch>
                  <a:fillRect l="-2721" t="-5109" r="-1531" b="-145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845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5002</TotalTime>
  <Words>819</Words>
  <Application>Microsoft Office PowerPoint</Application>
  <PresentationFormat>Широкоэкранный</PresentationFormat>
  <Paragraphs>102</Paragraphs>
  <Slides>10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Wingdings</vt:lpstr>
      <vt:lpstr>Тема Office</vt:lpstr>
      <vt:lpstr>Формула</vt:lpstr>
      <vt:lpstr>Химия</vt:lpstr>
      <vt:lpstr>Презентация PowerPoint</vt:lpstr>
      <vt:lpstr>Относительная плотность II газа по I газу</vt:lpstr>
      <vt:lpstr>Презентация PowerPoint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Задания для самостоятельного решения: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LENOVO</cp:lastModifiedBy>
  <cp:revision>233</cp:revision>
  <dcterms:created xsi:type="dcterms:W3CDTF">2020-08-05T04:05:11Z</dcterms:created>
  <dcterms:modified xsi:type="dcterms:W3CDTF">2020-10-19T11:42:05Z</dcterms:modified>
</cp:coreProperties>
</file>