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1535" r:id="rId3"/>
    <p:sldId id="1536" r:id="rId4"/>
    <p:sldId id="1537" r:id="rId5"/>
    <p:sldId id="1538" r:id="rId6"/>
    <p:sldId id="1539" r:id="rId7"/>
    <p:sldId id="1540" r:id="rId8"/>
    <p:sldId id="1541" r:id="rId9"/>
    <p:sldId id="1544" r:id="rId10"/>
    <p:sldId id="1509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 snapToGrid="0">
      <p:cViewPr varScale="1">
        <p:scale>
          <a:sx n="49" d="100"/>
          <a:sy n="49" d="100"/>
        </p:scale>
        <p:origin x="7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59538" y="3381153"/>
            <a:ext cx="9322304" cy="1908034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1200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pPr marL="26841" marR="10737">
              <a:spcBef>
                <a:spcPts val="1200"/>
              </a:spcBef>
            </a:pPr>
            <a:r>
              <a:rPr lang="ru-RU" sz="5400" b="1" dirty="0">
                <a:solidFill>
                  <a:srgbClr val="0070C0"/>
                </a:solidFill>
                <a:latin typeface="Arial"/>
                <a:cs typeface="Arial"/>
              </a:rPr>
              <a:t>Закон эквивалентов</a:t>
            </a:r>
            <a:endParaRPr lang="ru-RU" sz="4000" b="1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37ED92B-5FB7-4BF4-8287-748EE97AFC1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625271" y="1547843"/>
            <a:ext cx="8941455" cy="1457835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Решить задания № </a:t>
            </a:r>
            <a:r>
              <a:rPr lang="en-US" sz="4800" b="1" dirty="0">
                <a:latin typeface="Arial" pitchFamily="34" charset="0"/>
                <a:cs typeface="Arial" pitchFamily="34" charset="0"/>
              </a:rPr>
              <a:t>5,6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ru-RU" sz="4800" b="1" dirty="0">
                <a:latin typeface="Arial" pitchFamily="34" charset="0"/>
                <a:cs typeface="Arial" pitchFamily="34" charset="0"/>
              </a:rPr>
              <a:t>на стр. 45</a:t>
            </a:r>
          </a:p>
        </p:txBody>
      </p:sp>
      <p:sp>
        <p:nvSpPr>
          <p:cNvPr id="5" name="object 2">
            <a:extLst>
              <a:ext uri="{FF2B5EF4-FFF2-40B4-BE49-F238E27FC236}">
                <a16:creationId xmlns=""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A8EDA51D-43C8-4335-85D7-F5271C3421D3}"/>
              </a:ext>
            </a:extLst>
          </p:cNvPr>
          <p:cNvSpPr txBox="1">
            <a:spLocks noChangeArrowheads="1"/>
          </p:cNvSpPr>
          <p:nvPr/>
        </p:nvSpPr>
        <p:spPr>
          <a:xfrm>
            <a:off x="323800" y="1231107"/>
            <a:ext cx="11342173" cy="96101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</a:pPr>
            <a:r>
              <a:rPr lang="ru-RU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Определите эквивалентные массы азота в составе следующих соединениях: 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NO, N</a:t>
            </a:r>
            <a:r>
              <a:rPr lang="en-US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3, </a:t>
            </a:r>
            <a:r>
              <a:rPr lang="en-US" alt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altLang="ru-RU" sz="1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32">
            <a:extLst>
              <a:ext uri="{FF2B5EF4-FFF2-40B4-BE49-F238E27FC236}">
                <a16:creationId xmlns="" xmlns:a16="http://schemas.microsoft.com/office/drawing/2014/main" id="{C3DA5B18-17C5-4255-AB11-E8F5D7C83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37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31">
                <a:extLst>
                  <a:ext uri="{FF2B5EF4-FFF2-40B4-BE49-F238E27FC236}">
                    <a16:creationId xmlns="" xmlns:a16="http://schemas.microsoft.com/office/drawing/2014/main" id="{D57140FC-15F4-4252-AD01-18663AB7719D}"/>
                  </a:ext>
                </a:extLst>
              </p:cNvPr>
              <p:cNvSpPr txBox="1"/>
              <p:nvPr/>
            </p:nvSpPr>
            <p:spPr bwMode="auto">
              <a:xfrm>
                <a:off x="4484355" y="2121972"/>
                <a:ext cx="3223290" cy="10636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Элем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ru-RU" sz="3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num>
                        <m:den>
                          <m: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9" name="Object 31">
                <a:extLst>
                  <a:ext uri="{FF2B5EF4-FFF2-40B4-BE49-F238E27FC236}">
                    <a16:creationId xmlns:a16="http://schemas.microsoft.com/office/drawing/2014/main" id="{D57140FC-15F4-4252-AD01-18663AB77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4355" y="2121972"/>
                <a:ext cx="3223290" cy="1063624"/>
              </a:xfrm>
              <a:prstGeom prst="rect">
                <a:avLst/>
              </a:prstGeom>
              <a:blipFill>
                <a:blip r:embed="rId2"/>
                <a:stretch>
                  <a:fillRect b="-11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CE6D069A-1971-4A2E-9BA5-98D2C70AA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38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Повторение пройденного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20247A7F-6BE3-4787-9063-7FFB9DA1D38C}"/>
              </a:ext>
            </a:extLst>
          </p:cNvPr>
          <p:cNvSpPr/>
          <p:nvPr/>
        </p:nvSpPr>
        <p:spPr>
          <a:xfrm>
            <a:off x="736930" y="3146004"/>
            <a:ext cx="21723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C34803BA-BB79-4579-BFC7-8214452C3F47}"/>
              </a:ext>
            </a:extLst>
          </p:cNvPr>
          <p:cNvSpPr/>
          <p:nvPr/>
        </p:nvSpPr>
        <p:spPr>
          <a:xfrm>
            <a:off x="4930564" y="3185596"/>
            <a:ext cx="15087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Object 0">
                <a:extLst>
                  <a:ext uri="{FF2B5EF4-FFF2-40B4-BE49-F238E27FC236}">
                    <a16:creationId xmlns="" xmlns:a16="http://schemas.microsoft.com/office/drawing/2014/main" id="{7F4CB51C-C1B7-4752-BA31-33938F8AF2FD}"/>
                  </a:ext>
                </a:extLst>
              </p:cNvPr>
              <p:cNvSpPr txBox="1"/>
              <p:nvPr/>
            </p:nvSpPr>
            <p:spPr bwMode="auto">
              <a:xfrm>
                <a:off x="262725" y="4145191"/>
                <a:ext cx="5347191" cy="95275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8" name="Object 0">
                <a:extLst>
                  <a:ext uri="{FF2B5EF4-FFF2-40B4-BE49-F238E27FC236}">
                    <a16:creationId xmlns:a16="http://schemas.microsoft.com/office/drawing/2014/main" id="{7F4CB51C-C1B7-4752-BA31-33938F8AF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2725" y="4145191"/>
                <a:ext cx="5347191" cy="952755"/>
              </a:xfrm>
              <a:prstGeom prst="rect">
                <a:avLst/>
              </a:prstGeom>
              <a:blipFill>
                <a:blip r:embed="rId3"/>
                <a:stretch>
                  <a:fillRect b="-1282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0">
                <a:extLst>
                  <a:ext uri="{FF2B5EF4-FFF2-40B4-BE49-F238E27FC236}">
                    <a16:creationId xmlns="" xmlns:a16="http://schemas.microsoft.com/office/drawing/2014/main" id="{3EEAEC28-C304-49AD-9111-B8476CF806B3}"/>
                  </a:ext>
                </a:extLst>
              </p:cNvPr>
              <p:cNvSpPr txBox="1"/>
              <p:nvPr/>
            </p:nvSpPr>
            <p:spPr bwMode="auto">
              <a:xfrm>
                <a:off x="3939877" y="4076461"/>
                <a:ext cx="5347191" cy="739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4,67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9" name="Object 0">
                <a:extLst>
                  <a:ext uri="{FF2B5EF4-FFF2-40B4-BE49-F238E27FC236}">
                    <a16:creationId xmlns:a16="http://schemas.microsoft.com/office/drawing/2014/main" id="{3EEAEC28-C304-49AD-9111-B8476CF80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39877" y="4076461"/>
                <a:ext cx="5347191" cy="739775"/>
              </a:xfrm>
              <a:prstGeom prst="rect">
                <a:avLst/>
              </a:prstGeom>
              <a:blipFill>
                <a:blip r:embed="rId4"/>
                <a:stretch>
                  <a:fillRect b="-4545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8B6EDDB2-0191-4F1B-BAD7-7D325D5955B1}"/>
              </a:ext>
            </a:extLst>
          </p:cNvPr>
          <p:cNvSpPr/>
          <p:nvPr/>
        </p:nvSpPr>
        <p:spPr>
          <a:xfrm>
            <a:off x="9174897" y="3178810"/>
            <a:ext cx="130837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altLang="ru-RU" sz="4800" i="1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Object 0">
                <a:extLst>
                  <a:ext uri="{FF2B5EF4-FFF2-40B4-BE49-F238E27FC236}">
                    <a16:creationId xmlns="" xmlns:a16="http://schemas.microsoft.com/office/drawing/2014/main" id="{7313A919-5363-4457-8ADF-863A21E983F8}"/>
                  </a:ext>
                </a:extLst>
              </p:cNvPr>
              <p:cNvSpPr txBox="1"/>
              <p:nvPr/>
            </p:nvSpPr>
            <p:spPr bwMode="auto">
              <a:xfrm>
                <a:off x="8252124" y="4053916"/>
                <a:ext cx="5347191" cy="7397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RU" sz="3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14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36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3,5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Object 0">
                <a:extLst>
                  <a:ext uri="{FF2B5EF4-FFF2-40B4-BE49-F238E27FC236}">
                    <a16:creationId xmlns:a16="http://schemas.microsoft.com/office/drawing/2014/main" id="{7313A919-5363-4457-8ADF-863A21E983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52124" y="4053916"/>
                <a:ext cx="5347191" cy="739775"/>
              </a:xfrm>
              <a:prstGeom prst="rect">
                <a:avLst/>
              </a:prstGeom>
              <a:blipFill>
                <a:blip r:embed="rId5"/>
                <a:stretch>
                  <a:fillRect b="-4545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13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  <p:bldP spid="13" grpId="0"/>
      <p:bldP spid="18" grpId="0"/>
      <p:bldP spid="19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32761F97-679E-4182-9F92-D92C3026B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6777"/>
            <a:ext cx="10515600" cy="62301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Повторение пройденного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0">
                <a:extLst>
                  <a:ext uri="{FF2B5EF4-FFF2-40B4-BE49-F238E27FC236}">
                    <a16:creationId xmlns="" xmlns:a16="http://schemas.microsoft.com/office/drawing/2014/main" id="{1C04A2F1-1A6F-4049-B21C-0F9BF3E0B8A1}"/>
                  </a:ext>
                </a:extLst>
              </p:cNvPr>
              <p:cNvSpPr txBox="1"/>
              <p:nvPr/>
            </p:nvSpPr>
            <p:spPr bwMode="auto">
              <a:xfrm>
                <a:off x="322004" y="1198948"/>
                <a:ext cx="11547987" cy="12069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ru-RU" sz="36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𝑃𝑏</m:t>
                        </m:r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  <m:d>
                          <m:dPr>
                            <m:ctrlPr>
                              <a:rPr lang="ru-RU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𝑃𝑏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ru-RU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ru-RU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207+32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ru-RU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59,75</m:t>
                    </m:r>
                  </m:oMath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Object 0">
                <a:extLst>
                  <a:ext uri="{FF2B5EF4-FFF2-40B4-BE49-F238E27FC236}">
                    <a16:creationId xmlns:a16="http://schemas.microsoft.com/office/drawing/2014/main" id="{1C04A2F1-1A6F-4049-B21C-0F9BF3E0B8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04" y="1198948"/>
                <a:ext cx="11547987" cy="12069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0">
                <a:extLst>
                  <a:ext uri="{FF2B5EF4-FFF2-40B4-BE49-F238E27FC236}">
                    <a16:creationId xmlns="" xmlns:a16="http://schemas.microsoft.com/office/drawing/2014/main" id="{58D1CCD9-6752-4085-BDBD-F278F4C4BB56}"/>
                  </a:ext>
                </a:extLst>
              </p:cNvPr>
              <p:cNvSpPr txBox="1"/>
              <p:nvPr/>
            </p:nvSpPr>
            <p:spPr bwMode="auto">
              <a:xfrm>
                <a:off x="322004" y="2405908"/>
                <a:ext cx="11547987" cy="12069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ru-RU" sz="36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𝐾𝐶𝑙</m:t>
                        </m:r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  <m:d>
                          <m:dPr>
                            <m:ctrlPr>
                              <a:rPr lang="ru-RU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𝐾𝐶𝑙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ru-RU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ru-RU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39+35,5+16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ru-RU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122,5</m:t>
                    </m:r>
                  </m:oMath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id="{58D1CCD9-6752-4085-BDBD-F278F4C4B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04" y="2405908"/>
                <a:ext cx="11547987" cy="12069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0">
                <a:extLst>
                  <a:ext uri="{FF2B5EF4-FFF2-40B4-BE49-F238E27FC236}">
                    <a16:creationId xmlns="" xmlns:a16="http://schemas.microsoft.com/office/drawing/2014/main" id="{57977B97-8191-4A44-945C-7FB623CB7D85}"/>
                  </a:ext>
                </a:extLst>
              </p:cNvPr>
              <p:cNvSpPr txBox="1"/>
              <p:nvPr/>
            </p:nvSpPr>
            <p:spPr bwMode="auto">
              <a:xfrm>
                <a:off x="322004" y="3727845"/>
                <a:ext cx="11547987" cy="12069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ru-RU" sz="36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  <m:d>
                          <m:dPr>
                            <m:ctrlPr>
                              <a:rPr lang="ru-RU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ru-RU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ru-RU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1+32+16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ru-RU" sz="3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den>
                    </m:f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41</m:t>
                    </m:r>
                  </m:oMath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Object 0">
                <a:extLst>
                  <a:ext uri="{FF2B5EF4-FFF2-40B4-BE49-F238E27FC236}">
                    <a16:creationId xmlns:a16="http://schemas.microsoft.com/office/drawing/2014/main" id="{57977B97-8191-4A44-945C-7FB623CB7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04" y="3727845"/>
                <a:ext cx="11547987" cy="12069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0">
                <a:extLst>
                  <a:ext uri="{FF2B5EF4-FFF2-40B4-BE49-F238E27FC236}">
                    <a16:creationId xmlns="" xmlns:a16="http://schemas.microsoft.com/office/drawing/2014/main" id="{EBA7E0D4-F28D-4F28-B909-6605F5BD68EE}"/>
                  </a:ext>
                </a:extLst>
              </p:cNvPr>
              <p:cNvSpPr txBox="1"/>
              <p:nvPr/>
            </p:nvSpPr>
            <p:spPr bwMode="auto">
              <a:xfrm>
                <a:off x="322004" y="5055572"/>
                <a:ext cx="11547987" cy="12069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ru-RU" sz="3600" b="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𝐶𝑎</m:t>
                        </m:r>
                        <m:sSub>
                          <m:sSubPr>
                            <m:ctrlP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𝑂𝐻</m:t>
                            </m:r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b>
                            <m:r>
                              <a:rPr lang="en-US" sz="3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М</m:t>
                        </m:r>
                        <m:d>
                          <m:dPr>
                            <m:ctrlPr>
                              <a:rPr lang="ru-RU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𝐶𝑎</m:t>
                            </m:r>
                            <m:sSub>
                              <m:sSubPr>
                                <m:ctrlP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𝑂𝐻</m:t>
                                </m:r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b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𝑂𝐻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ru-RU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3600" dirty="0">
                    <a:solidFill>
                      <a:srgbClr val="0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40+(16+1)</m:t>
                        </m:r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sz="3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3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37</m:t>
                    </m:r>
                  </m:oMath>
                </a14:m>
                <a:endParaRPr lang="en-US" sz="3600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Object 0">
                <a:extLst>
                  <a:ext uri="{FF2B5EF4-FFF2-40B4-BE49-F238E27FC236}">
                    <a16:creationId xmlns:a16="http://schemas.microsoft.com/office/drawing/2014/main" id="{EBA7E0D4-F28D-4F28-B909-6605F5BD68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04" y="5055572"/>
                <a:ext cx="11547987" cy="12069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44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3496A8A-A1F0-411D-9138-9FB1697E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55" y="222534"/>
            <a:ext cx="10515600" cy="741004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Эквивалент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63017F7-1917-4D8D-96A2-85CB4C430E35}"/>
              </a:ext>
            </a:extLst>
          </p:cNvPr>
          <p:cNvSpPr/>
          <p:nvPr/>
        </p:nvSpPr>
        <p:spPr>
          <a:xfrm>
            <a:off x="432800" y="1236159"/>
            <a:ext cx="11376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Все вещества реагируют друг с другом в эквивалентных количествах. Это позволяет определить количество исходных и конечных веществ в реакциях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i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548E59EF-2A0B-4BA0-B600-6085BE3423DC}"/>
              </a:ext>
            </a:extLst>
          </p:cNvPr>
          <p:cNvSpPr/>
          <p:nvPr/>
        </p:nvSpPr>
        <p:spPr>
          <a:xfrm>
            <a:off x="3089587" y="2721114"/>
            <a:ext cx="66271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NaOH + HCl → NaCl + 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000" dirty="0"/>
          </a:p>
        </p:txBody>
      </p:sp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518735ED-6D9B-405F-9DD7-4BD897884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853" y="5516117"/>
            <a:ext cx="7732118" cy="1119349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B1047CA8-DA14-4AC9-9B32-9380632E6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9193" y="3429000"/>
            <a:ext cx="8393613" cy="1239215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D95A645-746E-47EB-A953-ECCE3E339C58}"/>
              </a:ext>
            </a:extLst>
          </p:cNvPr>
          <p:cNvSpPr/>
          <p:nvPr/>
        </p:nvSpPr>
        <p:spPr>
          <a:xfrm>
            <a:off x="2364853" y="4808231"/>
            <a:ext cx="75985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NaOH + H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→ Na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+ 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1770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>
            <a:extLst>
              <a:ext uri="{FF2B5EF4-FFF2-40B4-BE49-F238E27FC236}">
                <a16:creationId xmlns="" xmlns:a16="http://schemas.microsoft.com/office/drawing/2014/main" id="{BEFB9CFE-B94D-48B7-A36B-97302BF8D3E3}"/>
              </a:ext>
            </a:extLst>
          </p:cNvPr>
          <p:cNvSpPr txBox="1">
            <a:spLocks noChangeArrowheads="1"/>
          </p:cNvSpPr>
          <p:nvPr/>
        </p:nvSpPr>
        <p:spPr>
          <a:xfrm>
            <a:off x="2002632" y="0"/>
            <a:ext cx="7924800" cy="1143000"/>
          </a:xfrm>
          <a:prstGeom prst="rect">
            <a:avLst/>
          </a:prstGeom>
        </p:spPr>
        <p:txBody>
          <a:bodyPr vert="horz" lIns="0" tIns="0" rIns="0" bIns="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altLang="ru-RU" sz="4800" dirty="0"/>
              <a:t>Закон эквивалентов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5805E763-CB0B-4E8F-946E-ED3A7239CEAA}"/>
              </a:ext>
            </a:extLst>
          </p:cNvPr>
          <p:cNvSpPr txBox="1">
            <a:spLocks noChangeArrowheads="1"/>
          </p:cNvSpPr>
          <p:nvPr/>
        </p:nvSpPr>
        <p:spPr>
          <a:xfrm>
            <a:off x="580104" y="1256071"/>
            <a:ext cx="11144864" cy="20034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57200" algn="just">
              <a:buFont typeface="Arial" panose="020B0604020202020204" pitchFamily="34" charset="0"/>
              <a:buNone/>
            </a:pPr>
            <a:r>
              <a:rPr lang="ru-RU" alt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Массы реагирующих веществ прямо-пропорциональны их эквивалентным массам.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0">
                <a:extLst>
                  <a:ext uri="{FF2B5EF4-FFF2-40B4-BE49-F238E27FC236}">
                    <a16:creationId xmlns="" xmlns:a16="http://schemas.microsoft.com/office/drawing/2014/main" id="{30388C25-D2D3-433D-9D53-DA05CC04169E}"/>
                  </a:ext>
                </a:extLst>
              </p:cNvPr>
              <p:cNvSpPr txBox="1"/>
              <p:nvPr/>
            </p:nvSpPr>
            <p:spPr bwMode="auto">
              <a:xfrm>
                <a:off x="3910042" y="2851688"/>
                <a:ext cx="4109980" cy="2441253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66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ru-RU" sz="66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66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6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66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ru-RU" sz="66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7" name="Object 0">
                <a:extLst>
                  <a:ext uri="{FF2B5EF4-FFF2-40B4-BE49-F238E27FC236}">
                    <a16:creationId xmlns:a16="http://schemas.microsoft.com/office/drawing/2014/main" id="{30388C25-D2D3-433D-9D53-DA05CC041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10042" y="2851688"/>
                <a:ext cx="4109980" cy="24412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="" xmlns:a16="http://schemas.microsoft.com/office/drawing/2014/main" id="{2D380542-E2F9-4F63-832D-374E44CEA4B2}"/>
                  </a:ext>
                </a:extLst>
              </p:cNvPr>
              <p:cNvSpPr/>
              <p:nvPr/>
            </p:nvSpPr>
            <p:spPr>
              <a:xfrm>
                <a:off x="1040250" y="5601929"/>
                <a:ext cx="10684717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ru-RU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массы реагирующих веществ;</a:t>
                </a:r>
              </a:p>
              <a:p>
                <a:r>
                  <a:rPr lang="ru-RU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Е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, Е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эквиваленты.</a:t>
                </a: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2D380542-E2F9-4F63-832D-374E44CEA4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0250" y="5601929"/>
                <a:ext cx="10684717" cy="1077218"/>
              </a:xfrm>
              <a:prstGeom prst="rect">
                <a:avLst/>
              </a:prstGeom>
              <a:blipFill>
                <a:blip r:embed="rId3"/>
                <a:stretch>
                  <a:fillRect l="-1484" t="-7345" b="-1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44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4C0AA8-3E86-404E-8FF6-77360BEF6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dirty="0"/>
              <a:t>Эквивалентный объем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CB6A5C4-6901-46AA-9484-20A89402716B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652996" y="1337573"/>
            <a:ext cx="11063723" cy="27494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	Эквивалентный </a:t>
            </a:r>
            <a:r>
              <a:rPr 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– это </a:t>
            </a:r>
            <a:r>
              <a:rPr 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газа, масса которого равна эквивалентной массе.</a:t>
            </a:r>
          </a:p>
          <a:p>
            <a:pPr marL="0" indent="0" algn="just">
              <a:buNone/>
            </a:pP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	Эквивалентный </a:t>
            </a:r>
            <a:r>
              <a:rPr 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веществ можно найти исходя из эквивалентных масс этих веществ.</a:t>
            </a:r>
          </a:p>
          <a:p>
            <a:pPr marL="0" indent="0" algn="just">
              <a:buNone/>
            </a:pP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F14438E-789E-4A41-827A-E071F63ADAAF}"/>
              </a:ext>
            </a:extLst>
          </p:cNvPr>
          <p:cNvSpPr/>
          <p:nvPr/>
        </p:nvSpPr>
        <p:spPr>
          <a:xfrm>
            <a:off x="1428993" y="3548435"/>
            <a:ext cx="607218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2 г Н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-              22,4 л</a:t>
            </a:r>
          </a:p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1 г Н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-                х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C6560359-7EC8-4462-98AA-B2D6B9A5DCAE}"/>
                  </a:ext>
                </a:extLst>
              </p:cNvPr>
              <p:cNvSpPr txBox="1"/>
              <p:nvPr/>
            </p:nvSpPr>
            <p:spPr>
              <a:xfrm>
                <a:off x="7975105" y="3683728"/>
                <a:ext cx="3267689" cy="806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х=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∙22,4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=11,2 л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6560359-7EC8-4462-98AA-B2D6B9A5D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105" y="3683728"/>
                <a:ext cx="3267689" cy="8066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1EE0165C-3A39-4136-9C89-5EB6EA618E3C}"/>
              </a:ext>
            </a:extLst>
          </p:cNvPr>
          <p:cNvSpPr/>
          <p:nvPr/>
        </p:nvSpPr>
        <p:spPr>
          <a:xfrm>
            <a:off x="3439833" y="4606005"/>
            <a:ext cx="6889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Эквивалентный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водорода равен 11,2 л.</a:t>
            </a:r>
            <a:endParaRPr lang="ru-RU" sz="2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B9DF9120-DB42-4B91-AD11-E45A2DE263F0}"/>
              </a:ext>
            </a:extLst>
          </p:cNvPr>
          <p:cNvSpPr/>
          <p:nvPr/>
        </p:nvSpPr>
        <p:spPr>
          <a:xfrm>
            <a:off x="1317922" y="5035491"/>
            <a:ext cx="63382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32 г О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-              22,4 л</a:t>
            </a:r>
          </a:p>
          <a:p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8 г О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-                х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6DAE3D98-AA89-491F-A031-81800A2C5292}"/>
                  </a:ext>
                </a:extLst>
              </p:cNvPr>
              <p:cNvSpPr txBox="1"/>
              <p:nvPr/>
            </p:nvSpPr>
            <p:spPr>
              <a:xfrm>
                <a:off x="8048592" y="5224161"/>
                <a:ext cx="3068917" cy="8094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х=</m:t>
                      </m:r>
                      <m:f>
                        <m:fPr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∙22,4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den>
                      </m:f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=5,6 л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DAE3D98-AA89-491F-A031-81800A2C5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8592" y="5224161"/>
                <a:ext cx="3068917" cy="8094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89FFA00-A234-4381-94A7-7D0CD118DD23}"/>
              </a:ext>
            </a:extLst>
          </p:cNvPr>
          <p:cNvSpPr/>
          <p:nvPr/>
        </p:nvSpPr>
        <p:spPr>
          <a:xfrm>
            <a:off x="3439833" y="6180982"/>
            <a:ext cx="68898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Эквивалентный </a:t>
            </a: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объём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кислорода равен 5,6 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017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9AB81A-234A-4244-885D-D3DE90C47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7991DE33-19AF-4487-B67E-956F454A75AB}"/>
                  </a:ext>
                </a:extLst>
              </p:cNvPr>
              <p:cNvSpPr/>
              <p:nvPr/>
            </p:nvSpPr>
            <p:spPr>
              <a:xfrm>
                <a:off x="375410" y="2164253"/>
                <a:ext cx="2863645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(Me)= 1,68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𝑀𝑒𝑆𝑂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)= 4,56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E(Me)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?                  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991DE33-19AF-4487-B67E-956F454A75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10" y="2164253"/>
                <a:ext cx="2863645" cy="1631216"/>
              </a:xfrm>
              <a:prstGeom prst="rect">
                <a:avLst/>
              </a:prstGeom>
              <a:blipFill rotWithShape="0">
                <a:blip r:embed="rId2"/>
                <a:stretch>
                  <a:fillRect l="-4478" t="-3731" r="-15778" b="-78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75523B34-2174-4601-944A-C903A6788C04}"/>
              </a:ext>
            </a:extLst>
          </p:cNvPr>
          <p:cNvSpPr/>
          <p:nvPr/>
        </p:nvSpPr>
        <p:spPr>
          <a:xfrm>
            <a:off x="433440" y="1228297"/>
            <a:ext cx="114095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1,68 г металла, вступив в реакцию с серной кислотой, образует 4,56 г соли сульфата. Определите эквивалентную массу металла.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A8807D6A-6FBD-4749-9CCC-78B12311AA8E}"/>
              </a:ext>
            </a:extLst>
          </p:cNvPr>
          <p:cNvCxnSpPr/>
          <p:nvPr/>
        </p:nvCxnSpPr>
        <p:spPr>
          <a:xfrm>
            <a:off x="2973584" y="2256503"/>
            <a:ext cx="0" cy="1474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1EAEDC15-98FE-4054-A0D7-272A601BE69D}"/>
              </a:ext>
            </a:extLst>
          </p:cNvPr>
          <p:cNvCxnSpPr/>
          <p:nvPr/>
        </p:nvCxnSpPr>
        <p:spPr>
          <a:xfrm>
            <a:off x="375410" y="3429000"/>
            <a:ext cx="262767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="" xmlns:a16="http://schemas.microsoft.com/office/drawing/2014/main" id="{826FD09E-D1E3-48A9-A4EC-12B05E27FE7E}"/>
                  </a:ext>
                </a:extLst>
              </p:cNvPr>
              <p:cNvSpPr/>
              <p:nvPr/>
            </p:nvSpPr>
            <p:spPr>
              <a:xfrm>
                <a:off x="3209779" y="2687473"/>
                <a:ext cx="4837093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Me 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𝑀𝑒𝑆𝑂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826FD09E-D1E3-48A9-A4EC-12B05E27FE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779" y="2687473"/>
                <a:ext cx="4837093" cy="954107"/>
              </a:xfrm>
              <a:prstGeom prst="rect">
                <a:avLst/>
              </a:prstGeom>
              <a:blipFill>
                <a:blip r:embed="rId3"/>
                <a:stretch>
                  <a:fillRect l="-2648" b="-16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02EC4E06-422E-4EDA-85E5-C33D46A46E40}"/>
              </a:ext>
            </a:extLst>
          </p:cNvPr>
          <p:cNvSpPr/>
          <p:nvPr/>
        </p:nvSpPr>
        <p:spPr>
          <a:xfrm>
            <a:off x="3224687" y="2150299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2800" b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203A4C6-12AC-48FB-9D48-BDAC6854F881}"/>
              </a:ext>
            </a:extLst>
          </p:cNvPr>
          <p:cNvSpPr/>
          <p:nvPr/>
        </p:nvSpPr>
        <p:spPr>
          <a:xfrm>
            <a:off x="3265364" y="481403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4,56x  =  1,68x +80,64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2,88x =80,64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x=28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7342ECDD-E44B-4776-856C-2E10D47379BF}"/>
              </a:ext>
            </a:extLst>
          </p:cNvPr>
          <p:cNvSpPr/>
          <p:nvPr/>
        </p:nvSpPr>
        <p:spPr>
          <a:xfrm>
            <a:off x="3278122" y="3546676"/>
            <a:ext cx="4568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x                   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x+48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82DE35F-8A2E-40BE-B453-DDCC5D498211}"/>
              </a:ext>
            </a:extLst>
          </p:cNvPr>
          <p:cNvSpPr/>
          <p:nvPr/>
        </p:nvSpPr>
        <p:spPr>
          <a:xfrm>
            <a:off x="3209779" y="2662037"/>
            <a:ext cx="4568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1,68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4,56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09C46E33-E1DF-48C1-AF3C-ABBD189FDDCE}"/>
                  </a:ext>
                </a:extLst>
              </p:cNvPr>
              <p:cNvSpPr/>
              <p:nvPr/>
            </p:nvSpPr>
            <p:spPr>
              <a:xfrm>
                <a:off x="3187671" y="4078802"/>
                <a:ext cx="3406510" cy="788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b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96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=48 </a:t>
                </a:r>
                <a:endParaRPr lang="ru-RU" sz="32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09C46E33-E1DF-48C1-AF3C-ABBD189FDD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671" y="4078802"/>
                <a:ext cx="3406510" cy="788742"/>
              </a:xfrm>
              <a:prstGeom prst="rect">
                <a:avLst/>
              </a:prstGeom>
              <a:blipFill>
                <a:blip r:embed="rId4"/>
                <a:stretch>
                  <a:fillRect r="-3399" b="-10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4C44462-89F3-4FEF-A834-130BC89E5EE3}"/>
              </a:ext>
            </a:extLst>
          </p:cNvPr>
          <p:cNvSpPr/>
          <p:nvPr/>
        </p:nvSpPr>
        <p:spPr>
          <a:xfrm>
            <a:off x="3224687" y="6019081"/>
            <a:ext cx="8561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M= 28 ·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2= 56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г/моль, следовательно  металл -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Fe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84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9AB81A-234A-4244-885D-D3DE90C47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="" xmlns:a16="http://schemas.microsoft.com/office/drawing/2014/main" id="{7991DE33-19AF-4487-B67E-956F454A75AB}"/>
                  </a:ext>
                </a:extLst>
              </p:cNvPr>
              <p:cNvSpPr/>
              <p:nvPr/>
            </p:nvSpPr>
            <p:spPr>
              <a:xfrm>
                <a:off x="280814" y="2164253"/>
                <a:ext cx="3044606" cy="20005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𝑂𝐻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)=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9,25 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/>
                  <a:t>m </a:t>
                </a:r>
                <a:r>
                  <a:rPr lang="ru-RU" sz="2400" dirty="0"/>
                  <a:t>(кислоты) = 8,167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г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E(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кислоты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?                  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991DE33-19AF-4487-B67E-956F454A75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14" y="2164253"/>
                <a:ext cx="3044606" cy="2000548"/>
              </a:xfrm>
              <a:prstGeom prst="rect">
                <a:avLst/>
              </a:prstGeom>
              <a:blipFill rotWithShape="0">
                <a:blip r:embed="rId2"/>
                <a:stretch>
                  <a:fillRect l="-4000" t="-3049" r="-33000" b="-64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75523B34-2174-4601-944A-C903A6788C04}"/>
              </a:ext>
            </a:extLst>
          </p:cNvPr>
          <p:cNvSpPr/>
          <p:nvPr/>
        </p:nvSpPr>
        <p:spPr>
          <a:xfrm>
            <a:off x="433440" y="1228297"/>
            <a:ext cx="114095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9,25 г </a:t>
            </a:r>
            <a:r>
              <a:rPr lang="ru-RU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Са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(ОН)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 полностью реагирует с 8,167 г неизвестной кислоты. Определите эквивалентную массу кислоты.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A8807D6A-6FBD-4749-9CCC-78B12311AA8E}"/>
              </a:ext>
            </a:extLst>
          </p:cNvPr>
          <p:cNvCxnSpPr/>
          <p:nvPr/>
        </p:nvCxnSpPr>
        <p:spPr>
          <a:xfrm>
            <a:off x="3234969" y="2372202"/>
            <a:ext cx="0" cy="14748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1EAEDC15-98FE-4054-A0D7-272A601BE69D}"/>
              </a:ext>
            </a:extLst>
          </p:cNvPr>
          <p:cNvCxnSpPr/>
          <p:nvPr/>
        </p:nvCxnSpPr>
        <p:spPr>
          <a:xfrm>
            <a:off x="280814" y="3509805"/>
            <a:ext cx="2966883" cy="216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="" xmlns:a16="http://schemas.microsoft.com/office/drawing/2014/main" id="{826FD09E-D1E3-48A9-A4EC-12B05E27FE7E}"/>
                  </a:ext>
                </a:extLst>
              </p:cNvPr>
              <p:cNvSpPr/>
              <p:nvPr/>
            </p:nvSpPr>
            <p:spPr>
              <a:xfrm>
                <a:off x="3355814" y="2571012"/>
                <a:ext cx="4555262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𝐶𝑎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𝑂𝐻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+</a:t>
                </a:r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кислота</a:t>
                </a:r>
                <a:endParaRPr lang="ru-RU" sz="32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826FD09E-D1E3-48A9-A4EC-12B05E27FE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814" y="2571012"/>
                <a:ext cx="4555262" cy="1077218"/>
              </a:xfrm>
              <a:prstGeom prst="rect">
                <a:avLst/>
              </a:prstGeom>
              <a:blipFill>
                <a:blip r:embed="rId3"/>
                <a:stretch>
                  <a:fillRect b="-17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02EC4E06-422E-4EDA-85E5-C33D46A46E40}"/>
              </a:ext>
            </a:extLst>
          </p:cNvPr>
          <p:cNvSpPr/>
          <p:nvPr/>
        </p:nvSpPr>
        <p:spPr>
          <a:xfrm>
            <a:off x="3224687" y="2150299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2800" b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7342ECDD-E44B-4776-856C-2E10D47379BF}"/>
              </a:ext>
            </a:extLst>
          </p:cNvPr>
          <p:cNvSpPr/>
          <p:nvPr/>
        </p:nvSpPr>
        <p:spPr>
          <a:xfrm>
            <a:off x="3265364" y="3560924"/>
            <a:ext cx="4568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37          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82DE35F-8A2E-40BE-B453-DDCC5D498211}"/>
              </a:ext>
            </a:extLst>
          </p:cNvPr>
          <p:cNvSpPr/>
          <p:nvPr/>
        </p:nvSpPr>
        <p:spPr>
          <a:xfrm>
            <a:off x="3209779" y="2662037"/>
            <a:ext cx="4568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 9,25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  8,167 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="" xmlns:a16="http://schemas.microsoft.com/office/drawing/2014/main" id="{09C46E33-E1DF-48C1-AF3C-ABBD189FDDCE}"/>
                  </a:ext>
                </a:extLst>
              </p:cNvPr>
              <p:cNvSpPr/>
              <p:nvPr/>
            </p:nvSpPr>
            <p:spPr>
              <a:xfrm>
                <a:off x="3187671" y="4078802"/>
                <a:ext cx="4790735" cy="788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𝐶𝑎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𝑂𝐻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40+34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=37 </a:t>
                </a:r>
                <a:endParaRPr lang="ru-RU" sz="3200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09C46E33-E1DF-48C1-AF3C-ABBD189FDD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671" y="4078802"/>
                <a:ext cx="4790735" cy="788742"/>
              </a:xfrm>
              <a:prstGeom prst="rect">
                <a:avLst/>
              </a:prstGeom>
              <a:blipFill>
                <a:blip r:embed="rId4"/>
                <a:stretch>
                  <a:fillRect r="-2163" b="-10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="" xmlns:a16="http://schemas.microsoft.com/office/drawing/2014/main" id="{04C44462-89F3-4FEF-A834-130BC89E5EE3}"/>
                  </a:ext>
                </a:extLst>
              </p:cNvPr>
              <p:cNvSpPr/>
              <p:nvPr/>
            </p:nvSpPr>
            <p:spPr>
              <a:xfrm>
                <a:off x="3224687" y="6019081"/>
                <a:ext cx="52604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ru-RU" sz="2800" b="1" i="1" smtClean="0">
                        <a:latin typeface="Cambria Math" panose="02040503050406030204" pitchFamily="18" charset="0"/>
                      </a:rPr>
                      <m:t>кислоты</m:t>
                    </m:r>
                    <m:r>
                      <a:rPr lang="en-US" sz="2800" b="1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8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32,668 </a:t>
                </a:r>
                <a:endParaRPr lang="ru-RU" sz="2800" b="1" i="1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04C44462-89F3-4FEF-A834-130BC89E5E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4687" y="6019081"/>
                <a:ext cx="5260479" cy="523220"/>
              </a:xfrm>
              <a:prstGeom prst="rect">
                <a:avLst/>
              </a:prstGeom>
              <a:blipFill>
                <a:blip r:embed="rId5"/>
                <a:stretch>
                  <a:fillRect l="-2433" t="-13953" r="-1275" b="-290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="" xmlns:a16="http://schemas.microsoft.com/office/drawing/2014/main" id="{5D9D87F4-C840-4E32-B098-F7727A7B61AD}"/>
                  </a:ext>
                </a:extLst>
              </p:cNvPr>
              <p:cNvSpPr/>
              <p:nvPr/>
            </p:nvSpPr>
            <p:spPr>
              <a:xfrm>
                <a:off x="3187671" y="4867544"/>
                <a:ext cx="4480265" cy="9212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37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∙8,167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9,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=32,668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5D9D87F4-C840-4E32-B098-F7727A7B61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7671" y="4867544"/>
                <a:ext cx="4480265" cy="92121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19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4">
            <a:extLst>
              <a:ext uri="{FF2B5EF4-FFF2-40B4-BE49-F238E27FC236}">
                <a16:creationId xmlns="" xmlns:a16="http://schemas.microsoft.com/office/drawing/2014/main" id="{3ED964B8-37E9-40BD-8FA8-E8D480635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29" y="1264214"/>
            <a:ext cx="1161594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71500" indent="-5715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65113" indent="150813" eaLnBrk="1" hangingPunct="1">
              <a:buFont typeface="Wingdings" panose="05000000000000000000" pitchFamily="2" charset="2"/>
              <a:buNone/>
            </a:pP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При окислении двухвалентного металла массой </a:t>
            </a:r>
            <a:r>
              <a:rPr lang="ru-RU" alt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16,74 г</a:t>
            </a:r>
            <a:r>
              <a:rPr lang="en-US" alt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образовался оксид металла массой </a:t>
            </a:r>
            <a:r>
              <a:rPr lang="ru-RU" altLang="ru-RU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21,54 г</a:t>
            </a: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Определите</a:t>
            </a:r>
            <a:r>
              <a:rPr lang="en-US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i="1" dirty="0">
                <a:latin typeface="Arial" panose="020B0604020202020204" pitchFamily="34" charset="0"/>
                <a:cs typeface="Arial" panose="020B0604020202020204" pitchFamily="34" charset="0"/>
              </a:rPr>
              <a:t>металл.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3397E3B1-C039-49B1-A242-372A1490C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465F1439-DF31-4FE6-A9C5-93D03C6E52EA}"/>
              </a:ext>
            </a:extLst>
          </p:cNvPr>
          <p:cNvSpPr/>
          <p:nvPr/>
        </p:nvSpPr>
        <p:spPr>
          <a:xfrm>
            <a:off x="366859" y="2428726"/>
            <a:ext cx="304460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m(Me)= 16,74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MeO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21,54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Найти: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?                   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BBD9B816-0EF9-4365-A826-B6B9AB7C4DDF}"/>
              </a:ext>
            </a:extLst>
          </p:cNvPr>
          <p:cNvCxnSpPr>
            <a:cxnSpLocks/>
          </p:cNvCxnSpPr>
          <p:nvPr/>
        </p:nvCxnSpPr>
        <p:spPr>
          <a:xfrm>
            <a:off x="3065203" y="2482815"/>
            <a:ext cx="0" cy="16467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E61D6243-CC2D-4212-BD4F-DDDF29F22A2F}"/>
              </a:ext>
            </a:extLst>
          </p:cNvPr>
          <p:cNvCxnSpPr>
            <a:cxnSpLocks/>
          </p:cNvCxnSpPr>
          <p:nvPr/>
        </p:nvCxnSpPr>
        <p:spPr>
          <a:xfrm>
            <a:off x="398391" y="3694160"/>
            <a:ext cx="26321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E03FA425-1277-497F-B8CC-FC9817A260FC}"/>
              </a:ext>
            </a:extLst>
          </p:cNvPr>
          <p:cNvSpPr/>
          <p:nvPr/>
        </p:nvSpPr>
        <p:spPr>
          <a:xfrm>
            <a:off x="3210226" y="2428726"/>
            <a:ext cx="1895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2800" b="1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B5A4281-D25C-4F6B-9479-8156B55B07F1}"/>
              </a:ext>
            </a:extLst>
          </p:cNvPr>
          <p:cNvSpPr/>
          <p:nvPr/>
        </p:nvSpPr>
        <p:spPr>
          <a:xfrm>
            <a:off x="3210226" y="3694160"/>
            <a:ext cx="8103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m(O)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– m(Me) = 21,54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16,74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г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4,8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г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53CAE6D1-8B4A-4004-B8AF-FCD791DD58F5}"/>
              </a:ext>
            </a:extLst>
          </p:cNvPr>
          <p:cNvSpPr/>
          <p:nvPr/>
        </p:nvSpPr>
        <p:spPr>
          <a:xfrm>
            <a:off x="3210226" y="2983015"/>
            <a:ext cx="3600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Ме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 + О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ru-RU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МеО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ject 19">
                <a:extLst>
                  <a:ext uri="{FF2B5EF4-FFF2-40B4-BE49-F238E27FC236}">
                    <a16:creationId xmlns="" xmlns:a16="http://schemas.microsoft.com/office/drawing/2014/main" id="{E58C39BD-1011-4EFB-A9D3-8E7E37951D16}"/>
                  </a:ext>
                </a:extLst>
              </p:cNvPr>
              <p:cNvSpPr txBox="1"/>
              <p:nvPr/>
            </p:nvSpPr>
            <p:spPr bwMode="auto">
              <a:xfrm>
                <a:off x="3206750" y="4313237"/>
                <a:ext cx="5951998" cy="20728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𝑀𝑒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𝑀𝑒</m:t>
                              </m:r>
                            </m:e>
                          </m:d>
                        </m:den>
                      </m:f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r>
                  <a:rPr lang="ru-RU" sz="24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24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r>
                  <a:rPr lang="ru-RU" sz="24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ru-RU" sz="2400" i="1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</a:br>
                <a:r>
                  <a:rPr lang="ru-RU" sz="2400" dirty="0">
                    <a:solidFill>
                      <a:srgbClr val="000000"/>
                    </a:solidFill>
                  </a:rPr>
                  <a:t/>
                </a:r>
                <a:br>
                  <a:rPr lang="ru-RU" sz="2400" dirty="0">
                    <a:solidFill>
                      <a:srgbClr val="000000"/>
                    </a:solidFill>
                  </a:rPr>
                </a:br>
                <a:r>
                  <a:rPr lang="ru-RU" sz="2400" dirty="0">
                    <a:solidFill>
                      <a:srgbClr val="000000"/>
                    </a:solidFill>
                  </a:rPr>
                  <a:t/>
                </a:r>
                <a:br>
                  <a:rPr lang="ru-RU" sz="2400" dirty="0">
                    <a:solidFill>
                      <a:srgbClr val="000000"/>
                    </a:solidFill>
                  </a:rPr>
                </a:br>
                <a:endParaRPr lang="ru-RU" sz="2400" dirty="0"/>
              </a:p>
            </p:txBody>
          </p:sp>
        </mc:Choice>
        <mc:Fallback xmlns="">
          <p:sp>
            <p:nvSpPr>
              <p:cNvPr id="17" name="Object 19">
                <a:extLst>
                  <a:ext uri="{FF2B5EF4-FFF2-40B4-BE49-F238E27FC236}">
                    <a16:creationId xmlns:a16="http://schemas.microsoft.com/office/drawing/2014/main" id="{E58C39BD-1011-4EFB-A9D3-8E7E37951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6750" y="4313237"/>
                <a:ext cx="5951998" cy="20728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>
                <a:extLst>
                  <a:ext uri="{FF2B5EF4-FFF2-40B4-BE49-F238E27FC236}">
                    <a16:creationId xmlns="" xmlns:a16="http://schemas.microsoft.com/office/drawing/2014/main" id="{6E05286A-91D5-40A4-9FDF-17824DD09578}"/>
                  </a:ext>
                </a:extLst>
              </p:cNvPr>
              <p:cNvSpPr/>
              <p:nvPr/>
            </p:nvSpPr>
            <p:spPr>
              <a:xfrm>
                <a:off x="3065203" y="5261305"/>
                <a:ext cx="6009146" cy="8384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16,74г</m:t>
                          </m:r>
                        </m:num>
                        <m:den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Э</m:t>
                          </m:r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𝑀𝑒</m:t>
                              </m:r>
                            </m:e>
                          </m:d>
                        </m:den>
                      </m:f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4,8г</m:t>
                          </m:r>
                        </m:num>
                        <m:den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⇒Э</m:t>
                      </m:r>
                      <m:d>
                        <m:d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𝑀𝑒</m:t>
                          </m:r>
                        </m:e>
                      </m:d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16,74г⋅8</m:t>
                          </m:r>
                        </m:num>
                        <m:den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4,8г</m:t>
                          </m:r>
                        </m:den>
                      </m:f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=27,9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6E05286A-91D5-40A4-9FDF-17824DD0957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03" y="5261305"/>
                <a:ext cx="6009146" cy="8384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="" xmlns:a16="http://schemas.microsoft.com/office/drawing/2014/main" id="{E1F2D0E4-92E0-48C9-9E63-905C35E9BA16}"/>
                  </a:ext>
                </a:extLst>
              </p:cNvPr>
              <p:cNvSpPr/>
              <p:nvPr/>
            </p:nvSpPr>
            <p:spPr>
              <a:xfrm>
                <a:off x="3065203" y="6099740"/>
                <a:ext cx="704616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А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)=Э</m:t>
                      </m:r>
                      <m:d>
                        <m:d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𝑀𝑒</m:t>
                          </m:r>
                        </m:e>
                      </m:d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=27,9⋅2=55,8⇒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𝐹𝑒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E1F2D0E4-92E0-48C9-9E63-905C35E9BA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5203" y="6099740"/>
                <a:ext cx="7046160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291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3b22ceaed13127566ecb98cd5b7b8c6ca3e87d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333</Words>
  <Application>Microsoft Office PowerPoint</Application>
  <PresentationFormat>Широкоэкранный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Wingdings</vt:lpstr>
      <vt:lpstr>Тема Office</vt:lpstr>
      <vt:lpstr>Химия</vt:lpstr>
      <vt:lpstr>Повторение пройденного</vt:lpstr>
      <vt:lpstr>Повторение пройденного</vt:lpstr>
      <vt:lpstr>Эквивалент</vt:lpstr>
      <vt:lpstr>Презентация PowerPoint</vt:lpstr>
      <vt:lpstr>Эквивалентный объем</vt:lpstr>
      <vt:lpstr>Решение задач</vt:lpstr>
      <vt:lpstr>Решение задач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221</cp:revision>
  <dcterms:created xsi:type="dcterms:W3CDTF">2020-08-05T04:05:11Z</dcterms:created>
  <dcterms:modified xsi:type="dcterms:W3CDTF">2020-10-16T19:26:04Z</dcterms:modified>
</cp:coreProperties>
</file>