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1522" r:id="rId3"/>
    <p:sldId id="1523" r:id="rId4"/>
    <p:sldId id="1524" r:id="rId5"/>
    <p:sldId id="1525" r:id="rId6"/>
    <p:sldId id="1526" r:id="rId7"/>
    <p:sldId id="1527" r:id="rId8"/>
    <p:sldId id="1528" r:id="rId9"/>
    <p:sldId id="1521" r:id="rId10"/>
    <p:sldId id="1529" r:id="rId11"/>
    <p:sldId id="1530" r:id="rId12"/>
    <p:sldId id="1531" r:id="rId13"/>
    <p:sldId id="1532" r:id="rId14"/>
    <p:sldId id="1533" r:id="rId15"/>
    <p:sldId id="1535" r:id="rId16"/>
    <p:sldId id="1509" r:id="rId17"/>
  </p:sldIdLst>
  <p:sldSz cx="12192000" cy="6858000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7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9538" y="2640164"/>
            <a:ext cx="9322304" cy="2585142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719"/>
              </a:spcBef>
            </a:pPr>
            <a:r>
              <a:rPr lang="ru-RU" sz="5400" b="1" dirty="0">
                <a:solidFill>
                  <a:srgbClr val="0070C0"/>
                </a:solidFill>
                <a:latin typeface="Arial"/>
                <a:cs typeface="Arial"/>
              </a:rPr>
              <a:t>Эквивалент. Определение эквивалента сложных  веществ</a:t>
            </a:r>
            <a:endParaRPr lang="ru-RU" sz="4000" b="1" spc="-2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2">
            <a:extLst>
              <a:ext uri="{FF2B5EF4-FFF2-40B4-BE49-F238E27FC236}">
                <a16:creationId xmlns:a16="http://schemas.microsoft.com/office/drawing/2014/main" xmlns="" id="{561A90D5-1080-4571-8ADE-358D81ABF397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029929" y="327565"/>
            <a:ext cx="10515600" cy="5197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6000" dirty="0">
                <a:latin typeface="Arial" panose="020B0604020202020204" pitchFamily="34" charset="0"/>
                <a:cs typeface="Arial" panose="020B0604020202020204" pitchFamily="34" charset="0"/>
              </a:rPr>
              <a:t>Закрепление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xmlns="" id="{AE60A440-9C95-4B53-92B3-3181B6CC4257}"/>
              </a:ext>
            </a:extLst>
          </p:cNvPr>
          <p:cNvSpPr txBox="1">
            <a:spLocks noChangeArrowheads="1"/>
          </p:cNvSpPr>
          <p:nvPr/>
        </p:nvSpPr>
        <p:spPr>
          <a:xfrm>
            <a:off x="517858" y="1295400"/>
            <a:ext cx="10861316" cy="66613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  <a:defRPr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Найдите эквивалент ортофосфорной кислоты.</a:t>
            </a:r>
          </a:p>
          <a:p>
            <a:pPr marL="0" indent="0">
              <a:buNone/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0">
                <a:extLst>
                  <a:ext uri="{FF2B5EF4-FFF2-40B4-BE49-F238E27FC236}">
                    <a16:creationId xmlns:a16="http://schemas.microsoft.com/office/drawing/2014/main" xmlns="" id="{4EC8243E-636F-4DFD-B16B-26F3A00B412F}"/>
                  </a:ext>
                </a:extLst>
              </p:cNvPr>
              <p:cNvSpPr txBox="1"/>
              <p:nvPr/>
            </p:nvSpPr>
            <p:spPr bwMode="auto">
              <a:xfrm>
                <a:off x="2492477" y="2204883"/>
                <a:ext cx="6577780" cy="1273722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(кислоты)=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М(кислоты)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RU" sz="3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den>
                      </m:f>
                    </m:oMath>
                  </m:oMathPara>
                </a14:m>
                <a:r>
                  <a:rPr lang="ru-RU" sz="3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ru-RU" sz="3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ru-RU" sz="3600" dirty="0"/>
              </a:p>
            </p:txBody>
          </p:sp>
        </mc:Choice>
        <mc:Fallback xmlns="">
          <p:sp>
            <p:nvSpPr>
              <p:cNvPr id="4" name="Object 0">
                <a:extLst>
                  <a:ext uri="{FF2B5EF4-FFF2-40B4-BE49-F238E27FC236}">
                    <a16:creationId xmlns:a16="http://schemas.microsoft.com/office/drawing/2014/main" id="{4EC8243E-636F-4DFD-B16B-26F3A00B41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92477" y="2204883"/>
                <a:ext cx="6577780" cy="1273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xmlns="" id="{3E6354A9-ABAF-43D1-BBB5-6CDA9F1CEE7B}"/>
                  </a:ext>
                </a:extLst>
              </p:cNvPr>
              <p:cNvSpPr/>
              <p:nvPr/>
            </p:nvSpPr>
            <p:spPr>
              <a:xfrm>
                <a:off x="1257661" y="4313797"/>
                <a:ext cx="9047413" cy="12488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∙3+31+16∙4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32,67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E6354A9-ABAF-43D1-BBB5-6CDA9F1CEE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661" y="4313797"/>
                <a:ext cx="9047413" cy="12488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374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2">
            <a:extLst>
              <a:ext uri="{FF2B5EF4-FFF2-40B4-BE49-F238E27FC236}">
                <a16:creationId xmlns:a16="http://schemas.microsoft.com/office/drawing/2014/main" xmlns="" id="{561A90D5-1080-4571-8ADE-358D81ABF397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029929" y="327565"/>
            <a:ext cx="10515600" cy="5197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6000" dirty="0">
                <a:latin typeface="Arial" panose="020B0604020202020204" pitchFamily="34" charset="0"/>
                <a:cs typeface="Arial" panose="020B0604020202020204" pitchFamily="34" charset="0"/>
              </a:rPr>
              <a:t>Закрепление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xmlns="" id="{AE60A440-9C95-4B53-92B3-3181B6CC4257}"/>
              </a:ext>
            </a:extLst>
          </p:cNvPr>
          <p:cNvSpPr txBox="1">
            <a:spLocks noChangeArrowheads="1"/>
          </p:cNvSpPr>
          <p:nvPr/>
        </p:nvSpPr>
        <p:spPr>
          <a:xfrm>
            <a:off x="517858" y="1295400"/>
            <a:ext cx="10861316" cy="66613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Найдите эквивалент гидроксида цинка.</a:t>
            </a:r>
          </a:p>
          <a:p>
            <a:pPr marL="0" indent="0">
              <a:buNone/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xmlns="" id="{3E6354A9-ABAF-43D1-BBB5-6CDA9F1CEE7B}"/>
                  </a:ext>
                </a:extLst>
              </p:cNvPr>
              <p:cNvSpPr/>
              <p:nvPr/>
            </p:nvSpPr>
            <p:spPr>
              <a:xfrm>
                <a:off x="1257661" y="4313797"/>
                <a:ext cx="9877371" cy="12869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𝑂𝐻</m:t>
                              </m:r>
                            </m:e>
                          </m:d>
                        </m:e>
                        <m:sub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65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16+1</m:t>
                              </m:r>
                            </m:e>
                          </m:d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49,5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E6354A9-ABAF-43D1-BBB5-6CDA9F1CEE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661" y="4313797"/>
                <a:ext cx="9877371" cy="12869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xmlns="" id="{C70611B8-2C06-49B6-9319-30BB12B372A1}"/>
                  </a:ext>
                </a:extLst>
              </p:cNvPr>
              <p:cNvSpPr txBox="1">
                <a:spLocks noGrp="1"/>
              </p:cNvSpPr>
              <p:nvPr>
                <p:ph sz="half" idx="2"/>
              </p:nvPr>
            </p:nvSpPr>
            <p:spPr bwMode="auto">
              <a:xfrm>
                <a:off x="2276168" y="2086897"/>
                <a:ext cx="7344696" cy="1342103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(основания)=</m:t>
                      </m:r>
                      <m:f>
                        <m:fPr>
                          <m:ctrl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М(основания)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𝑂𝐻</m:t>
                          </m:r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r>
                  <a:rPr lang="ru-RU" sz="4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ru-RU" sz="4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ru-RU" sz="4000" dirty="0"/>
              </a:p>
            </p:txBody>
          </p:sp>
        </mc:Choice>
        <mc:Fallback xmlns="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C70611B8-2C06-49B6-9319-30BB12B372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 bwMode="auto">
              <a:xfrm>
                <a:off x="2276168" y="2086897"/>
                <a:ext cx="7344696" cy="1342103"/>
              </a:xfrm>
              <a:prstGeom prst="rect">
                <a:avLst/>
              </a:prstGeom>
              <a:blipFill>
                <a:blip r:embed="rId3"/>
                <a:stretch>
                  <a:fillRect t="-1802"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769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2">
            <a:extLst>
              <a:ext uri="{FF2B5EF4-FFF2-40B4-BE49-F238E27FC236}">
                <a16:creationId xmlns:a16="http://schemas.microsoft.com/office/drawing/2014/main" xmlns="" id="{561A90D5-1080-4571-8ADE-358D81ABF397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029929" y="327565"/>
            <a:ext cx="10515600" cy="5197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6000" dirty="0">
                <a:latin typeface="Arial" panose="020B0604020202020204" pitchFamily="34" charset="0"/>
                <a:cs typeface="Arial" panose="020B0604020202020204" pitchFamily="34" charset="0"/>
              </a:rPr>
              <a:t>Закрепление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xmlns="" id="{AE60A440-9C95-4B53-92B3-3181B6CC4257}"/>
              </a:ext>
            </a:extLst>
          </p:cNvPr>
          <p:cNvSpPr txBox="1">
            <a:spLocks noChangeArrowheads="1"/>
          </p:cNvSpPr>
          <p:nvPr/>
        </p:nvSpPr>
        <p:spPr>
          <a:xfrm>
            <a:off x="517858" y="1295400"/>
            <a:ext cx="10861316" cy="66613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Найдите эквивалент сульфата калия.</a:t>
            </a:r>
          </a:p>
          <a:p>
            <a:pPr marL="0" indent="0">
              <a:buNone/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xmlns="" id="{3E6354A9-ABAF-43D1-BBB5-6CDA9F1CEE7B}"/>
                  </a:ext>
                </a:extLst>
              </p:cNvPr>
              <p:cNvSpPr/>
              <p:nvPr/>
            </p:nvSpPr>
            <p:spPr>
              <a:xfrm>
                <a:off x="1009830" y="4136815"/>
                <a:ext cx="9877371" cy="1244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ru-RU" sz="40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  <m:sSub>
                            <m:sSubPr>
                              <m:ctrlPr>
                                <a:rPr lang="ru-RU" sz="4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39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∙2+32+16∙4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</m:t>
                          </m:r>
                        </m:den>
                      </m:f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=87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E6354A9-ABAF-43D1-BBB5-6CDA9F1CEE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830" y="4136815"/>
                <a:ext cx="9877371" cy="12448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ject 0">
                <a:extLst>
                  <a:ext uri="{FF2B5EF4-FFF2-40B4-BE49-F238E27FC236}">
                    <a16:creationId xmlns:a16="http://schemas.microsoft.com/office/drawing/2014/main" xmlns="" id="{7A5F0265-DEA0-45F7-B9E1-134FFD3E012C}"/>
                  </a:ext>
                </a:extLst>
              </p:cNvPr>
              <p:cNvSpPr txBox="1"/>
              <p:nvPr/>
            </p:nvSpPr>
            <p:spPr bwMode="auto">
              <a:xfrm>
                <a:off x="3593382" y="2160638"/>
                <a:ext cx="5005235" cy="1273722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RU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соли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М(</m:t>
                          </m:r>
                          <m:r>
                            <a:rPr lang="ru-RU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соли</m:t>
                          </m:r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r>
                  <a:rPr lang="ru-RU" sz="4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ru-RU" sz="4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ru-RU" sz="4000" dirty="0"/>
              </a:p>
            </p:txBody>
          </p:sp>
        </mc:Choice>
        <mc:Fallback xmlns="">
          <p:sp>
            <p:nvSpPr>
              <p:cNvPr id="8" name="Object 0">
                <a:extLst>
                  <a:ext uri="{FF2B5EF4-FFF2-40B4-BE49-F238E27FC236}">
                    <a16:creationId xmlns:a16="http://schemas.microsoft.com/office/drawing/2014/main" id="{7A5F0265-DEA0-45F7-B9E1-134FFD3E01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93382" y="2160638"/>
                <a:ext cx="5005235" cy="12737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360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2">
            <a:extLst>
              <a:ext uri="{FF2B5EF4-FFF2-40B4-BE49-F238E27FC236}">
                <a16:creationId xmlns:a16="http://schemas.microsoft.com/office/drawing/2014/main" xmlns="" id="{561A90D5-1080-4571-8ADE-358D81ABF397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029929" y="327565"/>
            <a:ext cx="10515600" cy="5197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6000" dirty="0">
                <a:latin typeface="Arial" panose="020B0604020202020204" pitchFamily="34" charset="0"/>
                <a:cs typeface="Arial" panose="020B0604020202020204" pitchFamily="34" charset="0"/>
              </a:rPr>
              <a:t>Закрепление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xmlns="" id="{AE60A440-9C95-4B53-92B3-3181B6CC4257}"/>
              </a:ext>
            </a:extLst>
          </p:cNvPr>
          <p:cNvSpPr txBox="1">
            <a:spLocks noChangeArrowheads="1"/>
          </p:cNvSpPr>
          <p:nvPr/>
        </p:nvSpPr>
        <p:spPr>
          <a:xfrm>
            <a:off x="517858" y="1295400"/>
            <a:ext cx="10861316" cy="66613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Найдите эквивалент оксида калия.</a:t>
            </a:r>
          </a:p>
          <a:p>
            <a:pPr marL="0" indent="0">
              <a:buNone/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xmlns="" id="{3E6354A9-ABAF-43D1-BBB5-6CDA9F1CEE7B}"/>
                  </a:ext>
                </a:extLst>
              </p:cNvPr>
              <p:cNvSpPr/>
              <p:nvPr/>
            </p:nvSpPr>
            <p:spPr>
              <a:xfrm>
                <a:off x="1009830" y="4136815"/>
                <a:ext cx="9877371" cy="1244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ru-RU" sz="40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</m:d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39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∙2+16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den>
                      </m:f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=47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E6354A9-ABAF-43D1-BBB5-6CDA9F1CEE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830" y="4136815"/>
                <a:ext cx="9877371" cy="12448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0">
                <a:extLst>
                  <a:ext uri="{FF2B5EF4-FFF2-40B4-BE49-F238E27FC236}">
                    <a16:creationId xmlns:a16="http://schemas.microsoft.com/office/drawing/2014/main" xmlns="" id="{F284C4FB-1D2A-4BD9-BD7C-A98E017C6E51}"/>
                  </a:ext>
                </a:extLst>
              </p:cNvPr>
              <p:cNvSpPr txBox="1"/>
              <p:nvPr/>
            </p:nvSpPr>
            <p:spPr bwMode="auto">
              <a:xfrm>
                <a:off x="3220063" y="2222040"/>
                <a:ext cx="5456904" cy="1206960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ru-RU" sz="36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оксида</m:t>
                          </m:r>
                        </m:e>
                      </m:d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М</m:t>
                          </m:r>
                          <m:d>
                            <m:dPr>
                              <m:ctrlP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оксида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RU" sz="3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n-US" sz="3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Object 0">
                <a:extLst>
                  <a:ext uri="{FF2B5EF4-FFF2-40B4-BE49-F238E27FC236}">
                    <a16:creationId xmlns:a16="http://schemas.microsoft.com/office/drawing/2014/main" id="{F284C4FB-1D2A-4BD9-BD7C-A98E017C6E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20063" y="2222040"/>
                <a:ext cx="5456904" cy="12069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901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2">
            <a:extLst>
              <a:ext uri="{FF2B5EF4-FFF2-40B4-BE49-F238E27FC236}">
                <a16:creationId xmlns:a16="http://schemas.microsoft.com/office/drawing/2014/main" xmlns="" id="{561A90D5-1080-4571-8ADE-358D81ABF397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029929" y="327565"/>
            <a:ext cx="10515600" cy="5197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6000" dirty="0">
                <a:latin typeface="Arial" panose="020B0604020202020204" pitchFamily="34" charset="0"/>
                <a:cs typeface="Arial" panose="020B0604020202020204" pitchFamily="34" charset="0"/>
              </a:rPr>
              <a:t>Закрепление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xmlns="" id="{AE60A440-9C95-4B53-92B3-3181B6CC4257}"/>
              </a:ext>
            </a:extLst>
          </p:cNvPr>
          <p:cNvSpPr txBox="1">
            <a:spLocks noChangeArrowheads="1"/>
          </p:cNvSpPr>
          <p:nvPr/>
        </p:nvSpPr>
        <p:spPr>
          <a:xfrm>
            <a:off x="517858" y="1295400"/>
            <a:ext cx="10861316" cy="66613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Найдите эквивалент фосфата бария.</a:t>
            </a:r>
          </a:p>
          <a:p>
            <a:pPr marL="0" indent="0">
              <a:buNone/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xmlns="" id="{3E6354A9-ABAF-43D1-BBB5-6CDA9F1CEE7B}"/>
                  </a:ext>
                </a:extLst>
              </p:cNvPr>
              <p:cNvSpPr/>
              <p:nvPr/>
            </p:nvSpPr>
            <p:spPr>
              <a:xfrm>
                <a:off x="233515" y="4297767"/>
                <a:ext cx="11724968" cy="12648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ru-RU" sz="40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4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𝐵𝑎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4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sSub>
                                <m:sSubPr>
                                  <m:ctrlPr>
                                    <a:rPr lang="ru-RU" sz="4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4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137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∙3+(31+16∙4)∙2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</m:t>
                          </m:r>
                        </m:den>
                      </m:f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100,2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E6354A9-ABAF-43D1-BBB5-6CDA9F1CEE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515" y="4297767"/>
                <a:ext cx="11724968" cy="12648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ject 0">
                <a:extLst>
                  <a:ext uri="{FF2B5EF4-FFF2-40B4-BE49-F238E27FC236}">
                    <a16:creationId xmlns:a16="http://schemas.microsoft.com/office/drawing/2014/main" xmlns="" id="{7A5F0265-DEA0-45F7-B9E1-134FFD3E012C}"/>
                  </a:ext>
                </a:extLst>
              </p:cNvPr>
              <p:cNvSpPr txBox="1"/>
              <p:nvPr/>
            </p:nvSpPr>
            <p:spPr bwMode="auto">
              <a:xfrm>
                <a:off x="3593381" y="2409592"/>
                <a:ext cx="5005235" cy="1273722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RU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соли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М(</m:t>
                          </m:r>
                          <m:r>
                            <a:rPr lang="ru-RU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соли</m:t>
                          </m:r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r>
                  <a:rPr lang="ru-RU" sz="4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ru-RU" sz="4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ru-RU" sz="4000" dirty="0"/>
              </a:p>
            </p:txBody>
          </p:sp>
        </mc:Choice>
        <mc:Fallback xmlns="">
          <p:sp>
            <p:nvSpPr>
              <p:cNvPr id="8" name="Object 0">
                <a:extLst>
                  <a:ext uri="{FF2B5EF4-FFF2-40B4-BE49-F238E27FC236}">
                    <a16:creationId xmlns:a16="http://schemas.microsoft.com/office/drawing/2014/main" id="{7A5F0265-DEA0-45F7-B9E1-134FFD3E01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93381" y="2409592"/>
                <a:ext cx="5005235" cy="12737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185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A8EDA51D-43C8-4335-85D7-F5271C3421D3}"/>
              </a:ext>
            </a:extLst>
          </p:cNvPr>
          <p:cNvSpPr txBox="1">
            <a:spLocks noChangeArrowheads="1"/>
          </p:cNvSpPr>
          <p:nvPr/>
        </p:nvSpPr>
        <p:spPr>
          <a:xfrm>
            <a:off x="323800" y="1231107"/>
            <a:ext cx="11342173" cy="96101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ru-RU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Определите эквивалентные массы хлора в составе следующих соединениях: </a:t>
            </a:r>
            <a:r>
              <a:rPr lang="en-US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n-US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O, Cl</a:t>
            </a:r>
            <a:r>
              <a:rPr lang="en-US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alt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xmlns="" id="{C3DA5B18-17C5-4255-AB11-E8F5D7C83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53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31">
                <a:extLst>
                  <a:ext uri="{FF2B5EF4-FFF2-40B4-BE49-F238E27FC236}">
                    <a16:creationId xmlns:a16="http://schemas.microsoft.com/office/drawing/2014/main" xmlns="" id="{D57140FC-15F4-4252-AD01-18663AB7719D}"/>
                  </a:ext>
                </a:extLst>
              </p:cNvPr>
              <p:cNvSpPr txBox="1"/>
              <p:nvPr/>
            </p:nvSpPr>
            <p:spPr bwMode="auto">
              <a:xfrm>
                <a:off x="4484355" y="2121972"/>
                <a:ext cx="3223290" cy="1063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Элем</m:t>
                          </m:r>
                        </m:e>
                      </m:d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</m:num>
                        <m:den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9" name="Object 31">
                <a:extLst>
                  <a:ext uri="{FF2B5EF4-FFF2-40B4-BE49-F238E27FC236}">
                    <a16:creationId xmlns:a16="http://schemas.microsoft.com/office/drawing/2014/main" id="{D57140FC-15F4-4252-AD01-18663AB77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84355" y="2121972"/>
                <a:ext cx="3223290" cy="1063624"/>
              </a:xfrm>
              <a:prstGeom prst="rect">
                <a:avLst/>
              </a:prstGeom>
              <a:blipFill>
                <a:blip r:embed="rId2"/>
                <a:stretch>
                  <a:fillRect b="-1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CE6D069A-1971-4A2E-9BA5-98D2C70AA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038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Закрепление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20247A7F-6BE3-4787-9063-7FFB9DA1D38C}"/>
              </a:ext>
            </a:extLst>
          </p:cNvPr>
          <p:cNvSpPr/>
          <p:nvPr/>
        </p:nvSpPr>
        <p:spPr>
          <a:xfrm>
            <a:off x="1352483" y="2934750"/>
            <a:ext cx="21723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</a:pPr>
            <a:r>
              <a:rPr lang="en-US" alt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n-US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C34803BA-BB79-4579-BFC7-8214452C3F47}"/>
              </a:ext>
            </a:extLst>
          </p:cNvPr>
          <p:cNvSpPr/>
          <p:nvPr/>
        </p:nvSpPr>
        <p:spPr>
          <a:xfrm>
            <a:off x="8156250" y="2931895"/>
            <a:ext cx="16722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</a:pPr>
            <a:r>
              <a:rPr lang="en-US" alt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n-US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ject 0">
                <a:extLst>
                  <a:ext uri="{FF2B5EF4-FFF2-40B4-BE49-F238E27FC236}">
                    <a16:creationId xmlns:a16="http://schemas.microsoft.com/office/drawing/2014/main" xmlns="" id="{7F4CB51C-C1B7-4752-BA31-33938F8AF2FD}"/>
                  </a:ext>
                </a:extLst>
              </p:cNvPr>
              <p:cNvSpPr txBox="1"/>
              <p:nvPr/>
            </p:nvSpPr>
            <p:spPr bwMode="auto">
              <a:xfrm>
                <a:off x="257197" y="3817059"/>
                <a:ext cx="5347191" cy="95275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𝐶𝑙</m:t>
                          </m:r>
                        </m:e>
                      </m:d>
                      <m:r>
                        <a:rPr lang="ru-RU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35,5</m:t>
                          </m:r>
                        </m:num>
                        <m:den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4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=35,5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8" name="Object 0">
                <a:extLst>
                  <a:ext uri="{FF2B5EF4-FFF2-40B4-BE49-F238E27FC236}">
                    <a16:creationId xmlns:a16="http://schemas.microsoft.com/office/drawing/2014/main" id="{7F4CB51C-C1B7-4752-BA31-33938F8AF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197" y="3817059"/>
                <a:ext cx="5347191" cy="952755"/>
              </a:xfrm>
              <a:prstGeom prst="rect">
                <a:avLst/>
              </a:prstGeom>
              <a:blipFill>
                <a:blip r:embed="rId3"/>
                <a:stretch>
                  <a:fillRect b="-3910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ject 0">
                <a:extLst>
                  <a:ext uri="{FF2B5EF4-FFF2-40B4-BE49-F238E27FC236}">
                    <a16:creationId xmlns:a16="http://schemas.microsoft.com/office/drawing/2014/main" xmlns="" id="{3EEAEC28-C304-49AD-9111-B8476CF806B3}"/>
                  </a:ext>
                </a:extLst>
              </p:cNvPr>
              <p:cNvSpPr txBox="1"/>
              <p:nvPr/>
            </p:nvSpPr>
            <p:spPr bwMode="auto">
              <a:xfrm>
                <a:off x="6318782" y="3926105"/>
                <a:ext cx="5347191" cy="7397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𝐶𝑙</m:t>
                          </m:r>
                        </m:e>
                      </m:d>
                      <m:r>
                        <a:rPr lang="ru-RU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35,5</m:t>
                          </m:r>
                        </m:num>
                        <m:den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4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11,8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9" name="Object 0">
                <a:extLst>
                  <a:ext uri="{FF2B5EF4-FFF2-40B4-BE49-F238E27FC236}">
                    <a16:creationId xmlns:a16="http://schemas.microsoft.com/office/drawing/2014/main" id="{3EEAEC28-C304-49AD-9111-B8476CF80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18782" y="3926105"/>
                <a:ext cx="5347191" cy="739775"/>
              </a:xfrm>
              <a:prstGeom prst="rect">
                <a:avLst/>
              </a:prstGeom>
              <a:blipFill>
                <a:blip r:embed="rId4"/>
                <a:stretch>
                  <a:fillRect b="-8016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13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37ED92B-5FB7-4BF4-8287-748EE97AFC16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1625271" y="1784328"/>
            <a:ext cx="8941455" cy="247247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§ 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7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Решить задания № 1,2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на стр. 45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xmlns="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4705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5004FFB3-0B58-4B58-9975-169A367B8C58}"/>
              </a:ext>
            </a:extLst>
          </p:cNvPr>
          <p:cNvSpPr txBox="1">
            <a:spLocks noChangeArrowheads="1"/>
          </p:cNvSpPr>
          <p:nvPr/>
        </p:nvSpPr>
        <p:spPr>
          <a:xfrm>
            <a:off x="766233" y="304802"/>
            <a:ext cx="10668000" cy="7366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Эквивалент элемента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F914F84A-45E6-45BD-A981-4DF6E30F14D1}"/>
              </a:ext>
            </a:extLst>
          </p:cNvPr>
          <p:cNvSpPr txBox="1">
            <a:spLocks noChangeArrowheads="1"/>
          </p:cNvSpPr>
          <p:nvPr/>
        </p:nvSpPr>
        <p:spPr>
          <a:xfrm>
            <a:off x="291436" y="1306643"/>
            <a:ext cx="11900564" cy="736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0">
              <a:buFont typeface="Wingdings" panose="05000000000000000000" pitchFamily="2" charset="2"/>
              <a:buNone/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Элементы взаимодействуют друг с другом в строго определенных весовых соотношениях.</a:t>
            </a:r>
          </a:p>
        </p:txBody>
      </p:sp>
      <p:sp>
        <p:nvSpPr>
          <p:cNvPr id="7" name="Rectangle 27">
            <a:extLst>
              <a:ext uri="{FF2B5EF4-FFF2-40B4-BE49-F238E27FC236}">
                <a16:creationId xmlns:a16="http://schemas.microsoft.com/office/drawing/2014/main" xmlns="" id="{7F8E542E-DC53-4DEE-893C-851021FF5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36231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ru-RU" altLang="ru-RU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26">
            <a:extLst>
              <a:ext uri="{FF2B5EF4-FFF2-40B4-BE49-F238E27FC236}">
                <a16:creationId xmlns:a16="http://schemas.microsoft.com/office/drawing/2014/main" xmlns="" id="{91FF9F6C-62E1-4A5B-A37C-4F035CB966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196540"/>
              </p:ext>
            </p:extLst>
          </p:nvPr>
        </p:nvGraphicFramePr>
        <p:xfrm>
          <a:off x="3344848" y="2094245"/>
          <a:ext cx="5502304" cy="98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Формула" r:id="rId3" imgW="1143000" imgH="215900" progId="Equation.3">
                  <p:embed/>
                </p:oleObj>
              </mc:Choice>
              <mc:Fallback>
                <p:oleObj name="Формула" r:id="rId3" imgW="1143000" imgH="215900" progId="Equation.3">
                  <p:embed/>
                  <p:pic>
                    <p:nvPicPr>
                      <p:cNvPr id="4101" name="Object 26">
                        <a:extLst>
                          <a:ext uri="{FF2B5EF4-FFF2-40B4-BE49-F238E27FC236}">
                            <a16:creationId xmlns:a16="http://schemas.microsoft.com/office/drawing/2014/main" xmlns="" id="{A328771E-E8D8-4C78-90AE-EAAFDCC37C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48" y="2094245"/>
                        <a:ext cx="5502304" cy="9896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8">
            <a:extLst>
              <a:ext uri="{FF2B5EF4-FFF2-40B4-BE49-F238E27FC236}">
                <a16:creationId xmlns:a16="http://schemas.microsoft.com/office/drawing/2014/main" xmlns="" id="{C9C734C9-2551-440A-9967-EC4055D7E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353872"/>
            <a:ext cx="2984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ru-RU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31">
            <a:extLst>
              <a:ext uri="{FF2B5EF4-FFF2-40B4-BE49-F238E27FC236}">
                <a16:creationId xmlns:a16="http://schemas.microsoft.com/office/drawing/2014/main" xmlns="" id="{1FF19DAC-95FC-49C3-902E-CB27A7CBF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88631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ru-RU" altLang="ru-RU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4">
            <a:extLst>
              <a:ext uri="{FF2B5EF4-FFF2-40B4-BE49-F238E27FC236}">
                <a16:creationId xmlns:a16="http://schemas.microsoft.com/office/drawing/2014/main" xmlns="" id="{EB52BAB3-B589-408D-8190-20D21D540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83868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ru-RU" altLang="ru-RU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67">
            <a:extLst>
              <a:ext uri="{FF2B5EF4-FFF2-40B4-BE49-F238E27FC236}">
                <a16:creationId xmlns:a16="http://schemas.microsoft.com/office/drawing/2014/main" xmlns="" id="{BC3E61CA-57C0-490B-ADBD-63B238322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804" y="4399130"/>
            <a:ext cx="117432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Эти весовые количества - </a:t>
            </a:r>
            <a:r>
              <a:rPr lang="ru-RU" altLang="ru-RU" sz="2800" b="1" u="sng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эквиваленты</a:t>
            </a:r>
            <a:r>
              <a:rPr lang="ru-RU" altLang="ru-RU" sz="28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D05095F6-7B9A-4B12-975D-515175169560}"/>
              </a:ext>
            </a:extLst>
          </p:cNvPr>
          <p:cNvSpPr/>
          <p:nvPr/>
        </p:nvSpPr>
        <p:spPr>
          <a:xfrm>
            <a:off x="3738516" y="3059668"/>
            <a:ext cx="759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4 г</a:t>
            </a:r>
            <a:endParaRPr lang="ru-RU" sz="28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950C9BB9-D655-4CDC-A7B4-C9E480E87D86}"/>
              </a:ext>
            </a:extLst>
          </p:cNvPr>
          <p:cNvSpPr/>
          <p:nvPr/>
        </p:nvSpPr>
        <p:spPr>
          <a:xfrm>
            <a:off x="5338870" y="3071768"/>
            <a:ext cx="11891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32 г</a:t>
            </a:r>
            <a:endParaRPr lang="ru-RU" sz="2800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A268C0D0-1E23-499A-83EE-5D3A87F6A153}"/>
              </a:ext>
            </a:extLst>
          </p:cNvPr>
          <p:cNvSpPr/>
          <p:nvPr/>
        </p:nvSpPr>
        <p:spPr>
          <a:xfrm>
            <a:off x="3796211" y="3483149"/>
            <a:ext cx="14866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1       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206C1ED2-FD37-482D-B81E-99A8F314E53B}"/>
              </a:ext>
            </a:extLst>
          </p:cNvPr>
          <p:cNvSpPr/>
          <p:nvPr/>
        </p:nvSpPr>
        <p:spPr>
          <a:xfrm>
            <a:off x="5528843" y="3545533"/>
            <a:ext cx="11891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2800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D7B0953C-6C08-4064-AE79-FC97B7C34A72}"/>
              </a:ext>
            </a:extLst>
          </p:cNvPr>
          <p:cNvSpPr/>
          <p:nvPr/>
        </p:nvSpPr>
        <p:spPr>
          <a:xfrm>
            <a:off x="251803" y="4998111"/>
            <a:ext cx="11605899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Эквивалентом элемента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называется </a:t>
            </a:r>
            <a:r>
              <a:rPr lang="ru-RU" alt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такое его количество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которое связывается с 1 молем водорода или может заместить такое же его при химической реакции.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2105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EE72BC-2839-48A9-840C-D235B87B6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896"/>
            <a:ext cx="10515600" cy="729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Эквивалент элемента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809DA560-13F3-435B-8FBB-10B06EF1F714}"/>
              </a:ext>
            </a:extLst>
          </p:cNvPr>
          <p:cNvSpPr txBox="1">
            <a:spLocks noChangeArrowheads="1"/>
          </p:cNvSpPr>
          <p:nvPr/>
        </p:nvSpPr>
        <p:spPr>
          <a:xfrm>
            <a:off x="495830" y="1270820"/>
            <a:ext cx="10857970" cy="3724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Эквивалентная масса элемента равна: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xmlns="" id="{6D2F4209-774B-4415-A20A-0461A455DA91}"/>
                  </a:ext>
                </a:extLst>
              </p:cNvPr>
              <p:cNvSpPr txBox="1"/>
              <p:nvPr/>
            </p:nvSpPr>
            <p:spPr bwMode="auto">
              <a:xfrm>
                <a:off x="1133167" y="1997075"/>
                <a:ext cx="2955925" cy="1749015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5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5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5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А</m:t>
                          </m:r>
                        </m:num>
                        <m:den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6D2F4209-774B-4415-A20A-0461A455DA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33167" y="1997075"/>
                <a:ext cx="2955925" cy="17490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8F16DB95-AE18-4A9A-85F3-410BE14A65D5}"/>
              </a:ext>
            </a:extLst>
          </p:cNvPr>
          <p:cNvSpPr txBox="1">
            <a:spLocks noChangeArrowheads="1"/>
          </p:cNvSpPr>
          <p:nvPr/>
        </p:nvSpPr>
        <p:spPr>
          <a:xfrm>
            <a:off x="4480180" y="2339171"/>
            <a:ext cx="6187563" cy="10146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А –</a:t>
            </a:r>
            <a:r>
              <a:rPr lang="ru-RU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атомная масса элемента,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V – </a:t>
            </a:r>
            <a:r>
              <a:rPr lang="ru-RU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валентность элемента.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0">
                <a:extLst>
                  <a:ext uri="{FF2B5EF4-FFF2-40B4-BE49-F238E27FC236}">
                    <a16:creationId xmlns:a16="http://schemas.microsoft.com/office/drawing/2014/main" xmlns="" id="{5731C0BC-4784-4442-8569-0ED5BB797CEA}"/>
                  </a:ext>
                </a:extLst>
              </p:cNvPr>
              <p:cNvSpPr txBox="1"/>
              <p:nvPr/>
            </p:nvSpPr>
            <p:spPr bwMode="auto">
              <a:xfrm>
                <a:off x="1133167" y="5088480"/>
                <a:ext cx="4513096" cy="95275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</m:d>
                      <m:r>
                        <a:rPr lang="ru-RU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4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0" name="Object 0">
                <a:extLst>
                  <a:ext uri="{FF2B5EF4-FFF2-40B4-BE49-F238E27FC236}">
                    <a16:creationId xmlns:a16="http://schemas.microsoft.com/office/drawing/2014/main" id="{5731C0BC-4784-4442-8569-0ED5BB797C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33167" y="5088480"/>
                <a:ext cx="4513096" cy="952755"/>
              </a:xfrm>
              <a:prstGeom prst="rect">
                <a:avLst/>
              </a:prstGeom>
              <a:blipFill>
                <a:blip r:embed="rId3"/>
                <a:stretch>
                  <a:fillRect b="-37821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1">
                <a:extLst>
                  <a:ext uri="{FF2B5EF4-FFF2-40B4-BE49-F238E27FC236}">
                    <a16:creationId xmlns:a16="http://schemas.microsoft.com/office/drawing/2014/main" xmlns="" id="{FF59A7AA-CBDF-41BA-9D43-0169CF8F2C34}"/>
                  </a:ext>
                </a:extLst>
              </p:cNvPr>
              <p:cNvSpPr txBox="1"/>
              <p:nvPr/>
            </p:nvSpPr>
            <p:spPr bwMode="auto">
              <a:xfrm>
                <a:off x="7573961" y="5143471"/>
                <a:ext cx="4018770" cy="69435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d>
                      <m:r>
                        <a:rPr lang="ru-RU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4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Object 1">
                <a:extLst>
                  <a:ext uri="{FF2B5EF4-FFF2-40B4-BE49-F238E27FC236}">
                    <a16:creationId xmlns:a16="http://schemas.microsoft.com/office/drawing/2014/main" id="{FF59A7AA-CBDF-41BA-9D43-0169CF8F2C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73961" y="5143471"/>
                <a:ext cx="4018770" cy="694359"/>
              </a:xfrm>
              <a:prstGeom prst="rect">
                <a:avLst/>
              </a:prstGeom>
              <a:blipFill>
                <a:blip r:embed="rId4"/>
                <a:stretch>
                  <a:fillRect b="-88596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37CB7066-BD29-4631-9ADD-8618EDBB1708}"/>
              </a:ext>
            </a:extLst>
          </p:cNvPr>
          <p:cNvSpPr/>
          <p:nvPr/>
        </p:nvSpPr>
        <p:spPr>
          <a:xfrm>
            <a:off x="938641" y="4325983"/>
            <a:ext cx="104151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Найдем эквивалентную массу кислорода и водорода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1186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A8EDA51D-43C8-4335-85D7-F5271C3421D3}"/>
              </a:ext>
            </a:extLst>
          </p:cNvPr>
          <p:cNvSpPr txBox="1">
            <a:spLocks noChangeArrowheads="1"/>
          </p:cNvSpPr>
          <p:nvPr/>
        </p:nvSpPr>
        <p:spPr>
          <a:xfrm>
            <a:off x="1676451" y="1231107"/>
            <a:ext cx="9162949" cy="7397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ru-RU" altLang="ru-RU" b="1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Эквивалент не является постоянной величиной!</a:t>
            </a:r>
            <a:r>
              <a:rPr lang="ru-RU" altLang="ru-RU" sz="3200" b="1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xmlns="" id="{C3DA5B18-17C5-4255-AB11-E8F5D7C83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53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31">
                <a:extLst>
                  <a:ext uri="{FF2B5EF4-FFF2-40B4-BE49-F238E27FC236}">
                    <a16:creationId xmlns:a16="http://schemas.microsoft.com/office/drawing/2014/main" xmlns="" id="{D57140FC-15F4-4252-AD01-18663AB7719D}"/>
                  </a:ext>
                </a:extLst>
              </p:cNvPr>
              <p:cNvSpPr txBox="1"/>
              <p:nvPr/>
            </p:nvSpPr>
            <p:spPr bwMode="auto">
              <a:xfrm>
                <a:off x="4646280" y="1727620"/>
                <a:ext cx="3223290" cy="1063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Э</m:t>
                      </m:r>
                      <m:d>
                        <m:d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Элем</m:t>
                          </m:r>
                        </m:e>
                      </m:d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</m:num>
                        <m:den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9" name="Object 31">
                <a:extLst>
                  <a:ext uri="{FF2B5EF4-FFF2-40B4-BE49-F238E27FC236}">
                    <a16:creationId xmlns:a16="http://schemas.microsoft.com/office/drawing/2014/main" id="{D57140FC-15F4-4252-AD01-18663AB77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46280" y="1727620"/>
                <a:ext cx="3223290" cy="1063624"/>
              </a:xfrm>
              <a:prstGeom prst="rect">
                <a:avLst/>
              </a:prstGeom>
              <a:blipFill>
                <a:blip r:embed="rId2"/>
                <a:stretch>
                  <a:fillRect b="-1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CE6D069A-1971-4A2E-9BA5-98D2C70AA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038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Эквивалент элемента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20247A7F-6BE3-4787-9063-7FFB9DA1D38C}"/>
              </a:ext>
            </a:extLst>
          </p:cNvPr>
          <p:cNvSpPr/>
          <p:nvPr/>
        </p:nvSpPr>
        <p:spPr>
          <a:xfrm>
            <a:off x="1942415" y="2537474"/>
            <a:ext cx="1439574" cy="830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CuO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C34803BA-BB79-4579-BFC7-8214452C3F47}"/>
              </a:ext>
            </a:extLst>
          </p:cNvPr>
          <p:cNvSpPr/>
          <p:nvPr/>
        </p:nvSpPr>
        <p:spPr>
          <a:xfrm>
            <a:off x="8399400" y="2625039"/>
            <a:ext cx="18501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Cu</a:t>
            </a:r>
            <a:r>
              <a:rPr lang="en-US" sz="4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ject 0">
                <a:extLst>
                  <a:ext uri="{FF2B5EF4-FFF2-40B4-BE49-F238E27FC236}">
                    <a16:creationId xmlns:a16="http://schemas.microsoft.com/office/drawing/2014/main" xmlns="" id="{7F4CB51C-C1B7-4752-BA31-33938F8AF2FD}"/>
                  </a:ext>
                </a:extLst>
              </p:cNvPr>
              <p:cNvSpPr txBox="1"/>
              <p:nvPr/>
            </p:nvSpPr>
            <p:spPr bwMode="auto">
              <a:xfrm>
                <a:off x="552164" y="3713823"/>
                <a:ext cx="4513096" cy="95275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𝐶𝑢</m:t>
                          </m:r>
                        </m:e>
                      </m:d>
                      <m:r>
                        <a:rPr lang="ru-RU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64</m:t>
                          </m:r>
                        </m:num>
                        <m:den>
                          <m: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4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=32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8" name="Object 0">
                <a:extLst>
                  <a:ext uri="{FF2B5EF4-FFF2-40B4-BE49-F238E27FC236}">
                    <a16:creationId xmlns:a16="http://schemas.microsoft.com/office/drawing/2014/main" id="{7F4CB51C-C1B7-4752-BA31-33938F8AF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2164" y="3713823"/>
                <a:ext cx="4513096" cy="952755"/>
              </a:xfrm>
              <a:prstGeom prst="rect">
                <a:avLst/>
              </a:prstGeom>
              <a:blipFill>
                <a:blip r:embed="rId3"/>
                <a:stretch>
                  <a:fillRect b="-3694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ject 0">
                <a:extLst>
                  <a:ext uri="{FF2B5EF4-FFF2-40B4-BE49-F238E27FC236}">
                    <a16:creationId xmlns:a16="http://schemas.microsoft.com/office/drawing/2014/main" xmlns="" id="{3EEAEC28-C304-49AD-9111-B8476CF806B3}"/>
                  </a:ext>
                </a:extLst>
              </p:cNvPr>
              <p:cNvSpPr txBox="1"/>
              <p:nvPr/>
            </p:nvSpPr>
            <p:spPr bwMode="auto">
              <a:xfrm>
                <a:off x="6518485" y="3820312"/>
                <a:ext cx="5612014" cy="7397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𝐶𝑢</m:t>
                          </m:r>
                        </m:e>
                      </m:d>
                      <m:r>
                        <a:rPr lang="ru-RU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128</m:t>
                          </m:r>
                        </m:num>
                        <m:den>
                          <m:r>
                            <a:rPr lang="en-US" sz="4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4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128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9" name="Object 0">
                <a:extLst>
                  <a:ext uri="{FF2B5EF4-FFF2-40B4-BE49-F238E27FC236}">
                    <a16:creationId xmlns:a16="http://schemas.microsoft.com/office/drawing/2014/main" id="{3EEAEC28-C304-49AD-9111-B8476CF80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18485" y="3820312"/>
                <a:ext cx="5612014" cy="739775"/>
              </a:xfrm>
              <a:prstGeom prst="rect">
                <a:avLst/>
              </a:prstGeom>
              <a:blipFill>
                <a:blip r:embed="rId4"/>
                <a:stretch>
                  <a:fillRect b="-77686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175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>
            <a:extLst>
              <a:ext uri="{FF2B5EF4-FFF2-40B4-BE49-F238E27FC236}">
                <a16:creationId xmlns:a16="http://schemas.microsoft.com/office/drawing/2014/main" xmlns="" id="{D04F330A-B40B-4014-9E5E-AF2EABEC6BC3}"/>
              </a:ext>
            </a:extLst>
          </p:cNvPr>
          <p:cNvSpPr txBox="1">
            <a:spLocks noChangeArrowheads="1"/>
          </p:cNvSpPr>
          <p:nvPr/>
        </p:nvSpPr>
        <p:spPr>
          <a:xfrm>
            <a:off x="995681" y="11147"/>
            <a:ext cx="10566400" cy="1143000"/>
          </a:xfrm>
          <a:prstGeom prst="rect">
            <a:avLst/>
          </a:prstGeom>
        </p:spPr>
        <p:txBody>
          <a:bodyPr vert="horz" lIns="0" tIns="0" rIns="0" bIns="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altLang="ru-RU">
                <a:latin typeface="Arial" panose="020B0604020202020204" pitchFamily="34" charset="0"/>
                <a:cs typeface="Arial" panose="020B0604020202020204" pitchFamily="34" charset="0"/>
              </a:rPr>
              <a:t>Эквивалентная масса оксидов: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12F2DF95-D863-4C67-AB75-BAE1B0940AB3}"/>
              </a:ext>
            </a:extLst>
          </p:cNvPr>
          <p:cNvSpPr txBox="1">
            <a:spLocks noChangeArrowheads="1"/>
          </p:cNvSpPr>
          <p:nvPr/>
        </p:nvSpPr>
        <p:spPr>
          <a:xfrm>
            <a:off x="391224" y="1314232"/>
            <a:ext cx="11533238" cy="21463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3200" i="1" u="sng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Эквивалентная масса оксида</a:t>
            </a:r>
            <a:r>
              <a:rPr lang="ru-RU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равна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молярной массе оксида 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делённой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на произведение числа атомов элемента, образующих оксид, на валентность элемента.</a:t>
            </a:r>
            <a:endParaRPr lang="ru-RU" alt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0">
                <a:extLst>
                  <a:ext uri="{FF2B5EF4-FFF2-40B4-BE49-F238E27FC236}">
                    <a16:creationId xmlns:a16="http://schemas.microsoft.com/office/drawing/2014/main" xmlns="" id="{FA6E0E41-6569-4FFE-AF9E-0462BB9B887B}"/>
                  </a:ext>
                </a:extLst>
              </p:cNvPr>
              <p:cNvSpPr txBox="1"/>
              <p:nvPr/>
            </p:nvSpPr>
            <p:spPr bwMode="auto">
              <a:xfrm>
                <a:off x="3274142" y="3217555"/>
                <a:ext cx="5456904" cy="1206960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ru-RU" sz="36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оксида</m:t>
                          </m:r>
                        </m:e>
                      </m:d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М</m:t>
                          </m:r>
                          <m:d>
                            <m:dPr>
                              <m:ctrlP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оксида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RU" sz="3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n-US" sz="3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Object 0">
                <a:extLst>
                  <a:ext uri="{FF2B5EF4-FFF2-40B4-BE49-F238E27FC236}">
                    <a16:creationId xmlns:a16="http://schemas.microsoft.com/office/drawing/2014/main" id="{FA6E0E41-6569-4FFE-AF9E-0462BB9B88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4142" y="3217555"/>
                <a:ext cx="5456904" cy="12069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xmlns="" id="{9606D2F5-DE77-4AF2-825A-8249D4700261}"/>
                  </a:ext>
                </a:extLst>
              </p:cNvPr>
              <p:cNvSpPr/>
              <p:nvPr/>
            </p:nvSpPr>
            <p:spPr>
              <a:xfrm>
                <a:off x="1516391" y="5024316"/>
                <a:ext cx="9524980" cy="11019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E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ru-RU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  <m:sSub>
                          <m:sSubPr>
                            <m:ctrlPr>
                              <a:rPr lang="ru-RU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ru-RU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a:rPr lang="ru-RU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ru-RU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ru-RU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O</m:t>
                            </m:r>
                          </m:e>
                          <m:sub>
                            <m:r>
                              <a:rPr lang="ru-RU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ru-RU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М</m:t>
                        </m:r>
                        <m:d>
                          <m:dPr>
                            <m:ctrlPr>
                              <a:rPr lang="ru-RU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  <m:sSub>
                              <m:sSubPr>
                                <m:ctrlPr>
                                  <a:rPr lang="ru-RU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ru-RU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e>
                              <m:sub>
                                <m:r>
                                  <a:rPr lang="ru-RU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ru-RU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O</m:t>
                                </m:r>
                              </m:e>
                              <m:sub>
                                <m:r>
                                  <a:rPr lang="ru-RU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ru-RU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ru-RU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52</m:t>
                        </m:r>
                        <m:r>
                          <a:rPr lang="en-US" sz="4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∙2</m:t>
                        </m:r>
                        <m:r>
                          <a:rPr lang="en-US" sz="4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+16</m:t>
                        </m:r>
                        <m:r>
                          <a:rPr lang="en-US" sz="4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∙3</m:t>
                        </m:r>
                      </m:num>
                      <m:den>
                        <m:r>
                          <a:rPr lang="en-US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=25,3</m:t>
                    </m:r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9606D2F5-DE77-4AF2-825A-8249D47002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6391" y="5024316"/>
                <a:ext cx="9524980" cy="1101968"/>
              </a:xfrm>
              <a:prstGeom prst="rect">
                <a:avLst/>
              </a:prstGeom>
              <a:blipFill>
                <a:blip r:embed="rId3"/>
                <a:stretch>
                  <a:fillRect l="-2625" b="-110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564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>
            <a:extLst>
              <a:ext uri="{FF2B5EF4-FFF2-40B4-BE49-F238E27FC236}">
                <a16:creationId xmlns:a16="http://schemas.microsoft.com/office/drawing/2014/main" xmlns="" id="{D04F330A-B40B-4014-9E5E-AF2EABEC6BC3}"/>
              </a:ext>
            </a:extLst>
          </p:cNvPr>
          <p:cNvSpPr txBox="1">
            <a:spLocks noChangeArrowheads="1"/>
          </p:cNvSpPr>
          <p:nvPr/>
        </p:nvSpPr>
        <p:spPr>
          <a:xfrm>
            <a:off x="995681" y="11147"/>
            <a:ext cx="105664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Эквивалентная масса оснований: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1E4B8795-1765-4B7F-88AF-F4894D1CB13C}"/>
              </a:ext>
            </a:extLst>
          </p:cNvPr>
          <p:cNvSpPr txBox="1">
            <a:spLocks noChangeArrowheads="1"/>
          </p:cNvSpPr>
          <p:nvPr/>
        </p:nvSpPr>
        <p:spPr>
          <a:xfrm>
            <a:off x="603618" y="1312769"/>
            <a:ext cx="11173220" cy="22193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ru-RU" altLang="ru-RU" sz="3600" i="1" u="sng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Эквивалентная масса основания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 равна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молярной массе основания, 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делённой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на число </a:t>
            </a:r>
            <a:r>
              <a:rPr lang="ru-RU" altLang="ru-RU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гидроксогрупп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4">
                <a:extLst>
                  <a:ext uri="{FF2B5EF4-FFF2-40B4-BE49-F238E27FC236}">
                    <a16:creationId xmlns:a16="http://schemas.microsoft.com/office/drawing/2014/main" xmlns="" id="{0314A681-A095-4AD1-B108-E802F024073C}"/>
                  </a:ext>
                </a:extLst>
              </p:cNvPr>
              <p:cNvSpPr txBox="1">
                <a:spLocks noGrp="1"/>
              </p:cNvSpPr>
              <p:nvPr>
                <p:ph sz="half" idx="2"/>
              </p:nvPr>
            </p:nvSpPr>
            <p:spPr bwMode="auto">
              <a:xfrm>
                <a:off x="2300750" y="3082412"/>
                <a:ext cx="7344696" cy="1342103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(основания)=</m:t>
                      </m:r>
                      <m:f>
                        <m:fPr>
                          <m:ctrl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М(основания)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𝑂𝐻</m:t>
                          </m:r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r>
                  <a:rPr lang="ru-RU" sz="4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ru-RU" sz="4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ru-RU" sz="4000" dirty="0"/>
              </a:p>
            </p:txBody>
          </p:sp>
        </mc:Choice>
        <mc:Fallback xmlns="">
          <p:sp>
            <p:nvSpPr>
              <p:cNvPr id="9" name="Object 4">
                <a:extLst>
                  <a:ext uri="{FF2B5EF4-FFF2-40B4-BE49-F238E27FC236}">
                    <a16:creationId xmlns:a16="http://schemas.microsoft.com/office/drawing/2014/main" id="{0314A681-A095-4AD1-B108-E802F02407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 bwMode="auto">
              <a:xfrm>
                <a:off x="2300750" y="3082412"/>
                <a:ext cx="7344696" cy="1342103"/>
              </a:xfrm>
              <a:prstGeom prst="rect">
                <a:avLst/>
              </a:prstGeom>
              <a:blipFill>
                <a:blip r:embed="rId2"/>
                <a:stretch>
                  <a:fillRect t="-1810"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xmlns="" id="{AAF25E95-5D07-4FDB-B913-8606844512FC}"/>
                  </a:ext>
                </a:extLst>
              </p:cNvPr>
              <p:cNvSpPr/>
              <p:nvPr/>
            </p:nvSpPr>
            <p:spPr>
              <a:xfrm>
                <a:off x="2654701" y="4858061"/>
                <a:ext cx="6636793" cy="11407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Fe</m:t>
                      </m:r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OH</m:t>
                      </m:r>
                      <m:sSub>
                        <m:sSub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56+17</m:t>
                          </m:r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num>
                        <m:den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=45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AAF25E95-5D07-4FDB-B913-8606844512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701" y="4858061"/>
                <a:ext cx="6636793" cy="11407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525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>
            <a:extLst>
              <a:ext uri="{FF2B5EF4-FFF2-40B4-BE49-F238E27FC236}">
                <a16:creationId xmlns:a16="http://schemas.microsoft.com/office/drawing/2014/main" xmlns="" id="{D04F330A-B40B-4014-9E5E-AF2EABEC6BC3}"/>
              </a:ext>
            </a:extLst>
          </p:cNvPr>
          <p:cNvSpPr txBox="1">
            <a:spLocks noChangeArrowheads="1"/>
          </p:cNvSpPr>
          <p:nvPr/>
        </p:nvSpPr>
        <p:spPr>
          <a:xfrm>
            <a:off x="995681" y="11147"/>
            <a:ext cx="105664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Эквивалентная масса кислот: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1E4B8795-1765-4B7F-88AF-F4894D1CB13C}"/>
              </a:ext>
            </a:extLst>
          </p:cNvPr>
          <p:cNvSpPr txBox="1">
            <a:spLocks noChangeArrowheads="1"/>
          </p:cNvSpPr>
          <p:nvPr/>
        </p:nvSpPr>
        <p:spPr>
          <a:xfrm>
            <a:off x="469913" y="1256263"/>
            <a:ext cx="11411564" cy="22193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altLang="ru-RU" sz="3600" i="1" u="sng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Эквивалентная масса кислоты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 равна </a:t>
            </a:r>
            <a:r>
              <a:rPr lang="ru-RU" altLang="ru-RU" sz="3600" b="1" i="1" dirty="0"/>
              <a:t>молярной массе кислоты, </a:t>
            </a:r>
            <a:r>
              <a:rPr lang="ru-RU" altLang="ru-RU" sz="3600" b="1" i="1" dirty="0" smtClean="0"/>
              <a:t>делённой </a:t>
            </a:r>
            <a:r>
              <a:rPr lang="ru-RU" altLang="ru-RU" sz="3600" b="1" i="1" dirty="0"/>
              <a:t>на число атомов водорода.</a:t>
            </a:r>
            <a:endParaRPr lang="ru-RU" alt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0">
                <a:extLst>
                  <a:ext uri="{FF2B5EF4-FFF2-40B4-BE49-F238E27FC236}">
                    <a16:creationId xmlns:a16="http://schemas.microsoft.com/office/drawing/2014/main" xmlns="" id="{C56A3D8F-9489-4E63-A8CE-429CBFCBD73B}"/>
                  </a:ext>
                </a:extLst>
              </p:cNvPr>
              <p:cNvSpPr txBox="1"/>
              <p:nvPr/>
            </p:nvSpPr>
            <p:spPr bwMode="auto">
              <a:xfrm>
                <a:off x="2507226" y="2531362"/>
                <a:ext cx="6577780" cy="1273722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(кислоты)=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М(кислоты)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RU" sz="3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den>
                      </m:f>
                    </m:oMath>
                  </m:oMathPara>
                </a14:m>
                <a:r>
                  <a:rPr lang="ru-RU" sz="3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ru-RU" sz="3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ru-RU" sz="3600" dirty="0"/>
              </a:p>
            </p:txBody>
          </p:sp>
        </mc:Choice>
        <mc:Fallback xmlns="">
          <p:sp>
            <p:nvSpPr>
              <p:cNvPr id="10" name="Object 0">
                <a:extLst>
                  <a:ext uri="{FF2B5EF4-FFF2-40B4-BE49-F238E27FC236}">
                    <a16:creationId xmlns:a16="http://schemas.microsoft.com/office/drawing/2014/main" id="{C56A3D8F-9489-4E63-A8CE-429CBFCBD7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07226" y="2531362"/>
                <a:ext cx="6577780" cy="1273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xmlns="" id="{728B784A-3BB9-4720-88EC-F9214581BDC4}"/>
                  </a:ext>
                </a:extLst>
              </p:cNvPr>
              <p:cNvSpPr/>
              <p:nvPr/>
            </p:nvSpPr>
            <p:spPr>
              <a:xfrm>
                <a:off x="1813697" y="4489301"/>
                <a:ext cx="8341643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sSub>
                        <m:sSubPr>
                          <m:ctrl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</m:t>
                          </m:r>
                        </m:e>
                        <m:sub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∙2+32+16∙4</m:t>
                          </m:r>
                        </m:num>
                        <m:den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=49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728B784A-3BB9-4720-88EC-F9214581BD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3697" y="4489301"/>
                <a:ext cx="8341643" cy="12448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403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>
            <a:extLst>
              <a:ext uri="{FF2B5EF4-FFF2-40B4-BE49-F238E27FC236}">
                <a16:creationId xmlns:a16="http://schemas.microsoft.com/office/drawing/2014/main" xmlns="" id="{D5283FE6-0D19-4854-9C64-DA2599A40A6B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413387" y="371810"/>
            <a:ext cx="10515600" cy="5197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Эквивалентная масса солей: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05D7DE98-933B-478A-9307-F0C7A063A723}"/>
              </a:ext>
            </a:extLst>
          </p:cNvPr>
          <p:cNvSpPr txBox="1">
            <a:spLocks noChangeArrowheads="1"/>
          </p:cNvSpPr>
          <p:nvPr/>
        </p:nvSpPr>
        <p:spPr>
          <a:xfrm>
            <a:off x="310735" y="1304271"/>
            <a:ext cx="11544936" cy="22193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altLang="ru-RU" sz="3600" i="1" u="sng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Эквивалентная масса </a:t>
            </a:r>
            <a:r>
              <a:rPr lang="ru-RU" altLang="ru-RU" sz="36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соли</a:t>
            </a:r>
            <a:r>
              <a:rPr lang="ru-RU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равна </a:t>
            </a:r>
            <a:r>
              <a:rPr lang="ru-RU" altLang="ru-RU" sz="3600" b="1" i="1" dirty="0">
                <a:cs typeface="Times New Roman" panose="02020603050405020304" pitchFamily="18" charset="0"/>
              </a:rPr>
              <a:t>молярной массе </a:t>
            </a:r>
            <a:r>
              <a:rPr lang="ru-RU" altLang="ru-RU" sz="3600" b="1" i="1" dirty="0"/>
              <a:t>соли </a:t>
            </a:r>
            <a:r>
              <a:rPr lang="ru-RU" altLang="ru-RU" sz="3600" b="1" i="1" dirty="0" smtClean="0">
                <a:cs typeface="Times New Roman" panose="02020603050405020304" pitchFamily="18" charset="0"/>
              </a:rPr>
              <a:t>делённой </a:t>
            </a:r>
            <a:r>
              <a:rPr lang="ru-RU" altLang="ru-RU" sz="3600" b="1" i="1" dirty="0">
                <a:cs typeface="Times New Roman" panose="02020603050405020304" pitchFamily="18" charset="0"/>
              </a:rPr>
              <a:t>на произведение числа атомов мета</a:t>
            </a:r>
            <a:r>
              <a:rPr lang="ru-RU" altLang="ru-RU" sz="3600" b="1" i="1" dirty="0">
                <a:latin typeface="Times New Roman" panose="02020603050405020304" pitchFamily="18" charset="0"/>
              </a:rPr>
              <a:t>лла</a:t>
            </a:r>
            <a:r>
              <a:rPr lang="ru-RU" altLang="ru-RU" sz="3600" b="1" i="1" dirty="0">
                <a:cs typeface="Times New Roman" panose="02020603050405020304" pitchFamily="18" charset="0"/>
              </a:rPr>
              <a:t>, образующих </a:t>
            </a:r>
            <a:r>
              <a:rPr lang="ru-RU" altLang="ru-RU" sz="3600" b="1" i="1" dirty="0"/>
              <a:t>соль</a:t>
            </a:r>
            <a:r>
              <a:rPr lang="ru-RU" altLang="ru-RU" sz="3600" b="1" i="1" dirty="0">
                <a:cs typeface="Times New Roman" panose="02020603050405020304" pitchFamily="18" charset="0"/>
              </a:rPr>
              <a:t>, на его степень окисления</a:t>
            </a:r>
            <a:endParaRPr lang="ru-RU" altLang="ru-RU" sz="3200" i="1" dirty="0"/>
          </a:p>
          <a:p>
            <a:pPr marL="0" indent="0" algn="just">
              <a:buNone/>
            </a:pPr>
            <a:endParaRPr lang="ru-RU" alt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0">
                <a:extLst>
                  <a:ext uri="{FF2B5EF4-FFF2-40B4-BE49-F238E27FC236}">
                    <a16:creationId xmlns:a16="http://schemas.microsoft.com/office/drawing/2014/main" xmlns="" id="{FFE04626-BC28-471E-97B9-B8403C27B5A6}"/>
                  </a:ext>
                </a:extLst>
              </p:cNvPr>
              <p:cNvSpPr txBox="1"/>
              <p:nvPr/>
            </p:nvSpPr>
            <p:spPr bwMode="auto">
              <a:xfrm>
                <a:off x="3337380" y="3110226"/>
                <a:ext cx="5005235" cy="1273722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RU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соли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М(</m:t>
                          </m:r>
                          <m:r>
                            <a:rPr lang="ru-RU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соли</m:t>
                          </m:r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r>
                  <a:rPr lang="ru-RU" sz="4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ru-RU" sz="4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ru-RU" sz="4000" dirty="0"/>
              </a:p>
            </p:txBody>
          </p:sp>
        </mc:Choice>
        <mc:Fallback xmlns="">
          <p:sp>
            <p:nvSpPr>
              <p:cNvPr id="7" name="Object 0">
                <a:extLst>
                  <a:ext uri="{FF2B5EF4-FFF2-40B4-BE49-F238E27FC236}">
                    <a16:creationId xmlns:a16="http://schemas.microsoft.com/office/drawing/2014/main" id="{FFE04626-BC28-471E-97B9-B8403C27B5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7380" y="3110226"/>
                <a:ext cx="5005235" cy="1273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xmlns="" id="{C73E75CE-28FA-49F6-A311-2AAAD32049BF}"/>
                  </a:ext>
                </a:extLst>
              </p:cNvPr>
              <p:cNvSpPr/>
              <p:nvPr/>
            </p:nvSpPr>
            <p:spPr>
              <a:xfrm>
                <a:off x="447527" y="4858714"/>
                <a:ext cx="10784940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𝐶𝑟</m:t>
                          </m:r>
                        </m:e>
                        <m:sub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sSub>
                                <m:sSubPr>
                                  <m:ctrlPr>
                                    <a:rPr lang="ru-RU" sz="4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ru-RU" sz="4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O</m:t>
                                  </m:r>
                                </m:e>
                                <m:sub>
                                  <m:r>
                                    <a:rPr lang="ru-RU" sz="4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52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∙2+32∙3+16∙12</m:t>
                          </m:r>
                        </m:num>
                        <m:den>
                          <m:r>
                            <a:rPr lang="ru-RU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65,3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73E75CE-28FA-49F6-A311-2AAAD32049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27" y="4858714"/>
                <a:ext cx="10784940" cy="12613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547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2">
            <a:extLst>
              <a:ext uri="{FF2B5EF4-FFF2-40B4-BE49-F238E27FC236}">
                <a16:creationId xmlns:a16="http://schemas.microsoft.com/office/drawing/2014/main" xmlns="" id="{561A90D5-1080-4571-8ADE-358D81ABF397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029929" y="327565"/>
            <a:ext cx="10515600" cy="51977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6000" dirty="0">
                <a:latin typeface="Arial" panose="020B0604020202020204" pitchFamily="34" charset="0"/>
                <a:cs typeface="Arial" panose="020B0604020202020204" pitchFamily="34" charset="0"/>
              </a:rPr>
              <a:t>Закрепление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xmlns="" id="{AE60A440-9C95-4B53-92B3-3181B6CC4257}"/>
              </a:ext>
            </a:extLst>
          </p:cNvPr>
          <p:cNvSpPr txBox="1">
            <a:spLocks noChangeArrowheads="1"/>
          </p:cNvSpPr>
          <p:nvPr/>
        </p:nvSpPr>
        <p:spPr>
          <a:xfrm>
            <a:off x="665342" y="1419282"/>
            <a:ext cx="10861316" cy="4965751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+mj-lt"/>
              <a:buAutoNum type="arabicPeriod"/>
              <a:defRPr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Найдите эквивалент ортофосфорной кислоты.</a:t>
            </a:r>
          </a:p>
          <a:p>
            <a:pPr>
              <a:spcAft>
                <a:spcPts val="600"/>
              </a:spcAft>
              <a:buFont typeface="+mj-lt"/>
              <a:buAutoNum type="arabicPeriod"/>
              <a:defRPr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Найдите эквивалент гидроксида цинка.</a:t>
            </a:r>
          </a:p>
          <a:p>
            <a:pPr>
              <a:spcAft>
                <a:spcPts val="600"/>
              </a:spcAft>
              <a:buFont typeface="+mj-lt"/>
              <a:buAutoNum type="arabicPeriod"/>
              <a:defRPr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Найдите эквивалент сульфата калия.</a:t>
            </a:r>
          </a:p>
          <a:p>
            <a:pPr>
              <a:spcAft>
                <a:spcPts val="600"/>
              </a:spcAft>
              <a:buFont typeface="+mj-lt"/>
              <a:buAutoNum type="arabicPeriod"/>
              <a:defRPr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Найдите эквивалент оксида калия. </a:t>
            </a:r>
          </a:p>
          <a:p>
            <a:pPr marL="0" indent="0">
              <a:spcAft>
                <a:spcPts val="600"/>
              </a:spcAft>
              <a:buNone/>
              <a:defRPr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5. Найдите эквивалент фосфата бария. 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600"/>
              </a:spcAft>
              <a:buNone/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18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3e669643729e747a4c4be99bf2bc24ff0ca7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3684</TotalTime>
  <Words>396</Words>
  <Application>Microsoft Office PowerPoint</Application>
  <PresentationFormat>Широкоэкранный</PresentationFormat>
  <Paragraphs>81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Формула</vt:lpstr>
      <vt:lpstr>Химия</vt:lpstr>
      <vt:lpstr>Презентация PowerPoint</vt:lpstr>
      <vt:lpstr>Эквивалент элемента</vt:lpstr>
      <vt:lpstr>Эквивалент элемента</vt:lpstr>
      <vt:lpstr>Презентация PowerPoint</vt:lpstr>
      <vt:lpstr>Презентация PowerPoint</vt:lpstr>
      <vt:lpstr>Презентация PowerPoint</vt:lpstr>
      <vt:lpstr>Эквивалентная масса солей:</vt:lpstr>
      <vt:lpstr>Закрепление</vt:lpstr>
      <vt:lpstr>Закрепление</vt:lpstr>
      <vt:lpstr>Закрепление</vt:lpstr>
      <vt:lpstr>Закрепление</vt:lpstr>
      <vt:lpstr>Закрепление</vt:lpstr>
      <vt:lpstr>Закрепление</vt:lpstr>
      <vt:lpstr>Закрепление</vt:lpstr>
      <vt:lpstr>Задания для самостоятельного решения: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204</cp:revision>
  <dcterms:created xsi:type="dcterms:W3CDTF">2020-08-05T04:05:11Z</dcterms:created>
  <dcterms:modified xsi:type="dcterms:W3CDTF">2020-10-15T14:02:33Z</dcterms:modified>
</cp:coreProperties>
</file>