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1524" r:id="rId3"/>
    <p:sldId id="1526" r:id="rId4"/>
    <p:sldId id="1525" r:id="rId5"/>
    <p:sldId id="150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725DE"/>
    <a:srgbClr val="F2700E"/>
    <a:srgbClr val="BBD6FD"/>
    <a:srgbClr val="B2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19848-1738-4DB2-AE01-A6353D1812B7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BEB61-85A3-49F0-B154-CFEC71B90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3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9428AD-47A1-4FF9-99F1-EDEC8B794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1A14D2-1668-462B-A0DA-89078D5E6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E2ADB5-E4AD-44BA-B3E6-6A0A1357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9CD80F-5304-48CA-B609-84E39667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47C2CE-1B4A-48F6-BC41-D7C33EAF7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4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B4103-10DE-4FB2-BD89-ABE6025C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E6A85D-E23C-4EE2-BD11-1DC9BE1F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B98981-6754-4BC7-8861-89AD3BC1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AAA731-098B-4E1F-B65B-F97843D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2F9214-6827-4D02-9EC2-1133CF8F8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89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AE9DB7-77C9-4413-9491-5F9908A1D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C2375C-1FAF-411A-811F-DCDBE8B7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EE6E1-9054-4E13-9A24-DD578285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A0D476-25B7-4A96-A45C-1672523C9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52EDD-B0F2-4DB9-9F25-078ED2F6A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048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362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574F3-2555-4435-9EDF-5585148A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11F575-FFFF-4F14-A1BE-F3324AD27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2A0E2A-3687-418A-B4C2-8C02B3CD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EF8467-E49E-4FF8-872A-2AE27CA1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42CBF2-1509-4AA8-9C2C-DB2E6341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79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FAF73-DBFF-4C90-BDFA-3674640C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152A24-E4CC-4760-B711-B0F8134B1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D20620-FF20-495C-85DD-7406CC7D3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2865BA-1342-4CF2-A556-9C36BB4F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605422-44BC-43AD-897D-AC7CD102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65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59222-4980-457C-BF2F-EDF8BFD07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EE652D-4BC5-4A36-B551-C07657B02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32553B-9211-40E5-9F63-F09917D87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18B28A-3B96-4DCC-9070-206E3643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AC19D-7D37-4AB3-9CB5-50659C96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5918E0-EB45-496A-90B3-C3E461C0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9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89F26-B2C3-40C3-A70E-07CA71B6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871665-4970-42BB-82A4-E24293639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C0C136-B018-40AE-80B1-1C1B250C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19AB9B-1DE7-427C-91DA-6D6CF087B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0ADDCC0-F008-414A-B89D-00714A326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7BF81E6-333E-4672-BE66-26A8522A3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D270727-0831-433A-B8C4-74ED7CEA9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F7F2716-6FE0-4534-9249-9C75A47D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32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4962D-69F6-43E3-8D74-C9C468A0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D33B2C-6190-4872-8FA5-863C2C2B6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46E67FF-25DE-4E2E-896C-A205FE093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8E5DE4-DA5F-4405-853A-D57224FF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41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85377F-ADC8-4084-80E4-E1F471D9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9593748-CAFD-4FB3-97AE-CAF8F104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6FBAEB-0517-476D-8239-63089AE9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44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AECD39-033F-4174-8636-D0FB4C6B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906415-B0D5-476C-9D72-6EB24274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4A5D0C-6194-4BC1-9DC9-9249CEADE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44B86C-12BA-476D-95FB-50A1B4FCA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4FACD9-64C8-4DA5-8137-34A64C31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A4EBEB-2AE9-4CE0-9E72-EC28D0DB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86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4E102-E010-44CA-B594-F5058E95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C27542-3246-41E0-BA41-2F6FD1A62B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F334D2-2317-4FE2-9495-C15FE334D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AF0DD6-D9E6-40CC-A942-2223D027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2C3716-15B7-407D-9A94-81AF42FC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5B8B15-E26F-4CE5-936E-059D9622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11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8E192-3BE6-4059-8934-E7B41C17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1DE4DF-6277-4CCD-90E0-C8F154BA7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FD59D1-4234-4370-A5AA-7E0D06CE3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02483-9C14-4E02-9F5E-F3B70C0C687E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5CF04C-C544-4AC0-8588-833F59498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9A3FDF-18E1-4D58-80A7-ECB09CBEF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8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1742" y="408525"/>
            <a:ext cx="8624170" cy="1262274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ru-RU" sz="80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55655" y="2441820"/>
            <a:ext cx="10403613" cy="2921132"/>
          </a:xfrm>
          <a:prstGeom prst="rect">
            <a:avLst/>
          </a:prstGeom>
        </p:spPr>
        <p:txBody>
          <a:bodyPr vert="horz" wrap="square" lIns="0" tIns="91261" rIns="0" bIns="0" rtlCol="0">
            <a:spAutoFit/>
          </a:bodyPr>
          <a:lstStyle/>
          <a:p>
            <a:pPr marL="26841" marR="10737">
              <a:spcBef>
                <a:spcPts val="719"/>
              </a:spcBef>
            </a:pPr>
            <a:r>
              <a:rPr lang="ru-RU" sz="6000" b="1" dirty="0">
                <a:solidFill>
                  <a:srgbClr val="0070C0"/>
                </a:solidFill>
                <a:latin typeface="Arial"/>
                <a:cs typeface="Arial"/>
              </a:rPr>
              <a:t>Тема:</a:t>
            </a:r>
          </a:p>
          <a:p>
            <a:pPr marL="26841" marR="10737">
              <a:spcBef>
                <a:spcPts val="719"/>
              </a:spcBef>
            </a:pPr>
            <a:r>
              <a:rPr lang="ru-RU" sz="5900" b="1" dirty="0">
                <a:solidFill>
                  <a:srgbClr val="0070C0"/>
                </a:solidFill>
                <a:latin typeface="Arial"/>
                <a:cs typeface="Arial"/>
              </a:rPr>
              <a:t>Взаимосвязь процентной и нормальной концентрации</a:t>
            </a:r>
          </a:p>
        </p:txBody>
      </p:sp>
      <p:sp>
        <p:nvSpPr>
          <p:cNvPr id="5" name="object 5"/>
          <p:cNvSpPr/>
          <p:nvPr/>
        </p:nvSpPr>
        <p:spPr>
          <a:xfrm>
            <a:off x="928251" y="2644430"/>
            <a:ext cx="727404" cy="156485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8" name="object 8"/>
          <p:cNvGrpSpPr/>
          <p:nvPr/>
        </p:nvGrpSpPr>
        <p:grpSpPr>
          <a:xfrm>
            <a:off x="9908462" y="449896"/>
            <a:ext cx="1340732" cy="1340732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167229" y="482108"/>
            <a:ext cx="816102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ru-RU" sz="4755" b="1" dirty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475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53127" y="1165508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D7EE5FD-57BD-4EB4-939E-FD0ACBA0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38" y="173038"/>
            <a:ext cx="10515600" cy="8890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Взаимосвязь концентраций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1CA351-9F48-47F6-A2B6-B25007319F9F}"/>
                  </a:ext>
                </a:extLst>
              </p:cNvPr>
              <p:cNvSpPr txBox="1"/>
              <p:nvPr/>
            </p:nvSpPr>
            <p:spPr>
              <a:xfrm>
                <a:off x="2953822" y="1347533"/>
                <a:ext cx="6376432" cy="2081467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7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ru-RU" sz="7200" b="0" i="1" smtClean="0">
                              <a:latin typeface="Cambria Math" panose="02040503050406030204" pitchFamily="18" charset="0"/>
                            </a:rPr>
                            <m:t>Н</m:t>
                          </m:r>
                        </m:sub>
                      </m:sSub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∙10</m:t>
                          </m:r>
                        </m:num>
                        <m:den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den>
                      </m:f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1CA351-9F48-47F6-A2B6-B25007319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822" y="1347533"/>
                <a:ext cx="6376432" cy="20814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6A0647F6-CE33-48B2-A5DE-539BF60D95BF}"/>
                  </a:ext>
                </a:extLst>
              </p:cNvPr>
              <p:cNvSpPr/>
              <p:nvPr/>
            </p:nvSpPr>
            <p:spPr>
              <a:xfrm>
                <a:off x="751506" y="3802983"/>
                <a:ext cx="11047207" cy="21710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ru-RU" sz="4000" b="0" i="1" smtClean="0">
                            <a:latin typeface="Cambria Math" panose="02040503050406030204" pitchFamily="18" charset="0"/>
                          </a:rPr>
                          <m:t>Н</m:t>
                        </m:r>
                      </m:sub>
                    </m:sSub>
                    <m:r>
                      <a:rPr lang="ru-RU" sz="4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нормальная концентрация, г/</a:t>
                </a:r>
                <a:r>
                  <a:rPr lang="ru-RU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экв·л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процентная концентрация, %;</a:t>
                </a:r>
              </a:p>
              <a:p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плотность раствора, г/мл;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эквивалентная масса растворенного вещества, г/</a:t>
                </a:r>
                <a:r>
                  <a:rPr lang="ru-RU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экв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6A0647F6-CE33-48B2-A5DE-539BF60D95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506" y="3802983"/>
                <a:ext cx="11047207" cy="2171044"/>
              </a:xfrm>
              <a:prstGeom prst="rect">
                <a:avLst/>
              </a:prstGeom>
              <a:blipFill>
                <a:blip r:embed="rId3"/>
                <a:stretch>
                  <a:fillRect r="-773" b="-84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059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D7EE5FD-57BD-4EB4-939E-FD0ACBA0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38" y="173038"/>
            <a:ext cx="10515600" cy="8890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Взаимосвязь концентраций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1CA351-9F48-47F6-A2B6-B25007319F9F}"/>
                  </a:ext>
                </a:extLst>
              </p:cNvPr>
              <p:cNvSpPr txBox="1"/>
              <p:nvPr/>
            </p:nvSpPr>
            <p:spPr>
              <a:xfrm>
                <a:off x="2953822" y="1347533"/>
                <a:ext cx="6376432" cy="2081467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7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ru-RU" sz="7200" b="0" i="1" smtClean="0">
                              <a:latin typeface="Cambria Math" panose="02040503050406030204" pitchFamily="18" charset="0"/>
                            </a:rPr>
                            <m:t>Н</m:t>
                          </m:r>
                        </m:sub>
                      </m:sSub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∙10</m:t>
                          </m:r>
                        </m:num>
                        <m:den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den>
                      </m:f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1CA351-9F48-47F6-A2B6-B25007319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822" y="1347533"/>
                <a:ext cx="6376432" cy="20814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0A9B81-2330-4A5C-A493-A489EBACFF8E}"/>
                  </a:ext>
                </a:extLst>
              </p:cNvPr>
              <p:cNvSpPr txBox="1"/>
              <p:nvPr/>
            </p:nvSpPr>
            <p:spPr>
              <a:xfrm>
                <a:off x="309717" y="3933418"/>
                <a:ext cx="4734232" cy="2269083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7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7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ru-RU" sz="7200" b="0" i="1" smtClean="0">
                                  <a:latin typeface="Cambria Math" panose="02040503050406030204" pitchFamily="18" charset="0"/>
                                </a:rPr>
                                <m:t>Н</m:t>
                              </m:r>
                            </m:sub>
                          </m:sSub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7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r>
                            <a:rPr lang="ru-RU" sz="7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r>
                            <a:rPr lang="ru-RU" sz="7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∙10</m:t>
                          </m:r>
                        </m:den>
                      </m:f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0A9B81-2330-4A5C-A493-A489EBACF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17" y="3933418"/>
                <a:ext cx="4734232" cy="22690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319C3F-A464-4E70-9FBB-7A10CED57A84}"/>
                  </a:ext>
                </a:extLst>
              </p:cNvPr>
              <p:cNvSpPr txBox="1"/>
              <p:nvPr/>
            </p:nvSpPr>
            <p:spPr>
              <a:xfrm>
                <a:off x="6848169" y="4027193"/>
                <a:ext cx="4734232" cy="2081532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7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7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ru-RU" sz="7200" b="0" i="1" smtClean="0">
                                  <a:latin typeface="Cambria Math" panose="02040503050406030204" pitchFamily="18" charset="0"/>
                                </a:rPr>
                                <m:t>Н</m:t>
                              </m:r>
                            </m:sub>
                          </m:sSub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7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r>
                            <a:rPr lang="ru-RU" sz="7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ru-RU" sz="7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∙10</m:t>
                          </m:r>
                        </m:den>
                      </m:f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319C3F-A464-4E70-9FBB-7A10CED57A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169" y="4027193"/>
                <a:ext cx="4734232" cy="20815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339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248EA-29B0-423A-961A-33788A530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144"/>
            <a:ext cx="10515600" cy="844243"/>
          </a:xfrm>
        </p:spPr>
        <p:txBody>
          <a:bodyPr/>
          <a:lstStyle/>
          <a:p>
            <a:pPr algn="ctr"/>
            <a:r>
              <a:rPr lang="ru-RU" dirty="0"/>
              <a:t>Решение задач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6FD672-B2B4-41F7-86A0-0C4B3CE4124A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511523" y="1359059"/>
            <a:ext cx="11168954" cy="6624378"/>
          </a:xfrm>
        </p:spPr>
        <p:txBody>
          <a:bodyPr/>
          <a:lstStyle/>
          <a:p>
            <a:pPr marL="742950" indent="-742950" algn="just"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 нормальную концентрацию 25%-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ного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раствора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=1,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г/мл)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 процентную концентрацию 3 Н раствора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=1,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455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г/мл)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Font typeface="Arial" panose="020B0604020202020204" pitchFamily="34" charset="0"/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плотность 17%-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ного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раствора с нормальной концентрацией 1,5 Н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NaNO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Нормальная концентрация раствора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KNO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равна 0,2 Н. Найдите процентную и молярную концентрацию данного раствора. Плотность раствора принять равной 1 г/мл.</a:t>
            </a:r>
          </a:p>
          <a:p>
            <a:pPr marL="742950" indent="-742950" algn="just">
              <a:buFont typeface="Arial" panose="020B0604020202020204" pitchFamily="34" charset="0"/>
              <a:buAutoNum type="arabicPeriod"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061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164" y="294705"/>
            <a:ext cx="11771671" cy="588669"/>
          </a:xfrm>
          <a:prstGeom prst="rect">
            <a:avLst/>
          </a:prstGeom>
        </p:spPr>
        <p:txBody>
          <a:bodyPr vert="horz" wrap="square" lIns="0" tIns="34336" rIns="0" bIns="0" rtlCol="0" anchor="ctr">
            <a:spAutoFit/>
          </a:bodyPr>
          <a:lstStyle/>
          <a:p>
            <a:pPr marL="26411" algn="ctr">
              <a:spcBef>
                <a:spcPts val="271"/>
              </a:spcBef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EAF61A-3C93-45E1-A819-0FBB9D777C9F}"/>
              </a:ext>
            </a:extLst>
          </p:cNvPr>
          <p:cNvSpPr/>
          <p:nvPr/>
        </p:nvSpPr>
        <p:spPr>
          <a:xfrm>
            <a:off x="471948" y="1489277"/>
            <a:ext cx="110317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i="1" dirty="0">
                <a:latin typeface="Arial" panose="020B0604020202020204" pitchFamily="34" charset="0"/>
                <a:cs typeface="Arial" panose="020B0604020202020204" pitchFamily="34" charset="0"/>
              </a:rPr>
              <a:t>Решите задачи </a:t>
            </a:r>
            <a:r>
              <a:rPr lang="ru-RU" sz="4800" i="1">
                <a:latin typeface="Arial" panose="020B0604020202020204" pitchFamily="34" charset="0"/>
                <a:cs typeface="Arial" panose="020B0604020202020204" pitchFamily="34" charset="0"/>
              </a:rPr>
              <a:t>№ 1,2,4,11 </a:t>
            </a:r>
            <a:r>
              <a:rPr lang="ru-RU" sz="4800" i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4800" i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4800" i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70996F-D395-4974-AD15-36D6F7855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076" y="2583434"/>
            <a:ext cx="4466087" cy="390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21174</TotalTime>
  <Words>97</Words>
  <Application>Microsoft Office PowerPoint</Application>
  <PresentationFormat>Широкоэкранный</PresentationFormat>
  <Paragraphs>22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Тема Office</vt:lpstr>
      <vt:lpstr>Химия</vt:lpstr>
      <vt:lpstr>Взаимосвязь концентраций</vt:lpstr>
      <vt:lpstr>Взаимосвязь концентраций</vt:lpstr>
      <vt:lpstr>Решение задач</vt:lpstr>
      <vt:lpstr>Задания для самостоятельного решения: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LENOVO</cp:lastModifiedBy>
  <cp:revision>436</cp:revision>
  <dcterms:created xsi:type="dcterms:W3CDTF">2020-08-05T04:05:11Z</dcterms:created>
  <dcterms:modified xsi:type="dcterms:W3CDTF">2021-01-18T12:50:00Z</dcterms:modified>
</cp:coreProperties>
</file>